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10.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notesSlides/notesSlide11.xml" ContentType="application/vnd.openxmlformats-officedocument.presentationml.notesSlide+xml"/>
  <Override PartName="/ppt/tags/tag128.xml" ContentType="application/vnd.openxmlformats-officedocument.presentationml.tags+xml"/>
  <Override PartName="/ppt/notesSlides/notesSlide12.xml" ContentType="application/vnd.openxmlformats-officedocument.presentationml.notesSlide+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notesSlides/notesSlide13.xml" ContentType="application/vnd.openxmlformats-officedocument.presentationml.notesSlide+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notesSlides/notesSlide14.xml" ContentType="application/vnd.openxmlformats-officedocument.presentationml.notesSlide+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9" r:id="rId2"/>
    <p:sldMasterId id="2147483672" r:id="rId3"/>
  </p:sldMasterIdLst>
  <p:notesMasterIdLst>
    <p:notesMasterId r:id="rId40"/>
  </p:notesMasterIdLst>
  <p:sldIdLst>
    <p:sldId id="538" r:id="rId4"/>
    <p:sldId id="527" r:id="rId5"/>
    <p:sldId id="505" r:id="rId6"/>
    <p:sldId id="544" r:id="rId7"/>
    <p:sldId id="739" r:id="rId8"/>
    <p:sldId id="743" r:id="rId9"/>
    <p:sldId id="742" r:id="rId10"/>
    <p:sldId id="744" r:id="rId11"/>
    <p:sldId id="745" r:id="rId12"/>
    <p:sldId id="746" r:id="rId13"/>
    <p:sldId id="747" r:id="rId14"/>
    <p:sldId id="748" r:id="rId15"/>
    <p:sldId id="749" r:id="rId16"/>
    <p:sldId id="506" r:id="rId17"/>
    <p:sldId id="14643" r:id="rId18"/>
    <p:sldId id="14644" r:id="rId19"/>
    <p:sldId id="14645" r:id="rId20"/>
    <p:sldId id="14646" r:id="rId21"/>
    <p:sldId id="14641" r:id="rId22"/>
    <p:sldId id="14642" r:id="rId23"/>
    <p:sldId id="14647" r:id="rId24"/>
    <p:sldId id="14648" r:id="rId25"/>
    <p:sldId id="1673" r:id="rId26"/>
    <p:sldId id="1533" r:id="rId27"/>
    <p:sldId id="1534" r:id="rId28"/>
    <p:sldId id="1671" r:id="rId29"/>
    <p:sldId id="1666" r:id="rId30"/>
    <p:sldId id="1540" r:id="rId31"/>
    <p:sldId id="1539" r:id="rId32"/>
    <p:sldId id="14649" r:id="rId33"/>
    <p:sldId id="14652" r:id="rId34"/>
    <p:sldId id="14663" r:id="rId35"/>
    <p:sldId id="14662" r:id="rId36"/>
    <p:sldId id="14664" r:id="rId37"/>
    <p:sldId id="14650" r:id="rId38"/>
    <p:sldId id="14651" r:id="rId39"/>
  </p:sldIdLst>
  <p:sldSz cx="12192000" cy="6858000"/>
  <p:notesSz cx="7104063" cy="10234613"/>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AAD1F020-944B-4C13-A97F-7B6B80C12DD0}">
          <p14:sldIdLst>
            <p14:sldId id="538"/>
            <p14:sldId id="527"/>
            <p14:sldId id="505"/>
            <p14:sldId id="544"/>
            <p14:sldId id="739"/>
            <p14:sldId id="743"/>
            <p14:sldId id="742"/>
            <p14:sldId id="744"/>
            <p14:sldId id="745"/>
            <p14:sldId id="746"/>
            <p14:sldId id="747"/>
            <p14:sldId id="748"/>
            <p14:sldId id="749"/>
            <p14:sldId id="506"/>
            <p14:sldId id="14643"/>
            <p14:sldId id="14644"/>
            <p14:sldId id="14645"/>
            <p14:sldId id="14646"/>
            <p14:sldId id="14641"/>
            <p14:sldId id="14642"/>
            <p14:sldId id="14647"/>
            <p14:sldId id="14648"/>
            <p14:sldId id="1673"/>
            <p14:sldId id="1533"/>
            <p14:sldId id="1534"/>
            <p14:sldId id="1671"/>
            <p14:sldId id="1666"/>
            <p14:sldId id="1540"/>
            <p14:sldId id="1539"/>
            <p14:sldId id="14649"/>
            <p14:sldId id="14652"/>
            <p14:sldId id="14663"/>
            <p14:sldId id="14662"/>
            <p14:sldId id="14664"/>
            <p14:sldId id="14650"/>
            <p14:sldId id="14651"/>
          </p14:sldIdLst>
        </p14:section>
        <p14:section name="过渡页" id="{F9AEF331-3448-4878-8CC0-AE1763C71F23}">
          <p14:sldIdLst/>
        </p14:section>
      </p14:sectionLst>
    </p:ext>
    <p:ext uri="{EFAFB233-063F-42B5-8137-9DF3F51BA10A}">
      <p15:sldGuideLst xmlns:p15="http://schemas.microsoft.com/office/powerpoint/2012/main">
        <p15:guide id="2" pos="3840" userDrawn="1">
          <p15:clr>
            <a:srgbClr val="A4A3A4"/>
          </p15:clr>
        </p15:guide>
        <p15:guide id="3" pos="416" userDrawn="1">
          <p15:clr>
            <a:srgbClr val="A4A3A4"/>
          </p15:clr>
        </p15:guide>
        <p15:guide id="4" pos="7256" userDrawn="1">
          <p15:clr>
            <a:srgbClr val="A4A3A4"/>
          </p15:clr>
        </p15:guide>
        <p15:guide id="5" orient="horz" pos="720" userDrawn="1">
          <p15:clr>
            <a:srgbClr val="A4A3A4"/>
          </p15:clr>
        </p15:guide>
        <p15:guide id="7" orient="horz" pos="3910" userDrawn="1">
          <p15:clr>
            <a:srgbClr val="A4A3A4"/>
          </p15:clr>
        </p15:guide>
        <p15:guide id="8" orient="horz" pos="3823" userDrawn="1">
          <p15:clr>
            <a:srgbClr val="A4A3A4"/>
          </p15:clr>
        </p15:guide>
        <p15:guide id="9" pos="756" userDrawn="1">
          <p15:clr>
            <a:srgbClr val="A4A3A4"/>
          </p15:clr>
        </p15:guide>
        <p15:guide id="10" pos="690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FF"/>
    <a:srgbClr val="F4FBD3"/>
    <a:srgbClr val="B2DE84"/>
    <a:srgbClr val="FBFBFB"/>
    <a:srgbClr val="FFDDDC"/>
    <a:srgbClr val="FBE5D6"/>
    <a:srgbClr val="BBBBFA"/>
    <a:srgbClr val="C6DCF1"/>
    <a:srgbClr val="FF1717"/>
    <a:srgbClr val="3F3F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91" autoAdjust="0"/>
    <p:restoredTop sz="94722" autoAdjust="0"/>
  </p:normalViewPr>
  <p:slideViewPr>
    <p:cSldViewPr snapToGrid="0" showGuides="1">
      <p:cViewPr varScale="1">
        <p:scale>
          <a:sx n="91" d="100"/>
          <a:sy n="91" d="100"/>
        </p:scale>
        <p:origin x="440" y="44"/>
      </p:cViewPr>
      <p:guideLst>
        <p:guide pos="3840"/>
        <p:guide pos="416"/>
        <p:guide pos="7256"/>
        <p:guide orient="horz" pos="720"/>
        <p:guide orient="horz" pos="3910"/>
        <p:guide orient="horz" pos="3823"/>
        <p:guide pos="756"/>
        <p:guide pos="6902"/>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0" Type="http://schemas.openxmlformats.org/officeDocument/2006/relationships/slide" Target="slides/slide17.xml"/><Relationship Id="rId41" Type="http://schemas.openxmlformats.org/officeDocument/2006/relationships/tags" Target="tags/tag1.xml"/></Relationships>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jpeg>
</file>

<file path=ppt/media/image27.jpeg>
</file>

<file path=ppt/media/image28.png>
</file>

<file path=ppt/media/image29.jpeg>
</file>

<file path=ppt/media/image3.jpe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jpeg>
</file>

<file path=ppt/media/image46.jpeg>
</file>

<file path=ppt/media/image47.jpeg>
</file>

<file path=ppt/media/image48.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3078427" cy="513508"/>
          </a:xfrm>
          <a:prstGeom prst="rect">
            <a:avLst/>
          </a:prstGeom>
        </p:spPr>
        <p:txBody>
          <a:bodyPr vert="horz" lIns="99067" tIns="49533" rIns="99067" bIns="49533" rtlCol="0"/>
          <a:lstStyle>
            <a:lvl1pPr algn="l">
              <a:defRPr sz="1300"/>
            </a:lvl1pPr>
          </a:lstStyle>
          <a:p>
            <a:endParaRPr lang="zh-CN" altLang="en-US"/>
          </a:p>
        </p:txBody>
      </p:sp>
      <p:sp>
        <p:nvSpPr>
          <p:cNvPr id="3" name="日期占位符 2"/>
          <p:cNvSpPr>
            <a:spLocks noGrp="1"/>
          </p:cNvSpPr>
          <p:nvPr>
            <p:ph type="dt" idx="1"/>
          </p:nvPr>
        </p:nvSpPr>
        <p:spPr>
          <a:xfrm>
            <a:off x="4023992" y="0"/>
            <a:ext cx="3078427" cy="513508"/>
          </a:xfrm>
          <a:prstGeom prst="rect">
            <a:avLst/>
          </a:prstGeom>
        </p:spPr>
        <p:txBody>
          <a:bodyPr vert="horz" lIns="99067" tIns="49533" rIns="99067" bIns="49533" rtlCol="0"/>
          <a:lstStyle>
            <a:lvl1pPr algn="r">
              <a:defRPr sz="1300"/>
            </a:lvl1pPr>
          </a:lstStyle>
          <a:p>
            <a:fld id="{F2632318-C54D-4318-8B24-990670BDD161}" type="datetimeFigureOut">
              <a:rPr lang="zh-CN" altLang="en-US" smtClean="0"/>
              <a:t>2025/5/6</a:t>
            </a:fld>
            <a:endParaRPr lang="zh-CN" altLang="en-US"/>
          </a:p>
        </p:txBody>
      </p:sp>
      <p:sp>
        <p:nvSpPr>
          <p:cNvPr id="4" name="幻灯片图像占位符 3"/>
          <p:cNvSpPr>
            <a:spLocks noGrp="1" noRot="1" noChangeAspect="1"/>
          </p:cNvSpPr>
          <p:nvPr>
            <p:ph type="sldImg" idx="2"/>
          </p:nvPr>
        </p:nvSpPr>
        <p:spPr>
          <a:xfrm>
            <a:off x="482600" y="1279525"/>
            <a:ext cx="6138863" cy="3452813"/>
          </a:xfrm>
          <a:prstGeom prst="rect">
            <a:avLst/>
          </a:prstGeom>
          <a:noFill/>
          <a:ln w="12700">
            <a:solidFill>
              <a:prstClr val="black"/>
            </a:solidFill>
          </a:ln>
        </p:spPr>
        <p:txBody>
          <a:bodyPr vert="horz" lIns="99067" tIns="49533" rIns="99067" bIns="49533" rtlCol="0" anchor="ctr"/>
          <a:lstStyle/>
          <a:p>
            <a:endParaRPr lang="zh-CN" altLang="en-US"/>
          </a:p>
        </p:txBody>
      </p:sp>
      <p:sp>
        <p:nvSpPr>
          <p:cNvPr id="5" name="备注占位符 4"/>
          <p:cNvSpPr>
            <a:spLocks noGrp="1"/>
          </p:cNvSpPr>
          <p:nvPr>
            <p:ph type="body" sz="quarter" idx="3"/>
          </p:nvPr>
        </p:nvSpPr>
        <p:spPr>
          <a:xfrm>
            <a:off x="710407" y="4925407"/>
            <a:ext cx="5683250" cy="4029879"/>
          </a:xfrm>
          <a:prstGeom prst="rect">
            <a:avLst/>
          </a:prstGeom>
        </p:spPr>
        <p:txBody>
          <a:bodyPr vert="horz" lIns="99067" tIns="49533" rIns="99067" bIns="49533"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1" y="9721107"/>
            <a:ext cx="3078427" cy="513507"/>
          </a:xfrm>
          <a:prstGeom prst="rect">
            <a:avLst/>
          </a:prstGeom>
        </p:spPr>
        <p:txBody>
          <a:bodyPr vert="horz" lIns="99067" tIns="49533" rIns="99067" bIns="49533"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3992" y="9721107"/>
            <a:ext cx="3078427" cy="513507"/>
          </a:xfrm>
          <a:prstGeom prst="rect">
            <a:avLst/>
          </a:prstGeom>
        </p:spPr>
        <p:txBody>
          <a:bodyPr vert="horz" lIns="99067" tIns="49533" rIns="99067" bIns="49533" rtlCol="0" anchor="b"/>
          <a:lstStyle>
            <a:lvl1pPr algn="r">
              <a:defRPr sz="1300"/>
            </a:lvl1pPr>
          </a:lstStyle>
          <a:p>
            <a:fld id="{1A500C9D-0FE3-4B2B-A9E5-0C7084C3D54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ithub.com/Chengyui/SUMformer"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Chengyui/SUMformer"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Chengyui/SUMforme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github.com/Chengyui/SUMformer"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24</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r>
              <a:rPr lang="en-US" altLang="zh-CN" sz="1400" kern="100" dirty="0">
                <a:effectLst/>
                <a:latin typeface="等线" panose="02010600030101010101" pitchFamily="2" charset="-122"/>
                <a:ea typeface="等线" panose="02010600030101010101" pitchFamily="2" charset="-122"/>
                <a:cs typeface="等线" panose="02010600030101010101" pitchFamily="2" charset="-122"/>
              </a:rPr>
              <a:t>1</a:t>
            </a:r>
            <a:r>
              <a:rPr lang="zh-CN" altLang="en-US" sz="1400" kern="100" dirty="0">
                <a:effectLst/>
                <a:latin typeface="等线" panose="02010600030101010101" pitchFamily="2" charset="-122"/>
                <a:ea typeface="等线" panose="02010600030101010101" pitchFamily="2" charset="-122"/>
                <a:cs typeface="等线" panose="02010600030101010101" pitchFamily="2" charset="-122"/>
              </a:rPr>
              <a:t>、文中英文属于如有简明中文翻译（如</a:t>
            </a:r>
            <a:r>
              <a:rPr kumimoji="1" lang="en-US" altLang="zh-CN" sz="1400" b="1" dirty="0">
                <a:sym typeface="+mn-ea"/>
              </a:rPr>
              <a:t>prompt</a:t>
            </a:r>
            <a:r>
              <a:rPr kumimoji="1" lang="zh-CN" altLang="en-US" sz="1400" b="1" dirty="0">
                <a:sym typeface="+mn-ea"/>
              </a:rPr>
              <a:t>为提示词</a:t>
            </a:r>
            <a:r>
              <a:rPr lang="zh-CN" altLang="en-US" sz="1400" kern="100" dirty="0">
                <a:effectLst/>
                <a:latin typeface="等线" panose="02010600030101010101" pitchFamily="2" charset="-122"/>
                <a:ea typeface="等线" panose="02010600030101010101" pitchFamily="2" charset="-122"/>
                <a:cs typeface="等线" panose="02010600030101010101" pitchFamily="2" charset="-122"/>
              </a:rPr>
              <a:t>），请进行统一替换</a:t>
            </a:r>
          </a:p>
          <a:p>
            <a:pPr fontAlgn="auto">
              <a:lnSpc>
                <a:spcPct val="150000"/>
              </a:lnSpc>
            </a:pPr>
            <a:endParaRPr lang="zh-CN" altLang="en-US" sz="1400" kern="100" dirty="0">
              <a:effectLs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25</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highlight>
                <a:srgbClr val="FFFF00"/>
              </a:highligh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26</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highlight>
                <a:srgbClr val="FFFF00"/>
              </a:highligh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27</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28</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29</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项目总体架构图</a:t>
            </a:r>
          </a:p>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项目总体架构图</a:t>
            </a:r>
          </a:p>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项目总体架构图</a:t>
            </a:r>
          </a:p>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831C4-E676-F607-5BD0-41F3C752BFC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8CE2660-923B-1663-FFE6-25E22BFBEBBE}"/>
              </a:ext>
            </a:extLst>
          </p:cNvPr>
          <p:cNvSpPr>
            <a:spLocks noGrp="1" noRot="1" noChangeAspect="1"/>
          </p:cNvSpPr>
          <p:nvPr>
            <p:ph type="sldImg" idx="2"/>
          </p:nvPr>
        </p:nvSpPr>
        <p:spPr/>
      </p:sp>
      <p:sp>
        <p:nvSpPr>
          <p:cNvPr id="3" name="文本占位符 2">
            <a:extLst>
              <a:ext uri="{FF2B5EF4-FFF2-40B4-BE49-F238E27FC236}">
                <a16:creationId xmlns:a16="http://schemas.microsoft.com/office/drawing/2014/main" id="{D8B93263-D1D8-9F22-D985-F165CE8A8F5F}"/>
              </a:ext>
            </a:extLst>
          </p:cNvPr>
          <p:cNvSpPr>
            <a:spLocks noGrp="1"/>
          </p:cNvSpPr>
          <p:nvPr>
            <p:ph type="body" idx="3"/>
          </p:nvPr>
        </p:nvSpPr>
        <p:spPr/>
        <p:txBody>
          <a:bodyPr/>
          <a:lstStyle/>
          <a:p>
            <a:r>
              <a:rPr lang="zh-CN" altLang="en-US"/>
              <a:t>项目总体架构图</a:t>
            </a:r>
          </a:p>
          <a:p>
            <a:endParaRPr lang="zh-CN" altLang="en-US"/>
          </a:p>
        </p:txBody>
      </p:sp>
    </p:spTree>
    <p:extLst>
      <p:ext uri="{BB962C8B-B14F-4D97-AF65-F5344CB8AC3E}">
        <p14:creationId xmlns:p14="http://schemas.microsoft.com/office/powerpoint/2010/main" val="1613472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r>
              <a:rPr lang="zh-CN" altLang="en-US" b="1" dirty="0"/>
              <a:t>模型性能</a:t>
            </a:r>
            <a:r>
              <a:rPr lang="zh-CN" altLang="en-US" dirty="0"/>
              <a:t>：</a:t>
            </a:r>
          </a:p>
          <a:p>
            <a:pPr marL="742950" lvl="1" indent="-285750">
              <a:buFont typeface="+mj-lt"/>
              <a:buAutoNum type="arabicPeriod"/>
            </a:pPr>
            <a:r>
              <a:rPr lang="zh-CN" altLang="en-US" dirty="0"/>
              <a:t>在五个真实世界的数据集上进行实验验证，结果表明：</a:t>
            </a:r>
          </a:p>
          <a:p>
            <a:pPr marL="1143000" lvl="2" indent="-228600">
              <a:buFont typeface="+mj-lt"/>
              <a:buAutoNum type="arabicPeriod"/>
            </a:pPr>
            <a:r>
              <a:rPr lang="en-US" altLang="zh-CN" dirty="0" err="1"/>
              <a:t>SUMformer</a:t>
            </a:r>
            <a:r>
              <a:rPr lang="en-US" altLang="zh-CN" dirty="0"/>
              <a:t> </a:t>
            </a:r>
            <a:r>
              <a:rPr lang="zh-CN" altLang="en-US" dirty="0"/>
              <a:t>在城市流动模式建模和长期预测任务中优于现有的 </a:t>
            </a:r>
            <a:r>
              <a:rPr lang="zh-CN" altLang="en-US" b="1" dirty="0"/>
              <a:t>最先进方法</a:t>
            </a:r>
            <a:r>
              <a:rPr lang="zh-CN" altLang="en-US" dirty="0"/>
              <a:t>。</a:t>
            </a:r>
          </a:p>
          <a:p>
            <a:pPr marL="742950" lvl="1" indent="-285750">
              <a:buFont typeface="+mj-lt"/>
              <a:buAutoNum type="arabicPeriod"/>
            </a:pPr>
            <a:r>
              <a:rPr lang="zh-CN" altLang="en-US" dirty="0"/>
              <a:t>在复杂性与预测准确性之间达到了有效平衡。</a:t>
            </a:r>
          </a:p>
          <a:p>
            <a:pPr>
              <a:buFont typeface="+mj-lt"/>
              <a:buAutoNum type="arabicPeriod"/>
            </a:pPr>
            <a:r>
              <a:rPr lang="zh-CN" altLang="en-US" b="1" dirty="0"/>
              <a:t>开源代码</a:t>
            </a:r>
            <a:r>
              <a:rPr lang="zh-CN" altLang="en-US" dirty="0"/>
              <a:t>：</a:t>
            </a:r>
          </a:p>
          <a:p>
            <a:pPr marL="742950" lvl="1" indent="-285750">
              <a:buFont typeface="+mj-lt"/>
              <a:buAutoNum type="arabicPeriod"/>
            </a:pPr>
            <a:r>
              <a:rPr lang="zh-CN" altLang="en-US" dirty="0"/>
              <a:t>提供了代码仓库（</a:t>
            </a:r>
            <a:r>
              <a:rPr lang="en-US" altLang="zh-CN" dirty="0">
                <a:hlinkClick r:id="rId3"/>
              </a:rPr>
              <a:t>GitHub</a:t>
            </a:r>
            <a:r>
              <a:rPr lang="zh-CN" altLang="en-US" dirty="0">
                <a:hlinkClick r:id="rId3"/>
              </a:rPr>
              <a:t>链接</a:t>
            </a:r>
            <a:r>
              <a:rPr lang="zh-CN" altLang="en-US" dirty="0"/>
              <a:t>），便于研究人员复现和改进。</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r>
              <a:rPr lang="zh-CN" altLang="en-US" b="1" dirty="0"/>
              <a:t>模型性能</a:t>
            </a:r>
            <a:r>
              <a:rPr lang="zh-CN" altLang="en-US" dirty="0"/>
              <a:t>：</a:t>
            </a:r>
          </a:p>
          <a:p>
            <a:pPr marL="742950" lvl="1" indent="-285750">
              <a:buFont typeface="+mj-lt"/>
              <a:buAutoNum type="arabicPeriod"/>
            </a:pPr>
            <a:r>
              <a:rPr lang="zh-CN" altLang="en-US" dirty="0"/>
              <a:t>在五个真实世界的数据集上进行实验验证，结果表明：</a:t>
            </a:r>
          </a:p>
          <a:p>
            <a:pPr marL="1143000" lvl="2" indent="-228600">
              <a:buFont typeface="+mj-lt"/>
              <a:buAutoNum type="arabicPeriod"/>
            </a:pPr>
            <a:r>
              <a:rPr lang="en-US" altLang="zh-CN" dirty="0" err="1"/>
              <a:t>SUMformer</a:t>
            </a:r>
            <a:r>
              <a:rPr lang="en-US" altLang="zh-CN" dirty="0"/>
              <a:t> </a:t>
            </a:r>
            <a:r>
              <a:rPr lang="zh-CN" altLang="en-US" dirty="0"/>
              <a:t>在城市流动模式建模和长期预测任务中优于现有的 </a:t>
            </a:r>
            <a:r>
              <a:rPr lang="zh-CN" altLang="en-US" b="1" dirty="0"/>
              <a:t>最先进方法</a:t>
            </a:r>
            <a:r>
              <a:rPr lang="zh-CN" altLang="en-US" dirty="0"/>
              <a:t>。</a:t>
            </a:r>
          </a:p>
          <a:p>
            <a:pPr marL="742950" lvl="1" indent="-285750">
              <a:buFont typeface="+mj-lt"/>
              <a:buAutoNum type="arabicPeriod"/>
            </a:pPr>
            <a:r>
              <a:rPr lang="zh-CN" altLang="en-US" dirty="0"/>
              <a:t>在复杂性与预测准确性之间达到了有效平衡。</a:t>
            </a:r>
          </a:p>
          <a:p>
            <a:pPr>
              <a:buFont typeface="+mj-lt"/>
              <a:buAutoNum type="arabicPeriod"/>
            </a:pPr>
            <a:r>
              <a:rPr lang="zh-CN" altLang="en-US" b="1" dirty="0"/>
              <a:t>开源代码</a:t>
            </a:r>
            <a:r>
              <a:rPr lang="zh-CN" altLang="en-US" dirty="0"/>
              <a:t>：</a:t>
            </a:r>
          </a:p>
          <a:p>
            <a:pPr marL="742950" lvl="1" indent="-285750">
              <a:buFont typeface="+mj-lt"/>
              <a:buAutoNum type="arabicPeriod"/>
            </a:pPr>
            <a:r>
              <a:rPr lang="zh-CN" altLang="en-US" dirty="0"/>
              <a:t>提供了代码仓库（</a:t>
            </a:r>
            <a:r>
              <a:rPr lang="en-US" altLang="zh-CN" dirty="0">
                <a:hlinkClick r:id="rId3"/>
              </a:rPr>
              <a:t>GitHub</a:t>
            </a:r>
            <a:r>
              <a:rPr lang="zh-CN" altLang="en-US" dirty="0">
                <a:hlinkClick r:id="rId3"/>
              </a:rPr>
              <a:t>链接</a:t>
            </a:r>
            <a:r>
              <a:rPr lang="zh-CN" altLang="en-US" dirty="0"/>
              <a:t>），便于研究人员复现和改进。</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r>
              <a:rPr lang="zh-CN" altLang="en-US" b="1" dirty="0"/>
              <a:t>模型性能</a:t>
            </a:r>
            <a:r>
              <a:rPr lang="zh-CN" altLang="en-US" dirty="0"/>
              <a:t>：</a:t>
            </a:r>
          </a:p>
          <a:p>
            <a:pPr marL="742950" lvl="1" indent="-285750">
              <a:buFont typeface="+mj-lt"/>
              <a:buAutoNum type="arabicPeriod"/>
            </a:pPr>
            <a:r>
              <a:rPr lang="zh-CN" altLang="en-US" dirty="0"/>
              <a:t>在五个真实世界的数据集上进行实验验证，结果表明：</a:t>
            </a:r>
          </a:p>
          <a:p>
            <a:pPr marL="1143000" lvl="2" indent="-228600">
              <a:buFont typeface="+mj-lt"/>
              <a:buAutoNum type="arabicPeriod"/>
            </a:pPr>
            <a:r>
              <a:rPr lang="en-US" altLang="zh-CN" dirty="0" err="1"/>
              <a:t>SUMformer</a:t>
            </a:r>
            <a:r>
              <a:rPr lang="en-US" altLang="zh-CN" dirty="0"/>
              <a:t> </a:t>
            </a:r>
            <a:r>
              <a:rPr lang="zh-CN" altLang="en-US" dirty="0"/>
              <a:t>在城市流动模式建模和长期预测任务中优于现有的 </a:t>
            </a:r>
            <a:r>
              <a:rPr lang="zh-CN" altLang="en-US" b="1" dirty="0"/>
              <a:t>最先进方法</a:t>
            </a:r>
            <a:r>
              <a:rPr lang="zh-CN" altLang="en-US" dirty="0"/>
              <a:t>。</a:t>
            </a:r>
          </a:p>
          <a:p>
            <a:pPr marL="742950" lvl="1" indent="-285750">
              <a:buFont typeface="+mj-lt"/>
              <a:buAutoNum type="arabicPeriod"/>
            </a:pPr>
            <a:r>
              <a:rPr lang="zh-CN" altLang="en-US" dirty="0"/>
              <a:t>在复杂性与预测准确性之间达到了有效平衡。</a:t>
            </a:r>
          </a:p>
          <a:p>
            <a:pPr>
              <a:buFont typeface="+mj-lt"/>
              <a:buAutoNum type="arabicPeriod"/>
            </a:pPr>
            <a:r>
              <a:rPr lang="zh-CN" altLang="en-US" b="1" dirty="0"/>
              <a:t>开源代码</a:t>
            </a:r>
            <a:r>
              <a:rPr lang="zh-CN" altLang="en-US" dirty="0"/>
              <a:t>：</a:t>
            </a:r>
          </a:p>
          <a:p>
            <a:pPr marL="742950" lvl="1" indent="-285750">
              <a:buFont typeface="+mj-lt"/>
              <a:buAutoNum type="arabicPeriod"/>
            </a:pPr>
            <a:r>
              <a:rPr lang="zh-CN" altLang="en-US" dirty="0"/>
              <a:t>提供了代码仓库（</a:t>
            </a:r>
            <a:r>
              <a:rPr lang="en-US" altLang="zh-CN" dirty="0">
                <a:hlinkClick r:id="rId3"/>
              </a:rPr>
              <a:t>GitHub</a:t>
            </a:r>
            <a:r>
              <a:rPr lang="zh-CN" altLang="en-US" dirty="0">
                <a:hlinkClick r:id="rId3"/>
              </a:rPr>
              <a:t>链接</a:t>
            </a:r>
            <a:r>
              <a:rPr lang="zh-CN" altLang="en-US" dirty="0"/>
              <a:t>），便于研究人员复现和改进。</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r>
              <a:rPr lang="zh-CN" altLang="en-US" b="1" dirty="0"/>
              <a:t>模型性能</a:t>
            </a:r>
            <a:r>
              <a:rPr lang="zh-CN" altLang="en-US" dirty="0"/>
              <a:t>：</a:t>
            </a:r>
          </a:p>
          <a:p>
            <a:pPr marL="742950" lvl="1" indent="-285750">
              <a:buFont typeface="+mj-lt"/>
              <a:buAutoNum type="arabicPeriod"/>
            </a:pPr>
            <a:r>
              <a:rPr lang="zh-CN" altLang="en-US" dirty="0"/>
              <a:t>在五个真实世界的数据集上进行实验验证，结果表明：</a:t>
            </a:r>
          </a:p>
          <a:p>
            <a:pPr marL="1143000" lvl="2" indent="-228600">
              <a:buFont typeface="+mj-lt"/>
              <a:buAutoNum type="arabicPeriod"/>
            </a:pPr>
            <a:r>
              <a:rPr lang="en-US" altLang="zh-CN" dirty="0" err="1"/>
              <a:t>SUMformer</a:t>
            </a:r>
            <a:r>
              <a:rPr lang="en-US" altLang="zh-CN" dirty="0"/>
              <a:t> </a:t>
            </a:r>
            <a:r>
              <a:rPr lang="zh-CN" altLang="en-US" dirty="0"/>
              <a:t>在城市流动模式建模和长期预测任务中优于现有的 </a:t>
            </a:r>
            <a:r>
              <a:rPr lang="zh-CN" altLang="en-US" b="1" dirty="0"/>
              <a:t>最先进方法</a:t>
            </a:r>
            <a:r>
              <a:rPr lang="zh-CN" altLang="en-US" dirty="0"/>
              <a:t>。</a:t>
            </a:r>
          </a:p>
          <a:p>
            <a:pPr marL="742950" lvl="1" indent="-285750">
              <a:buFont typeface="+mj-lt"/>
              <a:buAutoNum type="arabicPeriod"/>
            </a:pPr>
            <a:r>
              <a:rPr lang="zh-CN" altLang="en-US" dirty="0"/>
              <a:t>在复杂性与预测准确性之间达到了有效平衡。</a:t>
            </a:r>
          </a:p>
          <a:p>
            <a:pPr>
              <a:buFont typeface="+mj-lt"/>
              <a:buAutoNum type="arabicPeriod"/>
            </a:pPr>
            <a:r>
              <a:rPr lang="zh-CN" altLang="en-US" b="1" dirty="0"/>
              <a:t>开源代码</a:t>
            </a:r>
            <a:r>
              <a:rPr lang="zh-CN" altLang="en-US" dirty="0"/>
              <a:t>：</a:t>
            </a:r>
          </a:p>
          <a:p>
            <a:pPr marL="742950" lvl="1" indent="-285750">
              <a:buFont typeface="+mj-lt"/>
              <a:buAutoNum type="arabicPeriod"/>
            </a:pPr>
            <a:r>
              <a:rPr lang="zh-CN" altLang="en-US" dirty="0"/>
              <a:t>提供了代码仓库（</a:t>
            </a:r>
            <a:r>
              <a:rPr lang="en-US" altLang="zh-CN" dirty="0">
                <a:hlinkClick r:id="rId3"/>
              </a:rPr>
              <a:t>GitHub</a:t>
            </a:r>
            <a:r>
              <a:rPr lang="zh-CN" altLang="en-US" dirty="0">
                <a:hlinkClick r:id="rId3"/>
              </a:rPr>
              <a:t>链接</a:t>
            </a:r>
            <a:r>
              <a:rPr lang="zh-CN" altLang="en-US" dirty="0"/>
              <a:t>），便于研究人员复现和改进。</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6C80B18-2E62-4A52-9D8E-663553A7AEF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auto">
              <a:lnSpc>
                <a:spcPct val="150000"/>
              </a:lnSpc>
            </a:pPr>
            <a:endParaRPr lang="zh-CN" altLang="en-US" sz="1400" kern="100" dirty="0">
              <a:effectLst/>
              <a:latin typeface="等线" panose="02010600030101010101" pitchFamily="2" charset="-122"/>
              <a:ea typeface="等线" panose="02010600030101010101" pitchFamily="2" charset="-122"/>
              <a:cs typeface="等线"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791AA90-356A-4C4C-BC5A-2195D53937AB}"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t>23</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
        <p:nvSpPr>
          <p:cNvPr id="70" name="图片占位符 69"/>
          <p:cNvSpPr>
            <a:spLocks noGrp="1"/>
          </p:cNvSpPr>
          <p:nvPr>
            <p:ph type="pic" sz="quarter" idx="12"/>
          </p:nvPr>
        </p:nvSpPr>
        <p:spPr>
          <a:xfrm>
            <a:off x="5764211" y="2590167"/>
            <a:ext cx="6427787" cy="4237037"/>
          </a:xfrm>
          <a:noFill/>
        </p:spPr>
        <p:txBody>
          <a:bodyPr/>
          <a:lstStyle/>
          <a:p>
            <a:endParaRPr lang="zh-CN" altLang="en-US"/>
          </a:p>
        </p:txBody>
      </p:sp>
      <p:sp>
        <p:nvSpPr>
          <p:cNvPr id="24" name="图片占位符 23"/>
          <p:cNvSpPr>
            <a:spLocks noGrp="1"/>
          </p:cNvSpPr>
          <p:nvPr>
            <p:ph type="pic" sz="quarter" idx="11"/>
          </p:nvPr>
        </p:nvSpPr>
        <p:spPr>
          <a:xfrm>
            <a:off x="0" y="2495268"/>
            <a:ext cx="5764212" cy="4331936"/>
          </a:xfrm>
          <a:noFill/>
        </p:spPr>
        <p:txBody>
          <a:bodyPr/>
          <a:lstStyle/>
          <a:p>
            <a:endParaRPr lang="zh-CN" altLang="en-US"/>
          </a:p>
        </p:txBody>
      </p:sp>
      <p:sp>
        <p:nvSpPr>
          <p:cNvPr id="67" name="图片占位符 66"/>
          <p:cNvSpPr>
            <a:spLocks noGrp="1"/>
          </p:cNvSpPr>
          <p:nvPr>
            <p:ph type="pic" sz="quarter" idx="10"/>
          </p:nvPr>
        </p:nvSpPr>
        <p:spPr>
          <a:xfrm>
            <a:off x="-1" y="1"/>
            <a:ext cx="12191999" cy="4064780"/>
          </a:xfrm>
          <a:custGeom>
            <a:avLst/>
            <a:gdLst>
              <a:gd name="connsiteX0" fmla="*/ 0 w 12179402"/>
              <a:gd name="connsiteY0" fmla="*/ 0 h 4062881"/>
              <a:gd name="connsiteX1" fmla="*/ 12179402 w 12179402"/>
              <a:gd name="connsiteY1" fmla="*/ 0 h 4062881"/>
              <a:gd name="connsiteX2" fmla="*/ 12179402 w 12179402"/>
              <a:gd name="connsiteY2" fmla="*/ 2622353 h 4062881"/>
              <a:gd name="connsiteX3" fmla="*/ 6086489 w 12179402"/>
              <a:gd name="connsiteY3" fmla="*/ 4062881 h 4062881"/>
              <a:gd name="connsiteX4" fmla="*/ 7922 w 12179402"/>
              <a:gd name="connsiteY4" fmla="*/ 2621254 h 4062881"/>
              <a:gd name="connsiteX5" fmla="*/ 0 w 12179402"/>
              <a:gd name="connsiteY5" fmla="*/ 2621254 h 4062881"/>
              <a:gd name="connsiteX6" fmla="*/ 0 w 12179402"/>
              <a:gd name="connsiteY6" fmla="*/ 2619375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9402" h="4062881">
                <a:moveTo>
                  <a:pt x="0" y="0"/>
                </a:moveTo>
                <a:lnTo>
                  <a:pt x="12179402" y="0"/>
                </a:lnTo>
                <a:lnTo>
                  <a:pt x="12179402" y="2622353"/>
                </a:lnTo>
                <a:lnTo>
                  <a:pt x="6086489" y="4062881"/>
                </a:lnTo>
                <a:lnTo>
                  <a:pt x="7922" y="2621254"/>
                </a:lnTo>
                <a:lnTo>
                  <a:pt x="0" y="2621254"/>
                </a:lnTo>
                <a:lnTo>
                  <a:pt x="0" y="2619375"/>
                </a:lnTo>
                <a:close/>
              </a:path>
            </a:pathLst>
          </a:custGeom>
          <a:noFill/>
        </p:spPr>
        <p:txBody>
          <a:bodyPr wrap="square">
            <a:noAutofit/>
          </a:bodyPr>
          <a:lstStyle/>
          <a:p>
            <a:endParaRPr lang="zh-CN" altLang="en-US" dirty="0"/>
          </a:p>
        </p:txBody>
      </p:sp>
      <p:sp>
        <p:nvSpPr>
          <p:cNvPr id="2" name="文本占位符 1"/>
          <p:cNvSpPr>
            <a:spLocks noGrp="1"/>
          </p:cNvSpPr>
          <p:nvPr>
            <p:ph type="body" sz="quarter" idx="13" hasCustomPrompt="1"/>
          </p:nvPr>
        </p:nvSpPr>
        <p:spPr>
          <a:xfrm>
            <a:off x="2351589" y="4243469"/>
            <a:ext cx="7488822" cy="830997"/>
          </a:xfrm>
          <a:prstGeom prst="rect">
            <a:avLst/>
          </a:prstGeom>
        </p:spPr>
        <p:txBody>
          <a:bodyPr vert="horz" wrap="square" lIns="91440" tIns="45720" rIns="91440" bIns="45720" anchor="t" anchorCtr="0">
            <a:spAutoFit/>
          </a:bodyPr>
          <a:lstStyle>
            <a:lvl1pPr marL="0" indent="0" algn="l" defTabSz="914400" rtl="0" eaLnBrk="1" fontAlgn="auto" latinLnBrk="0" hangingPunct="1">
              <a:lnSpc>
                <a:spcPct val="100000"/>
              </a:lnSpc>
              <a:spcBef>
                <a:spcPts val="0"/>
              </a:spcBef>
              <a:spcAft>
                <a:spcPts val="0"/>
              </a:spcAft>
              <a:buFont typeface="Arial" panose="020B0604020202090204" pitchFamily="34" charset="0"/>
              <a:buNone/>
              <a:defRPr sz="4800" b="1" spc="0">
                <a:solidFill>
                  <a:srgbClr val="000000"/>
                </a:solidFill>
                <a:latin typeface="微软雅黑" panose="020B0503020204020204" pitchFamily="34" charset="-122"/>
                <a:ea typeface="微软雅黑" panose="020B0503020204020204" pitchFamily="34" charset="-122"/>
                <a:sym typeface="微软雅黑" panose="020B0503020204020204" pitchFamily="34" charset="-122"/>
              </a:defRPr>
            </a:lvl1pPr>
            <a:lvl2pPr marL="457200" indent="-228600" algn="l" defTabSz="914400" rtl="0" eaLnBrk="1" latinLnBrk="0" hangingPunct="1">
              <a:lnSpc>
                <a:spcPct val="90000"/>
              </a:lnSpc>
              <a:buFont typeface="Arial" panose="020B0604020202090204" pitchFamily="34" charset="0"/>
              <a:buNone/>
              <a:defRPr/>
            </a:lvl2pPr>
            <a:lvl3pPr marL="914400" indent="-228600" algn="l" defTabSz="914400" rtl="0" eaLnBrk="1" latinLnBrk="0" hangingPunct="1">
              <a:lnSpc>
                <a:spcPct val="90000"/>
              </a:lnSpc>
              <a:buFont typeface="Arial" panose="020B0604020202090204" pitchFamily="34" charset="0"/>
              <a:buNone/>
              <a:defRPr/>
            </a:lvl3pPr>
            <a:lvl4pPr marL="1371600" indent="-228600" algn="l" defTabSz="914400" rtl="0" eaLnBrk="1" latinLnBrk="0" hangingPunct="1">
              <a:lnSpc>
                <a:spcPct val="90000"/>
              </a:lnSpc>
              <a:buFont typeface="Arial" panose="020B0604020202090204" pitchFamily="34" charset="0"/>
              <a:buNone/>
              <a:defRPr/>
            </a:lvl4pPr>
            <a:lvl5pPr marL="1828800" indent="-228600" algn="l" defTabSz="914400" rtl="0" eaLnBrk="1" latinLnBrk="0" hangingPunct="1">
              <a:lnSpc>
                <a:spcPct val="90000"/>
              </a:lnSpc>
              <a:buFont typeface="Arial" panose="020B0604020202090204" pitchFamily="34" charset="0"/>
              <a:buNone/>
              <a:defRPr/>
            </a:lvl5pPr>
          </a:lstStyle>
          <a:p>
            <a:pPr lvl="0"/>
            <a:r>
              <a:rPr lang="zh-CN" altLang="en-US" dirty="0"/>
              <a:t>四川大学毕业答辩</a:t>
            </a:r>
            <a:r>
              <a:rPr lang="en-US" altLang="zh-CN" dirty="0"/>
              <a:t>PPT</a:t>
            </a:r>
            <a:r>
              <a:rPr lang="zh-CN" altLang="en-US" dirty="0"/>
              <a:t>模板</a:t>
            </a:r>
          </a:p>
        </p:txBody>
      </p:sp>
      <p:sp>
        <p:nvSpPr>
          <p:cNvPr id="3" name="文本占位符 2"/>
          <p:cNvSpPr>
            <a:spLocks noGrp="1"/>
          </p:cNvSpPr>
          <p:nvPr>
            <p:ph type="body" sz="quarter" idx="14" hasCustomPrompt="1"/>
          </p:nvPr>
        </p:nvSpPr>
        <p:spPr>
          <a:xfrm>
            <a:off x="2351590" y="4926278"/>
            <a:ext cx="7846510" cy="676944"/>
          </a:xfrm>
          <a:prstGeom prst="rect">
            <a:avLst/>
          </a:prstGeom>
        </p:spPr>
        <p:txBody>
          <a:bodyPr vert="horz" wrap="square" lIns="91440" tIns="45720" rIns="91440" bIns="45720" anchor="ctr" anchorCtr="0">
            <a:noAutofit/>
          </a:bodyPr>
          <a:lstStyle>
            <a:lvl1pPr marL="0" indent="0" algn="ctr" defTabSz="914400" rtl="0" eaLnBrk="1" fontAlgn="auto" latinLnBrk="0" hangingPunct="1">
              <a:lnSpc>
                <a:spcPct val="100000"/>
              </a:lnSpc>
              <a:spcBef>
                <a:spcPts val="0"/>
              </a:spcBef>
              <a:spcAft>
                <a:spcPts val="0"/>
              </a:spcAft>
              <a:buFont typeface="Arial" panose="020B0604020202090204" pitchFamily="34" charset="0"/>
              <a:buNone/>
              <a:defRPr sz="2000" spc="0">
                <a:solidFill>
                  <a:srgbClr val="717371"/>
                </a:solidFill>
                <a:latin typeface="Arial" panose="020B0604020202090204" pitchFamily="34" charset="0"/>
                <a:ea typeface="微软雅黑" panose="020B0503020204020204" pitchFamily="34" charset="-122"/>
                <a:sym typeface="Arial" panose="020B0604020202090204" pitchFamily="34" charset="0"/>
              </a:defRPr>
            </a:lvl1pPr>
            <a:lvl2pPr marL="457200" indent="-228600" algn="l" defTabSz="914400" rtl="0" eaLnBrk="1" latinLnBrk="0" hangingPunct="1">
              <a:lnSpc>
                <a:spcPct val="90000"/>
              </a:lnSpc>
              <a:buFont typeface="Arial" panose="020B0604020202090204" pitchFamily="34" charset="0"/>
              <a:buNone/>
              <a:defRPr/>
            </a:lvl2pPr>
            <a:lvl3pPr marL="914400" indent="-228600" algn="l" defTabSz="914400" rtl="0" eaLnBrk="1" latinLnBrk="0" hangingPunct="1">
              <a:lnSpc>
                <a:spcPct val="90000"/>
              </a:lnSpc>
              <a:buFont typeface="Arial" panose="020B0604020202090204" pitchFamily="34" charset="0"/>
              <a:buNone/>
              <a:defRPr/>
            </a:lvl3pPr>
            <a:lvl4pPr marL="1371600" indent="-228600" algn="l" defTabSz="914400" rtl="0" eaLnBrk="1" latinLnBrk="0" hangingPunct="1">
              <a:lnSpc>
                <a:spcPct val="90000"/>
              </a:lnSpc>
              <a:buFont typeface="Arial" panose="020B0604020202090204" pitchFamily="34" charset="0"/>
              <a:buNone/>
              <a:defRPr/>
            </a:lvl4pPr>
            <a:lvl5pPr marL="1828800" indent="-228600" algn="ctr" defTabSz="914400" rtl="0" eaLnBrk="1" fontAlgn="auto" latinLnBrk="0" hangingPunct="1">
              <a:lnSpc>
                <a:spcPct val="90000"/>
              </a:lnSpc>
              <a:buFont typeface="Arial" panose="020B0604020202090204" pitchFamily="34" charset="0"/>
              <a:buNone/>
              <a:defRPr sz="2000" spc="0">
                <a:solidFill>
                  <a:srgbClr val="717371"/>
                </a:solidFill>
                <a:latin typeface="Arial" panose="020B0604020202090204" pitchFamily="34" charset="0"/>
                <a:ea typeface="微软雅黑" panose="020B0503020204020204" pitchFamily="34" charset="-122"/>
                <a:sym typeface="Arial" panose="020B0604020202090204" pitchFamily="34" charset="0"/>
              </a:defRPr>
            </a:lvl5pPr>
          </a:lstStyle>
          <a:p>
            <a:pPr lvl="0"/>
            <a:r>
              <a:rPr lang="en-US" altLang="zh-CN"/>
              <a:t>PPT Template for Sichuan University graduates</a:t>
            </a:r>
          </a:p>
          <a:p>
            <a:pPr lvl="0"/>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4406254" y="1701000"/>
            <a:ext cx="3456000" cy="3456000"/>
          </a:xfrm>
          <a:prstGeom prst="rect">
            <a:avLst/>
          </a:prstGeom>
        </p:spPr>
        <p:txBody>
          <a:bodyPr/>
          <a:lstStyle/>
          <a:p>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0" y="1130301"/>
            <a:ext cx="12192000" cy="2402587"/>
          </a:xfrm>
          <a:prstGeom prst="rect">
            <a:avLst/>
          </a:prstGeom>
        </p:spPr>
        <p:txBody>
          <a:bodyPr/>
          <a:lstStyle/>
          <a:p>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grpSp>
        <p:nvGrpSpPr>
          <p:cNvPr id="2" name="组合 1"/>
          <p:cNvGrpSpPr/>
          <p:nvPr userDrawn="1"/>
        </p:nvGrpSpPr>
        <p:grpSpPr>
          <a:xfrm>
            <a:off x="9778483" y="337454"/>
            <a:ext cx="1740417" cy="533025"/>
            <a:chOff x="9778483" y="337454"/>
            <a:chExt cx="1740417" cy="533025"/>
          </a:xfrm>
        </p:grpSpPr>
        <p:grpSp>
          <p:nvGrpSpPr>
            <p:cNvPr id="4" name="íślïdé"/>
            <p:cNvGrpSpPr/>
            <p:nvPr/>
          </p:nvGrpSpPr>
          <p:grpSpPr>
            <a:xfrm>
              <a:off x="9778483" y="337454"/>
              <a:ext cx="532392" cy="533025"/>
              <a:chOff x="1735138" y="2095500"/>
              <a:chExt cx="2667000" cy="2670175"/>
            </a:xfrm>
            <a:solidFill>
              <a:schemeClr val="accent1"/>
            </a:solidFill>
          </p:grpSpPr>
          <p:sp>
            <p:nvSpPr>
              <p:cNvPr id="11"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5"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6" name="í$ļîdé"/>
            <p:cNvGrpSpPr/>
            <p:nvPr/>
          </p:nvGrpSpPr>
          <p:grpSpPr>
            <a:xfrm>
              <a:off x="10450629" y="404003"/>
              <a:ext cx="1011546" cy="270315"/>
              <a:chOff x="5102226" y="2428875"/>
              <a:chExt cx="5067300" cy="1354138"/>
            </a:xfrm>
            <a:solidFill>
              <a:srgbClr val="0A0A0A"/>
            </a:solidFill>
          </p:grpSpPr>
          <p:sp>
            <p:nvSpPr>
              <p:cNvPr id="7"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5" name="图片 24"/>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sp>
        <p:nvSpPr>
          <p:cNvPr id="26" name="文本占位符 32"/>
          <p:cNvSpPr>
            <a:spLocks noGrp="1"/>
          </p:cNvSpPr>
          <p:nvPr userDrawn="1">
            <p:ph type="body" sz="quarter" idx="11" hasCustomPrompt="1"/>
          </p:nvPr>
        </p:nvSpPr>
        <p:spPr>
          <a:xfrm>
            <a:off x="1587196" y="340254"/>
            <a:ext cx="3748209"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27" name="直接连接符 26"/>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grpSp>
        <p:nvGrpSpPr>
          <p:cNvPr id="2" name="组合 1"/>
          <p:cNvGrpSpPr/>
          <p:nvPr userDrawn="1"/>
        </p:nvGrpSpPr>
        <p:grpSpPr>
          <a:xfrm>
            <a:off x="9778483" y="337454"/>
            <a:ext cx="1740417" cy="533025"/>
            <a:chOff x="9778483" y="337454"/>
            <a:chExt cx="1740417" cy="533025"/>
          </a:xfrm>
        </p:grpSpPr>
        <p:grpSp>
          <p:nvGrpSpPr>
            <p:cNvPr id="4" name="íślïdé"/>
            <p:cNvGrpSpPr/>
            <p:nvPr/>
          </p:nvGrpSpPr>
          <p:grpSpPr>
            <a:xfrm>
              <a:off x="9778483" y="337454"/>
              <a:ext cx="532392" cy="533025"/>
              <a:chOff x="1735138" y="2095500"/>
              <a:chExt cx="2667000" cy="2670175"/>
            </a:xfrm>
            <a:solidFill>
              <a:schemeClr val="accent1"/>
            </a:solidFill>
          </p:grpSpPr>
          <p:sp>
            <p:nvSpPr>
              <p:cNvPr id="11"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5"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6" name="í$ļîdé"/>
            <p:cNvGrpSpPr/>
            <p:nvPr/>
          </p:nvGrpSpPr>
          <p:grpSpPr>
            <a:xfrm>
              <a:off x="10450629" y="404003"/>
              <a:ext cx="1011546" cy="270315"/>
              <a:chOff x="5102226" y="2428875"/>
              <a:chExt cx="5067300" cy="1354138"/>
            </a:xfrm>
            <a:solidFill>
              <a:srgbClr val="0A0A0A"/>
            </a:solidFill>
          </p:grpSpPr>
          <p:sp>
            <p:nvSpPr>
              <p:cNvPr id="7"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5" name="图片 24"/>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sp>
        <p:nvSpPr>
          <p:cNvPr id="26" name="文本占位符 32"/>
          <p:cNvSpPr>
            <a:spLocks noGrp="1"/>
          </p:cNvSpPr>
          <p:nvPr userDrawn="1">
            <p:ph type="body" sz="quarter" idx="11" hasCustomPrompt="1"/>
          </p:nvPr>
        </p:nvSpPr>
        <p:spPr>
          <a:xfrm>
            <a:off x="1587196" y="340254"/>
            <a:ext cx="3748209"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27" name="直接连接符 26"/>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图片占位符 2"/>
          <p:cNvSpPr>
            <a:spLocks noGrp="1"/>
          </p:cNvSpPr>
          <p:nvPr>
            <p:ph type="pic" sz="quarter" idx="12"/>
          </p:nvPr>
        </p:nvSpPr>
        <p:spPr>
          <a:xfrm>
            <a:off x="6151925" y="2036531"/>
            <a:ext cx="6785436" cy="3981033"/>
          </a:xfrm>
          <a:prstGeom prst="rect">
            <a:avLst/>
          </a:prstGeom>
        </p:spPr>
        <p:txBody>
          <a:bodyPr/>
          <a:lstStyle/>
          <a:p>
            <a:endParaRPr lang="zh-CN" altLang="en-US"/>
          </a:p>
        </p:txBody>
      </p:sp>
      <p:sp>
        <p:nvSpPr>
          <p:cNvPr id="28" name="图片占位符 27"/>
          <p:cNvSpPr>
            <a:spLocks noGrp="1"/>
          </p:cNvSpPr>
          <p:nvPr>
            <p:ph type="pic" sz="quarter" idx="13"/>
          </p:nvPr>
        </p:nvSpPr>
        <p:spPr>
          <a:xfrm>
            <a:off x="3378574" y="2525156"/>
            <a:ext cx="4084674" cy="1902117"/>
          </a:xfrm>
          <a:prstGeom prst="rect">
            <a:avLst/>
          </a:prstGeom>
        </p:spPr>
        <p:txBody>
          <a:bodyPr/>
          <a:lstStyle/>
          <a:p>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A863DF-B9E4-4586-93FD-95547E6FD0DC}" type="datetimeFigureOut">
              <a:rPr lang="zh-CN" altLang="en-US" smtClean="0"/>
              <a:t>2025/5/6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C6B931-9FE5-4530-B16B-DC33AD6A3370}"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A863DF-B9E4-4586-93FD-95547E6FD0DC}" type="datetimeFigureOut">
              <a:rPr lang="zh-CN" altLang="en-US" smtClean="0"/>
              <a:t>2025/5/6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C6B931-9FE5-4530-B16B-DC33AD6A3370}" type="slidenum">
              <a:rPr lang="zh-CN" altLang="en-US" smtClean="0"/>
              <a:t>‹#›</a:t>
            </a:fld>
            <a:endParaRPr lang="zh-CN" altLang="en-US"/>
          </a:p>
        </p:txBody>
      </p:sp>
      <p:sp>
        <p:nvSpPr>
          <p:cNvPr id="5" name="图片占位符 4"/>
          <p:cNvSpPr>
            <a:spLocks noGrp="1"/>
          </p:cNvSpPr>
          <p:nvPr>
            <p:ph type="pic" idx="13"/>
          </p:nvPr>
        </p:nvSpPr>
        <p:spPr>
          <a:xfrm>
            <a:off x="372253" y="10887"/>
            <a:ext cx="9759697" cy="6858000"/>
          </a:xfrm>
        </p:spPr>
        <p:txBody>
          <a:bodyPr/>
          <a:lstStyle/>
          <a:p>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A863DF-B9E4-4586-93FD-95547E6FD0DC}" type="datetimeFigureOut">
              <a:rPr lang="zh-CN" altLang="en-US" smtClean="0"/>
              <a:t>2025/5/6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C6B931-9FE5-4530-B16B-DC33AD6A3370}" type="slidenum">
              <a:rPr lang="zh-CN" altLang="en-US" smtClean="0"/>
              <a:t>‹#›</a:t>
            </a:fld>
            <a:endParaRPr lang="zh-CN" altLang="en-US"/>
          </a:p>
        </p:txBody>
      </p:sp>
      <p:sp>
        <p:nvSpPr>
          <p:cNvPr id="5" name="图片占位符 4"/>
          <p:cNvSpPr>
            <a:spLocks noGrp="1"/>
          </p:cNvSpPr>
          <p:nvPr>
            <p:ph type="pic" idx="13"/>
          </p:nvPr>
        </p:nvSpPr>
        <p:spPr>
          <a:xfrm>
            <a:off x="838200" y="0"/>
            <a:ext cx="5098694" cy="6851507"/>
          </a:xfrm>
        </p:spPr>
        <p:txBody>
          <a:bodyPr/>
          <a:lstStyle/>
          <a:p>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尾页">
    <p:spTree>
      <p:nvGrpSpPr>
        <p:cNvPr id="1" name=""/>
        <p:cNvGrpSpPr/>
        <p:nvPr/>
      </p:nvGrpSpPr>
      <p:grpSpPr>
        <a:xfrm>
          <a:off x="0" y="0"/>
          <a:ext cx="0" cy="0"/>
          <a:chOff x="0" y="0"/>
          <a:chExt cx="0" cy="0"/>
        </a:xfrm>
      </p:grpSpPr>
      <p:sp>
        <p:nvSpPr>
          <p:cNvPr id="33" name="图片占位符 69"/>
          <p:cNvSpPr>
            <a:spLocks noGrp="1"/>
          </p:cNvSpPr>
          <p:nvPr>
            <p:ph type="pic" sz="quarter" idx="12"/>
          </p:nvPr>
        </p:nvSpPr>
        <p:spPr>
          <a:xfrm>
            <a:off x="5764211" y="2590167"/>
            <a:ext cx="6427787" cy="4237037"/>
          </a:xfrm>
          <a:noFill/>
        </p:spPr>
        <p:txBody>
          <a:bodyPr/>
          <a:lstStyle/>
          <a:p>
            <a:endParaRPr lang="zh-CN" altLang="en-US"/>
          </a:p>
        </p:txBody>
      </p:sp>
      <p:sp>
        <p:nvSpPr>
          <p:cNvPr id="34" name="图片占位符 23"/>
          <p:cNvSpPr>
            <a:spLocks noGrp="1"/>
          </p:cNvSpPr>
          <p:nvPr>
            <p:ph type="pic" sz="quarter" idx="11"/>
          </p:nvPr>
        </p:nvSpPr>
        <p:spPr>
          <a:xfrm>
            <a:off x="0" y="2495268"/>
            <a:ext cx="5764212" cy="4331936"/>
          </a:xfrm>
          <a:noFill/>
        </p:spPr>
        <p:txBody>
          <a:bodyPr/>
          <a:lstStyle/>
          <a:p>
            <a:endParaRPr lang="zh-CN" altLang="en-US"/>
          </a:p>
        </p:txBody>
      </p:sp>
      <p:sp>
        <p:nvSpPr>
          <p:cNvPr id="35" name="图片占位符 34"/>
          <p:cNvSpPr>
            <a:spLocks noGrp="1"/>
          </p:cNvSpPr>
          <p:nvPr>
            <p:ph type="pic" sz="quarter" idx="10"/>
          </p:nvPr>
        </p:nvSpPr>
        <p:spPr>
          <a:xfrm>
            <a:off x="-1" y="1"/>
            <a:ext cx="12191999" cy="4064780"/>
          </a:xfrm>
          <a:custGeom>
            <a:avLst/>
            <a:gdLst>
              <a:gd name="connsiteX0" fmla="*/ 0 w 12179402"/>
              <a:gd name="connsiteY0" fmla="*/ 0 h 4062881"/>
              <a:gd name="connsiteX1" fmla="*/ 12179402 w 12179402"/>
              <a:gd name="connsiteY1" fmla="*/ 0 h 4062881"/>
              <a:gd name="connsiteX2" fmla="*/ 12179402 w 12179402"/>
              <a:gd name="connsiteY2" fmla="*/ 2622353 h 4062881"/>
              <a:gd name="connsiteX3" fmla="*/ 6086489 w 12179402"/>
              <a:gd name="connsiteY3" fmla="*/ 4062881 h 4062881"/>
              <a:gd name="connsiteX4" fmla="*/ 7922 w 12179402"/>
              <a:gd name="connsiteY4" fmla="*/ 2621254 h 4062881"/>
              <a:gd name="connsiteX5" fmla="*/ 0 w 12179402"/>
              <a:gd name="connsiteY5" fmla="*/ 2621254 h 4062881"/>
              <a:gd name="connsiteX6" fmla="*/ 0 w 12179402"/>
              <a:gd name="connsiteY6" fmla="*/ 2619375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9402" h="4062881">
                <a:moveTo>
                  <a:pt x="0" y="0"/>
                </a:moveTo>
                <a:lnTo>
                  <a:pt x="12179402" y="0"/>
                </a:lnTo>
                <a:lnTo>
                  <a:pt x="12179402" y="2622353"/>
                </a:lnTo>
                <a:lnTo>
                  <a:pt x="6086489" y="4062881"/>
                </a:lnTo>
                <a:lnTo>
                  <a:pt x="7922" y="2621254"/>
                </a:lnTo>
                <a:lnTo>
                  <a:pt x="0" y="2621254"/>
                </a:lnTo>
                <a:lnTo>
                  <a:pt x="0" y="2619375"/>
                </a:lnTo>
                <a:close/>
              </a:path>
            </a:pathLst>
          </a:custGeom>
          <a:noFill/>
        </p:spPr>
        <p:txBody>
          <a:bodyPr wrap="square">
            <a:noAutofit/>
          </a:bodyPr>
          <a:lstStyle/>
          <a:p>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grpSp>
        <p:nvGrpSpPr>
          <p:cNvPr id="13" name="组合 12"/>
          <p:cNvGrpSpPr/>
          <p:nvPr userDrawn="1"/>
        </p:nvGrpSpPr>
        <p:grpSpPr>
          <a:xfrm>
            <a:off x="10021286" y="404163"/>
            <a:ext cx="1497614" cy="458663"/>
            <a:chOff x="4954881" y="1942452"/>
            <a:chExt cx="6214687" cy="1903328"/>
          </a:xfrm>
          <a:solidFill>
            <a:schemeClr val="accent1"/>
          </a:solidFill>
        </p:grpSpPr>
        <p:grpSp>
          <p:nvGrpSpPr>
            <p:cNvPr id="14" name="íślïdé"/>
            <p:cNvGrpSpPr/>
            <p:nvPr/>
          </p:nvGrpSpPr>
          <p:grpSpPr>
            <a:xfrm>
              <a:off x="4954881" y="1942452"/>
              <a:ext cx="1901067" cy="1903328"/>
              <a:chOff x="1735138" y="2095500"/>
              <a:chExt cx="2667000" cy="2670175"/>
            </a:xfrm>
            <a:grpFill/>
          </p:grpSpPr>
          <p:sp>
            <p:nvSpPr>
              <p:cNvPr id="21"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15" name="íšľïḋé"/>
            <p:cNvSpPr/>
            <p:nvPr/>
          </p:nvSpPr>
          <p:spPr bwMode="auto">
            <a:xfrm>
              <a:off x="7169402" y="3361464"/>
              <a:ext cx="4000166" cy="237633"/>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grpFill/>
            <a:ln>
              <a:noFill/>
            </a:ln>
          </p:spPr>
          <p:txBody>
            <a:bodyPr anchor="ctr"/>
            <a:lstStyle/>
            <a:p>
              <a:pPr algn="ctr"/>
              <a:endParaRPr/>
            </a:p>
          </p:txBody>
        </p:sp>
        <p:grpSp>
          <p:nvGrpSpPr>
            <p:cNvPr id="16" name="í$ļîdé"/>
            <p:cNvGrpSpPr/>
            <p:nvPr/>
          </p:nvGrpSpPr>
          <p:grpSpPr>
            <a:xfrm>
              <a:off x="7354984" y="2180085"/>
              <a:ext cx="3612032" cy="965243"/>
              <a:chOff x="5102226" y="2428875"/>
              <a:chExt cx="5067300" cy="1354138"/>
            </a:xfrm>
            <a:grpFill/>
          </p:grpSpPr>
          <p:sp>
            <p:nvSpPr>
              <p:cNvPr id="17"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35" name="图片 34"/>
          <p:cNvPicPr>
            <a:picLocks noChangeAspect="1"/>
          </p:cNvPicPr>
          <p:nvPr userDrawn="1"/>
        </p:nvPicPr>
        <p:blipFill rotWithShape="1">
          <a:blip r:embed="rId2" cstate="print">
            <a:extLst>
              <a:ext uri="{28A0092B-C50C-407E-A947-70E740481C1C}">
                <a14:useLocalDpi xmlns:a14="http://schemas.microsoft.com/office/drawing/2010/main" val="0"/>
              </a:ext>
            </a:extLst>
          </a:blip>
          <a:srcRect l="7575" t="3313" r="7575" b="11806"/>
          <a:stretch>
            <a:fillRect/>
          </a:stretch>
        </p:blipFill>
        <p:spPr>
          <a:xfrm>
            <a:off x="0" y="0"/>
            <a:ext cx="12192000" cy="6858000"/>
          </a:xfrm>
          <a:prstGeom prst="rect">
            <a:avLst/>
          </a:prstGeom>
        </p:spPr>
      </p:pic>
      <p:sp>
        <p:nvSpPr>
          <p:cNvPr id="37" name="矩形 36"/>
          <p:cNvSpPr/>
          <p:nvPr userDrawn="1"/>
        </p:nvSpPr>
        <p:spPr>
          <a:xfrm>
            <a:off x="0" y="0"/>
            <a:ext cx="12192000" cy="6858000"/>
          </a:xfrm>
          <a:prstGeom prst="rect">
            <a:avLst/>
          </a:prstGeom>
          <a:solidFill>
            <a:schemeClr val="bg1">
              <a:lumMod val="95000"/>
              <a:alpha val="94000"/>
            </a:schemeClr>
          </a:solidFill>
          <a:ln>
            <a:noFill/>
          </a:ln>
        </p:spPr>
        <p:txBody>
          <a:bodyPr wrap="none" rtlCol="0" anchor="ctr">
            <a:spAutoFit/>
          </a:bodyPr>
          <a:lstStyle/>
          <a:p>
            <a:pPr algn="l"/>
            <a:endParaRPr lang="zh-CN" altLang="en-US" sz="2000" dirty="0">
              <a:solidFill>
                <a:schemeClr val="tx1">
                  <a:lumMod val="85000"/>
                  <a:lumOff val="15000"/>
                </a:schemeClr>
              </a:solidFill>
              <a:latin typeface="思源黑体 CN Normal" panose="020B0400000000000000" pitchFamily="34" charset="-122"/>
              <a:ea typeface="思源黑体 CN Normal" panose="020B0400000000000000" pitchFamily="34" charset="-122"/>
            </a:endParaRPr>
          </a:p>
        </p:txBody>
      </p:sp>
      <p:sp>
        <p:nvSpPr>
          <p:cNvPr id="40" name="矩形 39"/>
          <p:cNvSpPr/>
          <p:nvPr userDrawn="1"/>
        </p:nvSpPr>
        <p:spPr>
          <a:xfrm>
            <a:off x="0" y="6814754"/>
            <a:ext cx="12192000" cy="45719"/>
          </a:xfrm>
          <a:prstGeom prst="rect">
            <a:avLst/>
          </a:prstGeom>
          <a:solidFill>
            <a:schemeClr val="accent1"/>
          </a:solidFill>
          <a:ln>
            <a:noFill/>
          </a:ln>
        </p:spPr>
        <p:txBody>
          <a:bodyPr wrap="square" rtlCol="0" anchor="ctr">
            <a:spAutoFit/>
          </a:bodyPr>
          <a:lstStyle/>
          <a:p>
            <a:pPr algn="l"/>
            <a:endParaRPr lang="zh-CN" altLang="en-US" sz="1000" dirty="0">
              <a:solidFill>
                <a:schemeClr val="bg1"/>
              </a:solidFill>
              <a:latin typeface="思源黑体 CN Normal" panose="020B0400000000000000" pitchFamily="34" charset="-122"/>
              <a:ea typeface="思源黑体 CN Normal" panose="020B0400000000000000" pitchFamily="34" charset="-122"/>
            </a:endParaRPr>
          </a:p>
        </p:txBody>
      </p:sp>
      <p:sp>
        <p:nvSpPr>
          <p:cNvPr id="41" name="矩形 40"/>
          <p:cNvSpPr/>
          <p:nvPr userDrawn="1"/>
        </p:nvSpPr>
        <p:spPr>
          <a:xfrm>
            <a:off x="0" y="6507478"/>
            <a:ext cx="12192000" cy="307275"/>
          </a:xfrm>
          <a:prstGeom prst="rect">
            <a:avLst/>
          </a:prstGeom>
          <a:solidFill>
            <a:schemeClr val="bg1">
              <a:lumMod val="85000"/>
              <a:alpha val="45000"/>
            </a:schemeClr>
          </a:solidFill>
          <a:ln>
            <a:noFill/>
          </a:ln>
        </p:spPr>
        <p:txBody>
          <a:bodyPr wrap="square" rtlCol="0" anchor="ctr">
            <a:spAutoFit/>
          </a:bodyPr>
          <a:lstStyle/>
          <a:p>
            <a:pPr algn="l"/>
            <a:endParaRPr lang="zh-CN" altLang="en-US" sz="1000" dirty="0">
              <a:solidFill>
                <a:schemeClr val="bg1"/>
              </a:solidFill>
              <a:latin typeface="思源黑体 CN Normal" panose="020B0400000000000000" pitchFamily="34" charset="-122"/>
              <a:ea typeface="思源黑体 CN Normal" panose="020B0400000000000000" pitchFamily="34" charset="-122"/>
            </a:endParaRPr>
          </a:p>
        </p:txBody>
      </p:sp>
      <p:sp>
        <p:nvSpPr>
          <p:cNvPr id="44" name="文本框 43"/>
          <p:cNvSpPr txBox="1"/>
          <p:nvPr userDrawn="1"/>
        </p:nvSpPr>
        <p:spPr>
          <a:xfrm>
            <a:off x="-91441" y="6560804"/>
            <a:ext cx="2484120" cy="230832"/>
          </a:xfrm>
          <a:prstGeom prst="rect">
            <a:avLst/>
          </a:prstGeom>
          <a:noFill/>
        </p:spPr>
        <p:txBody>
          <a:bodyPr wrap="square" rtlCol="0">
            <a:spAutoFit/>
          </a:bodyPr>
          <a:lstStyle/>
          <a:p>
            <a:pPr algn="ctr"/>
            <a:r>
              <a:rPr lang="zh-CN" altLang="en-US" sz="900" dirty="0">
                <a:solidFill>
                  <a:schemeClr val="tx1">
                    <a:lumMod val="85000"/>
                    <a:lumOff val="15000"/>
                  </a:schemeClr>
                </a:solidFill>
                <a:latin typeface="+mn-ea"/>
                <a:ea typeface="+mn-ea"/>
              </a:rPr>
              <a:t>海纳百川  有容乃大</a:t>
            </a:r>
          </a:p>
        </p:txBody>
      </p:sp>
      <p:grpSp>
        <p:nvGrpSpPr>
          <p:cNvPr id="45" name="组合 44"/>
          <p:cNvGrpSpPr/>
          <p:nvPr userDrawn="1"/>
        </p:nvGrpSpPr>
        <p:grpSpPr>
          <a:xfrm>
            <a:off x="10076110" y="479124"/>
            <a:ext cx="1442790" cy="441872"/>
            <a:chOff x="4954881" y="1942452"/>
            <a:chExt cx="6214687" cy="1903328"/>
          </a:xfrm>
          <a:solidFill>
            <a:schemeClr val="accent1"/>
          </a:solidFill>
        </p:grpSpPr>
        <p:grpSp>
          <p:nvGrpSpPr>
            <p:cNvPr id="46" name="íślïdé"/>
            <p:cNvGrpSpPr/>
            <p:nvPr/>
          </p:nvGrpSpPr>
          <p:grpSpPr>
            <a:xfrm>
              <a:off x="4954881" y="1942452"/>
              <a:ext cx="1901067" cy="1903328"/>
              <a:chOff x="1735138" y="2095500"/>
              <a:chExt cx="2667000" cy="2670175"/>
            </a:xfrm>
            <a:grpFill/>
          </p:grpSpPr>
          <p:sp>
            <p:nvSpPr>
              <p:cNvPr id="53"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47" name="íšľïḋé"/>
            <p:cNvSpPr/>
            <p:nvPr/>
          </p:nvSpPr>
          <p:spPr bwMode="auto">
            <a:xfrm>
              <a:off x="7169402" y="3361464"/>
              <a:ext cx="4000166" cy="237633"/>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grpFill/>
            <a:ln>
              <a:noFill/>
            </a:ln>
          </p:spPr>
          <p:txBody>
            <a:bodyPr anchor="ctr"/>
            <a:lstStyle/>
            <a:p>
              <a:pPr algn="ctr"/>
              <a:endParaRPr/>
            </a:p>
          </p:txBody>
        </p:sp>
        <p:grpSp>
          <p:nvGrpSpPr>
            <p:cNvPr id="48" name="í$ļîdé"/>
            <p:cNvGrpSpPr/>
            <p:nvPr/>
          </p:nvGrpSpPr>
          <p:grpSpPr>
            <a:xfrm>
              <a:off x="7354984" y="2180085"/>
              <a:ext cx="3612032" cy="965243"/>
              <a:chOff x="5102226" y="2428875"/>
              <a:chExt cx="5067300" cy="1354138"/>
            </a:xfrm>
            <a:grpFill/>
          </p:grpSpPr>
          <p:sp>
            <p:nvSpPr>
              <p:cNvPr id="49"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cxnSp>
        <p:nvCxnSpPr>
          <p:cNvPr id="67" name="直接连接符 66"/>
          <p:cNvCxnSpPr/>
          <p:nvPr userDrawn="1"/>
        </p:nvCxnSpPr>
        <p:spPr>
          <a:xfrm>
            <a:off x="579120" y="1028700"/>
            <a:ext cx="1093978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8" name="文本框 67"/>
          <p:cNvSpPr txBox="1"/>
          <p:nvPr userDrawn="1"/>
        </p:nvSpPr>
        <p:spPr>
          <a:xfrm>
            <a:off x="10628023" y="6555493"/>
            <a:ext cx="985942" cy="230832"/>
          </a:xfrm>
          <a:prstGeom prst="rect">
            <a:avLst/>
          </a:prstGeom>
          <a:noFill/>
        </p:spPr>
        <p:txBody>
          <a:bodyPr wrap="square" rtlCol="0">
            <a:spAutoFit/>
          </a:bodyPr>
          <a:lstStyle/>
          <a:p>
            <a:pPr algn="r"/>
            <a:r>
              <a:rPr lang="en-US" altLang="zh-CN" sz="900" dirty="0">
                <a:latin typeface="+mn-ea"/>
                <a:ea typeface="+mn-ea"/>
              </a:rPr>
              <a:t>SCU</a:t>
            </a:r>
            <a:endParaRPr lang="zh-CN" altLang="en-US" sz="900" dirty="0">
              <a:latin typeface="+mn-ea"/>
              <a:ea typeface="+mn-ea"/>
            </a:endParaRPr>
          </a:p>
        </p:txBody>
      </p:sp>
      <p:sp>
        <p:nvSpPr>
          <p:cNvPr id="72" name="任意多边形: 形状 71"/>
          <p:cNvSpPr/>
          <p:nvPr userDrawn="1"/>
        </p:nvSpPr>
        <p:spPr>
          <a:xfrm>
            <a:off x="1" y="405126"/>
            <a:ext cx="765971" cy="631135"/>
          </a:xfrm>
          <a:custGeom>
            <a:avLst/>
            <a:gdLst>
              <a:gd name="connsiteX0" fmla="*/ 0 w 765971"/>
              <a:gd name="connsiteY0" fmla="*/ 0 h 631135"/>
              <a:gd name="connsiteX1" fmla="*/ 765971 w 765971"/>
              <a:gd name="connsiteY1" fmla="*/ 0 h 631135"/>
              <a:gd name="connsiteX2" fmla="*/ 632568 w 765971"/>
              <a:gd name="connsiteY2" fmla="*/ 631135 h 631135"/>
              <a:gd name="connsiteX3" fmla="*/ 0 w 765971"/>
              <a:gd name="connsiteY3" fmla="*/ 631135 h 631135"/>
            </a:gdLst>
            <a:ahLst/>
            <a:cxnLst>
              <a:cxn ang="0">
                <a:pos x="connsiteX0" y="connsiteY0"/>
              </a:cxn>
              <a:cxn ang="0">
                <a:pos x="connsiteX1" y="connsiteY1"/>
              </a:cxn>
              <a:cxn ang="0">
                <a:pos x="connsiteX2" y="connsiteY2"/>
              </a:cxn>
              <a:cxn ang="0">
                <a:pos x="connsiteX3" y="connsiteY3"/>
              </a:cxn>
            </a:cxnLst>
            <a:rect l="l" t="t" r="r" b="b"/>
            <a:pathLst>
              <a:path w="765971" h="631135">
                <a:moveTo>
                  <a:pt x="0" y="0"/>
                </a:moveTo>
                <a:lnTo>
                  <a:pt x="765971" y="0"/>
                </a:lnTo>
                <a:lnTo>
                  <a:pt x="632568" y="631135"/>
                </a:lnTo>
                <a:lnTo>
                  <a:pt x="0" y="63113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1" name="任意多边形: 形状 70"/>
          <p:cNvSpPr/>
          <p:nvPr userDrawn="1"/>
        </p:nvSpPr>
        <p:spPr>
          <a:xfrm>
            <a:off x="2342" y="368088"/>
            <a:ext cx="735212" cy="631135"/>
          </a:xfrm>
          <a:custGeom>
            <a:avLst/>
            <a:gdLst>
              <a:gd name="connsiteX0" fmla="*/ 0 w 735212"/>
              <a:gd name="connsiteY0" fmla="*/ 0 h 631135"/>
              <a:gd name="connsiteX1" fmla="*/ 735212 w 735212"/>
              <a:gd name="connsiteY1" fmla="*/ 0 h 631135"/>
              <a:gd name="connsiteX2" fmla="*/ 601809 w 735212"/>
              <a:gd name="connsiteY2" fmla="*/ 631135 h 631135"/>
              <a:gd name="connsiteX3" fmla="*/ 0 w 735212"/>
              <a:gd name="connsiteY3" fmla="*/ 631135 h 631135"/>
            </a:gdLst>
            <a:ahLst/>
            <a:cxnLst>
              <a:cxn ang="0">
                <a:pos x="connsiteX0" y="connsiteY0"/>
              </a:cxn>
              <a:cxn ang="0">
                <a:pos x="connsiteX1" y="connsiteY1"/>
              </a:cxn>
              <a:cxn ang="0">
                <a:pos x="connsiteX2" y="connsiteY2"/>
              </a:cxn>
              <a:cxn ang="0">
                <a:pos x="connsiteX3" y="connsiteY3"/>
              </a:cxn>
            </a:cxnLst>
            <a:rect l="l" t="t" r="r" b="b"/>
            <a:pathLst>
              <a:path w="735212" h="631135">
                <a:moveTo>
                  <a:pt x="0" y="0"/>
                </a:moveTo>
                <a:lnTo>
                  <a:pt x="735212" y="0"/>
                </a:lnTo>
                <a:lnTo>
                  <a:pt x="601809" y="631135"/>
                </a:lnTo>
                <a:lnTo>
                  <a:pt x="0" y="63113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文本占位符 4"/>
          <p:cNvSpPr>
            <a:spLocks noGrp="1"/>
          </p:cNvSpPr>
          <p:nvPr userDrawn="1">
            <p:ph type="body" sz="quarter" idx="10" hasCustomPrompt="1"/>
          </p:nvPr>
        </p:nvSpPr>
        <p:spPr>
          <a:xfrm>
            <a:off x="1192691" y="368088"/>
            <a:ext cx="4380339" cy="671513"/>
          </a:xfrm>
          <a:prstGeom prst="rect">
            <a:avLst/>
          </a:prstGeom>
        </p:spPr>
        <p:txBody>
          <a:bodyPr anchor="ctr" anchorCtr="0">
            <a:normAutofit/>
          </a:bodyPr>
          <a:lstStyle>
            <a:lvl1pPr marL="0" indent="0">
              <a:buNone/>
              <a:defRPr sz="3600" b="1"/>
            </a:lvl1pPr>
          </a:lstStyle>
          <a:p>
            <a:pPr lvl="0"/>
            <a:r>
              <a:rPr lang="zh-CN" altLang="en-US" dirty="0"/>
              <a:t>请输入你的标题</a:t>
            </a:r>
          </a:p>
        </p:txBody>
      </p:sp>
      <p:sp>
        <p:nvSpPr>
          <p:cNvPr id="2" name="图片占位符 1"/>
          <p:cNvSpPr>
            <a:spLocks noGrp="1"/>
          </p:cNvSpPr>
          <p:nvPr userDrawn="1">
            <p:ph type="pic" sz="quarter" idx="11"/>
          </p:nvPr>
        </p:nvSpPr>
        <p:spPr>
          <a:xfrm>
            <a:off x="0" y="1158829"/>
            <a:ext cx="12192000" cy="2743200"/>
          </a:xfrm>
          <a:prstGeom prst="rect">
            <a:avLst/>
          </a:prstGeom>
        </p:spPr>
        <p:txBody>
          <a:bodyPr/>
          <a:lstStyle/>
          <a:p>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F2D644B-2FAE-4F31-99B4-1E2ACF8C1E5F}"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3FD1ACA-2A05-4BA4-846F-69CAEF27700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3" name="图片占位符 2"/>
          <p:cNvSpPr>
            <a:spLocks noGrp="1"/>
          </p:cNvSpPr>
          <p:nvPr>
            <p:ph type="pic" idx="10"/>
          </p:nvPr>
        </p:nvSpPr>
        <p:spPr>
          <a:xfrm>
            <a:off x="6" y="10473"/>
            <a:ext cx="12191994" cy="3429000"/>
          </a:xfrm>
        </p:spPr>
        <p:txBody>
          <a:bodyPr/>
          <a:lstStyle/>
          <a:p>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5" name="灯片编号占位符 8"/>
          <p:cNvSpPr txBox="1"/>
          <p:nvPr userDrawn="1"/>
        </p:nvSpPr>
        <p:spPr>
          <a:xfrm>
            <a:off x="11671300" y="6533023"/>
            <a:ext cx="495300" cy="215900"/>
          </a:xfrm>
          <a:prstGeom prst="rect">
            <a:avLst/>
          </a:prstGeom>
        </p:spPr>
        <p:txBody>
          <a:bodyPr/>
          <a:ls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a:lstStyle>
          <a:p>
            <a:pPr marL="0" marR="0" lvl="0" indent="0" algn="r" defTabSz="913765" rtl="0" eaLnBrk="1" fontAlgn="auto" latinLnBrk="0" hangingPunct="1">
              <a:lnSpc>
                <a:spcPct val="100000"/>
              </a:lnSpc>
              <a:spcBef>
                <a:spcPts val="0"/>
              </a:spcBef>
              <a:spcAft>
                <a:spcPts val="0"/>
              </a:spcAft>
              <a:buClrTx/>
              <a:buSzTx/>
              <a:buFontTx/>
              <a:buNone/>
              <a:defRPr/>
            </a:pPr>
            <a:fld id="{48F63A3B-78C7-47BE-AE5E-E10140E04643}" type="slidenum">
              <a:rPr kumimoji="0" 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t>
            </a:fld>
            <a:endParaRPr kumimoji="0" 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email">
            <a:duotone>
              <a:schemeClr val="bg2">
                <a:shade val="45000"/>
                <a:satMod val="135000"/>
              </a:schemeClr>
              <a:prstClr val="white"/>
            </a:duotone>
          </a:blip>
          <a:srcRect/>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cstate="email"/>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cstate="email"/>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7" name="ísḷïḋé"/>
          <p:cNvGrpSpPr/>
          <p:nvPr userDrawn="1"/>
        </p:nvGrpSpPr>
        <p:grpSpPr>
          <a:xfrm>
            <a:off x="2018769" y="-653080"/>
            <a:ext cx="8154462" cy="8164160"/>
            <a:chOff x="1735138" y="2095500"/>
            <a:chExt cx="2667000" cy="2670175"/>
          </a:xfrm>
          <a:solidFill>
            <a:schemeClr val="accent5">
              <a:alpha val="5000"/>
            </a:schemeClr>
          </a:solidFill>
        </p:grpSpPr>
        <p:sp>
          <p:nvSpPr>
            <p:cNvPr id="8" name="iṣ1íḋ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i$ḻïďê"/>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ïṧḻíḓ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íśḷïḓê"/>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îṧļîḓè"/>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íṣľîḑê"/>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iS1îdè"/>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ŝḻiḓe"/>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ślîḓê"/>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sḻiḓè"/>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ṣľíḍè"/>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íṡ1idé"/>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ŝ1íḋe"/>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ṩ1íďé"/>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22" name="矩形 21"/>
          <p:cNvSpPr/>
          <p:nvPr userDrawn="1"/>
        </p:nvSpPr>
        <p:spPr>
          <a:xfrm>
            <a:off x="313342" y="412399"/>
            <a:ext cx="687563" cy="687563"/>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userDrawn="1"/>
        </p:nvCxnSpPr>
        <p:spPr>
          <a:xfrm>
            <a:off x="654023" y="1130300"/>
            <a:ext cx="0" cy="40417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userDrawn="1"/>
        </p:nvCxnSpPr>
        <p:spPr>
          <a:xfrm>
            <a:off x="660344" y="5172075"/>
            <a:ext cx="1" cy="1690409"/>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5" name="等腰三角形 24"/>
          <p:cNvSpPr/>
          <p:nvPr userDrawn="1"/>
        </p:nvSpPr>
        <p:spPr>
          <a:xfrm>
            <a:off x="10872316" y="5535568"/>
            <a:ext cx="1319684" cy="1322432"/>
          </a:xfrm>
          <a:prstGeom prst="triangle">
            <a:avLst>
              <a:gd name="adj" fmla="val 10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1515585" y="2604052"/>
            <a:ext cx="3072650" cy="2316681"/>
          </a:xfrm>
          <a:prstGeom prst="rect">
            <a:avLst/>
          </a:prstGeom>
        </p:spPr>
        <p:txBody>
          <a:bodyPr/>
          <a:lstStyle/>
          <a:p>
            <a:endParaRPr lang="zh-CN" altLang="en-US"/>
          </a:p>
        </p:txBody>
      </p:sp>
      <p:sp>
        <p:nvSpPr>
          <p:cNvPr id="6" name="图片占位符 5"/>
          <p:cNvSpPr>
            <a:spLocks noGrp="1"/>
          </p:cNvSpPr>
          <p:nvPr>
            <p:ph type="pic" sz="quarter" idx="12"/>
          </p:nvPr>
        </p:nvSpPr>
        <p:spPr>
          <a:xfrm>
            <a:off x="4588235" y="2604053"/>
            <a:ext cx="3072650" cy="2316681"/>
          </a:xfrm>
          <a:prstGeom prst="rect">
            <a:avLst/>
          </a:prstGeom>
        </p:spPr>
        <p:txBody>
          <a:bodyPr/>
          <a:lstStyle/>
          <a:p>
            <a:endParaRPr lang="zh-CN" altLang="en-US"/>
          </a:p>
        </p:txBody>
      </p:sp>
      <p:sp>
        <p:nvSpPr>
          <p:cNvPr id="30" name="图片占位符 29"/>
          <p:cNvSpPr>
            <a:spLocks noGrp="1"/>
          </p:cNvSpPr>
          <p:nvPr>
            <p:ph type="pic" sz="quarter" idx="13"/>
          </p:nvPr>
        </p:nvSpPr>
        <p:spPr>
          <a:xfrm>
            <a:off x="7635701" y="2604053"/>
            <a:ext cx="3072650" cy="2316681"/>
          </a:xfrm>
          <a:prstGeom prst="rect">
            <a:avLst/>
          </a:prstGeom>
        </p:spPr>
        <p:txBody>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1077966" y="1647055"/>
            <a:ext cx="3505504" cy="4487045"/>
          </a:xfrm>
          <a:prstGeom prst="rect">
            <a:avLst/>
          </a:prstGeo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图片占位符 5"/>
          <p:cNvSpPr>
            <a:spLocks noGrp="1"/>
          </p:cNvSpPr>
          <p:nvPr>
            <p:ph type="pic" sz="quarter" idx="12"/>
          </p:nvPr>
        </p:nvSpPr>
        <p:spPr>
          <a:xfrm>
            <a:off x="5481" y="1979880"/>
            <a:ext cx="3136900" cy="2247900"/>
          </a:xfrm>
          <a:prstGeom prst="rect">
            <a:avLst/>
          </a:prstGeo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4207565" y="2828178"/>
            <a:ext cx="3776870" cy="2146852"/>
          </a:xfrm>
          <a:prstGeom prst="rect">
            <a:avLst/>
          </a:prstGeom>
        </p:spPr>
        <p:txBody>
          <a:bodyP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33" name="文本占位符 32"/>
          <p:cNvSpPr>
            <a:spLocks noGrp="1"/>
          </p:cNvSpPr>
          <p:nvPr>
            <p:ph type="body" sz="quarter" idx="10" hasCustomPrompt="1"/>
          </p:nvPr>
        </p:nvSpPr>
        <p:spPr>
          <a:xfrm>
            <a:off x="1587197" y="340254"/>
            <a:ext cx="3944854" cy="530225"/>
          </a:xfrm>
        </p:spPr>
        <p:txBody>
          <a:bodyPr lIns="0" rIns="0">
            <a:noAutofit/>
          </a:bodyPr>
          <a:lstStyle>
            <a:lvl1pPr marL="0" indent="0">
              <a:buNone/>
              <a:defRPr sz="36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请输入你的标题</a:t>
            </a:r>
          </a:p>
        </p:txBody>
      </p:sp>
      <p:cxnSp>
        <p:nvCxnSpPr>
          <p:cNvPr id="4" name="直接连接符 3"/>
          <p:cNvCxnSpPr/>
          <p:nvPr userDrawn="1"/>
        </p:nvCxnSpPr>
        <p:spPr>
          <a:xfrm>
            <a:off x="1083902" y="1028700"/>
            <a:ext cx="1110809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9778483" y="337454"/>
            <a:ext cx="1740417" cy="533025"/>
            <a:chOff x="9778483" y="337454"/>
            <a:chExt cx="1740417" cy="533025"/>
          </a:xfrm>
        </p:grpSpPr>
        <p:grpSp>
          <p:nvGrpSpPr>
            <p:cNvPr id="7" name="íślïdé"/>
            <p:cNvGrpSpPr/>
            <p:nvPr/>
          </p:nvGrpSpPr>
          <p:grpSpPr>
            <a:xfrm>
              <a:off x="9778483" y="337454"/>
              <a:ext cx="532392" cy="533025"/>
              <a:chOff x="1735138" y="2095500"/>
              <a:chExt cx="2667000" cy="2670175"/>
            </a:xfrm>
            <a:solidFill>
              <a:schemeClr val="accent1"/>
            </a:solidFill>
          </p:grpSpPr>
          <p:sp>
            <p:nvSpPr>
              <p:cNvPr id="14"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8" name="íšľïḋé"/>
            <p:cNvSpPr/>
            <p:nvPr/>
          </p:nvSpPr>
          <p:spPr bwMode="auto">
            <a:xfrm>
              <a:off x="10398657" y="734847"/>
              <a:ext cx="1120243" cy="66549"/>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solidFill>
              <a:srgbClr val="0A0A0A"/>
            </a:solidFill>
            <a:ln>
              <a:noFill/>
            </a:ln>
          </p:spPr>
          <p:txBody>
            <a:bodyPr anchor="ctr"/>
            <a:lstStyle/>
            <a:p>
              <a:pPr algn="ctr"/>
              <a:endParaRPr/>
            </a:p>
          </p:txBody>
        </p:sp>
        <p:grpSp>
          <p:nvGrpSpPr>
            <p:cNvPr id="9" name="í$ļîdé"/>
            <p:cNvGrpSpPr/>
            <p:nvPr/>
          </p:nvGrpSpPr>
          <p:grpSpPr>
            <a:xfrm>
              <a:off x="10450629" y="404003"/>
              <a:ext cx="1011546" cy="270315"/>
              <a:chOff x="5102226" y="2428875"/>
              <a:chExt cx="5067300" cy="1354138"/>
            </a:xfrm>
            <a:solidFill>
              <a:srgbClr val="0A0A0A"/>
            </a:solidFill>
          </p:grpSpPr>
          <p:sp>
            <p:nvSpPr>
              <p:cNvPr id="10"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28" name="图片 27"/>
          <p:cNvPicPr>
            <a:picLocks noChangeAspect="1"/>
          </p:cNvPicPr>
          <p:nvPr userDrawn="1"/>
        </p:nvPicPr>
        <p:blipFill rotWithShape="1">
          <a:blip r:embed="rId2" cstate="email"/>
          <a:srcRect/>
          <a:stretch>
            <a:fillRect/>
          </a:stretch>
        </p:blipFill>
        <p:spPr>
          <a:xfrm>
            <a:off x="-1" y="-111239"/>
            <a:ext cx="1520613" cy="1143934"/>
          </a:xfrm>
          <a:prstGeom prst="rect">
            <a:avLst/>
          </a:prstGeom>
        </p:spPr>
      </p:pic>
      <p:pic>
        <p:nvPicPr>
          <p:cNvPr id="29" name="图片 28"/>
          <p:cNvPicPr>
            <a:picLocks noChangeAspect="1"/>
          </p:cNvPicPr>
          <p:nvPr userDrawn="1"/>
        </p:nvPicPr>
        <p:blipFill>
          <a:blip r:embed="rId3" cstate="email">
            <a:extLst>
              <a:ext uri="{BEBA8EAE-BF5A-486C-A8C5-ECC9F3942E4B}">
                <a14:imgProps xmlns:a14="http://schemas.microsoft.com/office/drawing/2010/main">
                  <a14:imgLayer r:embed="rId4">
                    <a14:imgEffect>
                      <a14:saturation sat="33000"/>
                    </a14:imgEffect>
                  </a14:imgLayer>
                </a14:imgProps>
              </a:ext>
            </a:extLst>
          </a:blip>
          <a:stretch>
            <a:fillRect/>
          </a:stretch>
        </p:blipFill>
        <p:spPr>
          <a:xfrm>
            <a:off x="0" y="4531283"/>
            <a:ext cx="12192000" cy="2323704"/>
          </a:xfrm>
          <a:prstGeom prst="rect">
            <a:avLst/>
          </a:prstGeom>
        </p:spPr>
      </p:pic>
      <p:sp>
        <p:nvSpPr>
          <p:cNvPr id="2" name="矩形 1"/>
          <p:cNvSpPr/>
          <p:nvPr userDrawn="1"/>
        </p:nvSpPr>
        <p:spPr>
          <a:xfrm>
            <a:off x="0" y="1028700"/>
            <a:ext cx="12192000" cy="5829300"/>
          </a:xfrm>
          <a:prstGeom prst="rect">
            <a:avLst/>
          </a:prstGeom>
          <a:gradFill>
            <a:gsLst>
              <a:gs pos="0">
                <a:schemeClr val="bg1">
                  <a:alpha val="0"/>
                </a:schemeClr>
              </a:gs>
              <a:gs pos="50000">
                <a:schemeClr val="bg1">
                  <a:alpha val="20000"/>
                </a:schemeClr>
              </a:gs>
              <a:gs pos="100000">
                <a:schemeClr val="bg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图片占位符 4"/>
          <p:cNvSpPr>
            <a:spLocks noGrp="1"/>
          </p:cNvSpPr>
          <p:nvPr>
            <p:ph type="pic" sz="quarter" idx="11"/>
          </p:nvPr>
        </p:nvSpPr>
        <p:spPr>
          <a:xfrm>
            <a:off x="1683830" y="1971819"/>
            <a:ext cx="2003744" cy="1252340"/>
          </a:xfrm>
          <a:prstGeom prst="rect">
            <a:avLst/>
          </a:prstGeom>
        </p:spPr>
        <p:txBody>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A863DF-B9E4-4586-93FD-95547E6FD0DC}" type="datetimeFigureOut">
              <a:rPr lang="zh-CN" altLang="en-US" smtClean="0"/>
              <a:t>2025/5/6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C6B931-9FE5-4530-B16B-DC33AD6A337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0" r:id="rId1"/>
    <p:sldLayoutId id="214748367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image" Target="../media/image23.GIF"/><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2.png"/><Relationship Id="rId5" Type="http://schemas.openxmlformats.org/officeDocument/2006/relationships/slideLayout" Target="../slideLayouts/slideLayout4.xml"/><Relationship Id="rId4" Type="http://schemas.openxmlformats.org/officeDocument/2006/relationships/tags" Target="../tags/tag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6.jpe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29.jpeg"/><Relationship Id="rId4"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0.xml"/><Relationship Id="rId1" Type="http://schemas.openxmlformats.org/officeDocument/2006/relationships/tags" Target="../tags/tag9.xml"/></Relationships>
</file>

<file path=ppt/slides/_rels/slide24.xml.rels><?xml version="1.0" encoding="UTF-8" standalone="yes"?>
<Relationships xmlns="http://schemas.openxmlformats.org/package/2006/relationships"><Relationship Id="rId26" Type="http://schemas.openxmlformats.org/officeDocument/2006/relationships/tags" Target="../tags/tag35.xml"/><Relationship Id="rId117" Type="http://schemas.openxmlformats.org/officeDocument/2006/relationships/notesSlide" Target="../notesSlides/notesSlide10.xml"/><Relationship Id="rId21" Type="http://schemas.openxmlformats.org/officeDocument/2006/relationships/tags" Target="../tags/tag30.xml"/><Relationship Id="rId42" Type="http://schemas.openxmlformats.org/officeDocument/2006/relationships/tags" Target="../tags/tag51.xml"/><Relationship Id="rId47" Type="http://schemas.openxmlformats.org/officeDocument/2006/relationships/tags" Target="../tags/tag56.xml"/><Relationship Id="rId63" Type="http://schemas.openxmlformats.org/officeDocument/2006/relationships/tags" Target="../tags/tag72.xml"/><Relationship Id="rId68" Type="http://schemas.openxmlformats.org/officeDocument/2006/relationships/tags" Target="../tags/tag77.xml"/><Relationship Id="rId84" Type="http://schemas.openxmlformats.org/officeDocument/2006/relationships/tags" Target="../tags/tag93.xml"/><Relationship Id="rId89" Type="http://schemas.openxmlformats.org/officeDocument/2006/relationships/tags" Target="../tags/tag98.xml"/><Relationship Id="rId112" Type="http://schemas.openxmlformats.org/officeDocument/2006/relationships/tags" Target="../tags/tag121.xml"/><Relationship Id="rId16" Type="http://schemas.openxmlformats.org/officeDocument/2006/relationships/tags" Target="../tags/tag25.xml"/><Relationship Id="rId107" Type="http://schemas.openxmlformats.org/officeDocument/2006/relationships/tags" Target="../tags/tag116.xml"/><Relationship Id="rId11" Type="http://schemas.openxmlformats.org/officeDocument/2006/relationships/tags" Target="../tags/tag20.xml"/><Relationship Id="rId32" Type="http://schemas.openxmlformats.org/officeDocument/2006/relationships/tags" Target="../tags/tag41.xml"/><Relationship Id="rId37" Type="http://schemas.openxmlformats.org/officeDocument/2006/relationships/tags" Target="../tags/tag46.xml"/><Relationship Id="rId53" Type="http://schemas.openxmlformats.org/officeDocument/2006/relationships/tags" Target="../tags/tag62.xml"/><Relationship Id="rId58" Type="http://schemas.openxmlformats.org/officeDocument/2006/relationships/tags" Target="../tags/tag67.xml"/><Relationship Id="rId74" Type="http://schemas.openxmlformats.org/officeDocument/2006/relationships/tags" Target="../tags/tag83.xml"/><Relationship Id="rId79" Type="http://schemas.openxmlformats.org/officeDocument/2006/relationships/tags" Target="../tags/tag88.xml"/><Relationship Id="rId102" Type="http://schemas.openxmlformats.org/officeDocument/2006/relationships/tags" Target="../tags/tag111.xml"/><Relationship Id="rId5" Type="http://schemas.openxmlformats.org/officeDocument/2006/relationships/tags" Target="../tags/tag14.xml"/><Relationship Id="rId90" Type="http://schemas.openxmlformats.org/officeDocument/2006/relationships/tags" Target="../tags/tag99.xml"/><Relationship Id="rId95" Type="http://schemas.openxmlformats.org/officeDocument/2006/relationships/tags" Target="../tags/tag104.xml"/><Relationship Id="rId22" Type="http://schemas.openxmlformats.org/officeDocument/2006/relationships/tags" Target="../tags/tag31.xml"/><Relationship Id="rId27" Type="http://schemas.openxmlformats.org/officeDocument/2006/relationships/tags" Target="../tags/tag36.xml"/><Relationship Id="rId43" Type="http://schemas.openxmlformats.org/officeDocument/2006/relationships/tags" Target="../tags/tag52.xml"/><Relationship Id="rId48" Type="http://schemas.openxmlformats.org/officeDocument/2006/relationships/tags" Target="../tags/tag57.xml"/><Relationship Id="rId64" Type="http://schemas.openxmlformats.org/officeDocument/2006/relationships/tags" Target="../tags/tag73.xml"/><Relationship Id="rId69" Type="http://schemas.openxmlformats.org/officeDocument/2006/relationships/tags" Target="../tags/tag78.xml"/><Relationship Id="rId113" Type="http://schemas.openxmlformats.org/officeDocument/2006/relationships/tags" Target="../tags/tag122.xml"/><Relationship Id="rId80" Type="http://schemas.openxmlformats.org/officeDocument/2006/relationships/tags" Target="../tags/tag89.xml"/><Relationship Id="rId85" Type="http://schemas.openxmlformats.org/officeDocument/2006/relationships/tags" Target="../tags/tag94.xml"/><Relationship Id="rId12" Type="http://schemas.openxmlformats.org/officeDocument/2006/relationships/tags" Target="../tags/tag21.xml"/><Relationship Id="rId17" Type="http://schemas.openxmlformats.org/officeDocument/2006/relationships/tags" Target="../tags/tag26.xml"/><Relationship Id="rId33" Type="http://schemas.openxmlformats.org/officeDocument/2006/relationships/tags" Target="../tags/tag42.xml"/><Relationship Id="rId38" Type="http://schemas.openxmlformats.org/officeDocument/2006/relationships/tags" Target="../tags/tag47.xml"/><Relationship Id="rId59" Type="http://schemas.openxmlformats.org/officeDocument/2006/relationships/tags" Target="../tags/tag68.xml"/><Relationship Id="rId103" Type="http://schemas.openxmlformats.org/officeDocument/2006/relationships/tags" Target="../tags/tag112.xml"/><Relationship Id="rId108" Type="http://schemas.openxmlformats.org/officeDocument/2006/relationships/tags" Target="../tags/tag117.xml"/><Relationship Id="rId54" Type="http://schemas.openxmlformats.org/officeDocument/2006/relationships/tags" Target="../tags/tag63.xml"/><Relationship Id="rId70" Type="http://schemas.openxmlformats.org/officeDocument/2006/relationships/tags" Target="../tags/tag79.xml"/><Relationship Id="rId75" Type="http://schemas.openxmlformats.org/officeDocument/2006/relationships/tags" Target="../tags/tag84.xml"/><Relationship Id="rId91" Type="http://schemas.openxmlformats.org/officeDocument/2006/relationships/tags" Target="../tags/tag100.xml"/><Relationship Id="rId96" Type="http://schemas.openxmlformats.org/officeDocument/2006/relationships/tags" Target="../tags/tag105.xml"/><Relationship Id="rId1" Type="http://schemas.openxmlformats.org/officeDocument/2006/relationships/tags" Target="../tags/tag10.xml"/><Relationship Id="rId6" Type="http://schemas.openxmlformats.org/officeDocument/2006/relationships/tags" Target="../tags/tag15.xml"/><Relationship Id="rId23" Type="http://schemas.openxmlformats.org/officeDocument/2006/relationships/tags" Target="../tags/tag32.xml"/><Relationship Id="rId28" Type="http://schemas.openxmlformats.org/officeDocument/2006/relationships/tags" Target="../tags/tag37.xml"/><Relationship Id="rId49" Type="http://schemas.openxmlformats.org/officeDocument/2006/relationships/tags" Target="../tags/tag58.xml"/><Relationship Id="rId114" Type="http://schemas.openxmlformats.org/officeDocument/2006/relationships/tags" Target="../tags/tag123.xml"/><Relationship Id="rId10" Type="http://schemas.openxmlformats.org/officeDocument/2006/relationships/tags" Target="../tags/tag19.xml"/><Relationship Id="rId31" Type="http://schemas.openxmlformats.org/officeDocument/2006/relationships/tags" Target="../tags/tag40.xml"/><Relationship Id="rId44" Type="http://schemas.openxmlformats.org/officeDocument/2006/relationships/tags" Target="../tags/tag53.xml"/><Relationship Id="rId52" Type="http://schemas.openxmlformats.org/officeDocument/2006/relationships/tags" Target="../tags/tag61.xml"/><Relationship Id="rId60" Type="http://schemas.openxmlformats.org/officeDocument/2006/relationships/tags" Target="../tags/tag69.xml"/><Relationship Id="rId65" Type="http://schemas.openxmlformats.org/officeDocument/2006/relationships/tags" Target="../tags/tag74.xml"/><Relationship Id="rId73" Type="http://schemas.openxmlformats.org/officeDocument/2006/relationships/tags" Target="../tags/tag82.xml"/><Relationship Id="rId78" Type="http://schemas.openxmlformats.org/officeDocument/2006/relationships/tags" Target="../tags/tag87.xml"/><Relationship Id="rId81" Type="http://schemas.openxmlformats.org/officeDocument/2006/relationships/tags" Target="../tags/tag90.xml"/><Relationship Id="rId86" Type="http://schemas.openxmlformats.org/officeDocument/2006/relationships/tags" Target="../tags/tag95.xml"/><Relationship Id="rId94" Type="http://schemas.openxmlformats.org/officeDocument/2006/relationships/tags" Target="../tags/tag103.xml"/><Relationship Id="rId99" Type="http://schemas.openxmlformats.org/officeDocument/2006/relationships/tags" Target="../tags/tag108.xml"/><Relationship Id="rId101" Type="http://schemas.openxmlformats.org/officeDocument/2006/relationships/tags" Target="../tags/tag110.xml"/><Relationship Id="rId4" Type="http://schemas.openxmlformats.org/officeDocument/2006/relationships/tags" Target="../tags/tag13.xml"/><Relationship Id="rId9" Type="http://schemas.openxmlformats.org/officeDocument/2006/relationships/tags" Target="../tags/tag18.xml"/><Relationship Id="rId13" Type="http://schemas.openxmlformats.org/officeDocument/2006/relationships/tags" Target="../tags/tag22.xml"/><Relationship Id="rId18" Type="http://schemas.openxmlformats.org/officeDocument/2006/relationships/tags" Target="../tags/tag27.xml"/><Relationship Id="rId39" Type="http://schemas.openxmlformats.org/officeDocument/2006/relationships/tags" Target="../tags/tag48.xml"/><Relationship Id="rId109" Type="http://schemas.openxmlformats.org/officeDocument/2006/relationships/tags" Target="../tags/tag118.xml"/><Relationship Id="rId34" Type="http://schemas.openxmlformats.org/officeDocument/2006/relationships/tags" Target="../tags/tag43.xml"/><Relationship Id="rId50" Type="http://schemas.openxmlformats.org/officeDocument/2006/relationships/tags" Target="../tags/tag59.xml"/><Relationship Id="rId55" Type="http://schemas.openxmlformats.org/officeDocument/2006/relationships/tags" Target="../tags/tag64.xml"/><Relationship Id="rId76" Type="http://schemas.openxmlformats.org/officeDocument/2006/relationships/tags" Target="../tags/tag85.xml"/><Relationship Id="rId97" Type="http://schemas.openxmlformats.org/officeDocument/2006/relationships/tags" Target="../tags/tag106.xml"/><Relationship Id="rId104" Type="http://schemas.openxmlformats.org/officeDocument/2006/relationships/tags" Target="../tags/tag113.xml"/><Relationship Id="rId7" Type="http://schemas.openxmlformats.org/officeDocument/2006/relationships/tags" Target="../tags/tag16.xml"/><Relationship Id="rId71" Type="http://schemas.openxmlformats.org/officeDocument/2006/relationships/tags" Target="../tags/tag80.xml"/><Relationship Id="rId92" Type="http://schemas.openxmlformats.org/officeDocument/2006/relationships/tags" Target="../tags/tag101.xml"/><Relationship Id="rId2" Type="http://schemas.openxmlformats.org/officeDocument/2006/relationships/tags" Target="../tags/tag11.xml"/><Relationship Id="rId29" Type="http://schemas.openxmlformats.org/officeDocument/2006/relationships/tags" Target="../tags/tag38.xml"/><Relationship Id="rId24" Type="http://schemas.openxmlformats.org/officeDocument/2006/relationships/tags" Target="../tags/tag33.xml"/><Relationship Id="rId40" Type="http://schemas.openxmlformats.org/officeDocument/2006/relationships/tags" Target="../tags/tag49.xml"/><Relationship Id="rId45" Type="http://schemas.openxmlformats.org/officeDocument/2006/relationships/tags" Target="../tags/tag54.xml"/><Relationship Id="rId66" Type="http://schemas.openxmlformats.org/officeDocument/2006/relationships/tags" Target="../tags/tag75.xml"/><Relationship Id="rId87" Type="http://schemas.openxmlformats.org/officeDocument/2006/relationships/tags" Target="../tags/tag96.xml"/><Relationship Id="rId110" Type="http://schemas.openxmlformats.org/officeDocument/2006/relationships/tags" Target="../tags/tag119.xml"/><Relationship Id="rId115" Type="http://schemas.openxmlformats.org/officeDocument/2006/relationships/tags" Target="../tags/tag124.xml"/><Relationship Id="rId61" Type="http://schemas.openxmlformats.org/officeDocument/2006/relationships/tags" Target="../tags/tag70.xml"/><Relationship Id="rId82" Type="http://schemas.openxmlformats.org/officeDocument/2006/relationships/tags" Target="../tags/tag91.xml"/><Relationship Id="rId19" Type="http://schemas.openxmlformats.org/officeDocument/2006/relationships/tags" Target="../tags/tag28.xml"/><Relationship Id="rId14" Type="http://schemas.openxmlformats.org/officeDocument/2006/relationships/tags" Target="../tags/tag23.xml"/><Relationship Id="rId30" Type="http://schemas.openxmlformats.org/officeDocument/2006/relationships/tags" Target="../tags/tag39.xml"/><Relationship Id="rId35" Type="http://schemas.openxmlformats.org/officeDocument/2006/relationships/tags" Target="../tags/tag44.xml"/><Relationship Id="rId56" Type="http://schemas.openxmlformats.org/officeDocument/2006/relationships/tags" Target="../tags/tag65.xml"/><Relationship Id="rId77" Type="http://schemas.openxmlformats.org/officeDocument/2006/relationships/tags" Target="../tags/tag86.xml"/><Relationship Id="rId100" Type="http://schemas.openxmlformats.org/officeDocument/2006/relationships/tags" Target="../tags/tag109.xml"/><Relationship Id="rId105" Type="http://schemas.openxmlformats.org/officeDocument/2006/relationships/tags" Target="../tags/tag114.xml"/><Relationship Id="rId8" Type="http://schemas.openxmlformats.org/officeDocument/2006/relationships/tags" Target="../tags/tag17.xml"/><Relationship Id="rId51" Type="http://schemas.openxmlformats.org/officeDocument/2006/relationships/tags" Target="../tags/tag60.xml"/><Relationship Id="rId72" Type="http://schemas.openxmlformats.org/officeDocument/2006/relationships/tags" Target="../tags/tag81.xml"/><Relationship Id="rId93" Type="http://schemas.openxmlformats.org/officeDocument/2006/relationships/tags" Target="../tags/tag102.xml"/><Relationship Id="rId98" Type="http://schemas.openxmlformats.org/officeDocument/2006/relationships/tags" Target="../tags/tag107.xml"/><Relationship Id="rId3" Type="http://schemas.openxmlformats.org/officeDocument/2006/relationships/tags" Target="../tags/tag12.xml"/><Relationship Id="rId25" Type="http://schemas.openxmlformats.org/officeDocument/2006/relationships/tags" Target="../tags/tag34.xml"/><Relationship Id="rId46" Type="http://schemas.openxmlformats.org/officeDocument/2006/relationships/tags" Target="../tags/tag55.xml"/><Relationship Id="rId67" Type="http://schemas.openxmlformats.org/officeDocument/2006/relationships/tags" Target="../tags/tag76.xml"/><Relationship Id="rId116" Type="http://schemas.openxmlformats.org/officeDocument/2006/relationships/slideLayout" Target="../slideLayouts/slideLayout20.xml"/><Relationship Id="rId20" Type="http://schemas.openxmlformats.org/officeDocument/2006/relationships/tags" Target="../tags/tag29.xml"/><Relationship Id="rId41" Type="http://schemas.openxmlformats.org/officeDocument/2006/relationships/tags" Target="../tags/tag50.xml"/><Relationship Id="rId62" Type="http://schemas.openxmlformats.org/officeDocument/2006/relationships/tags" Target="../tags/tag71.xml"/><Relationship Id="rId83" Type="http://schemas.openxmlformats.org/officeDocument/2006/relationships/tags" Target="../tags/tag92.xml"/><Relationship Id="rId88" Type="http://schemas.openxmlformats.org/officeDocument/2006/relationships/tags" Target="../tags/tag97.xml"/><Relationship Id="rId111" Type="http://schemas.openxmlformats.org/officeDocument/2006/relationships/tags" Target="../tags/tag120.xml"/><Relationship Id="rId15" Type="http://schemas.openxmlformats.org/officeDocument/2006/relationships/tags" Target="../tags/tag24.xml"/><Relationship Id="rId36" Type="http://schemas.openxmlformats.org/officeDocument/2006/relationships/tags" Target="../tags/tag45.xml"/><Relationship Id="rId57" Type="http://schemas.openxmlformats.org/officeDocument/2006/relationships/tags" Target="../tags/tag66.xml"/><Relationship Id="rId106" Type="http://schemas.openxmlformats.org/officeDocument/2006/relationships/tags" Target="../tags/tag115.xml"/></Relationships>
</file>

<file path=ppt/slides/_rels/slide25.xml.rels><?xml version="1.0" encoding="UTF-8" standalone="yes"?>
<Relationships xmlns="http://schemas.openxmlformats.org/package/2006/relationships"><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image" Target="../media/image30.png"/><Relationship Id="rId5" Type="http://schemas.openxmlformats.org/officeDocument/2006/relationships/notesSlide" Target="../notesSlides/notesSlide11.xml"/><Relationship Id="rId4"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0.xml"/><Relationship Id="rId1" Type="http://schemas.openxmlformats.org/officeDocument/2006/relationships/tags" Target="../tags/tag128.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tags" Target="../tags/tag131.xml"/><Relationship Id="rId7" Type="http://schemas.openxmlformats.org/officeDocument/2006/relationships/notesSlide" Target="../notesSlides/notesSlide13.xml"/><Relationship Id="rId2" Type="http://schemas.openxmlformats.org/officeDocument/2006/relationships/tags" Target="../tags/tag130.xml"/><Relationship Id="rId1" Type="http://schemas.openxmlformats.org/officeDocument/2006/relationships/tags" Target="../tags/tag129.xml"/><Relationship Id="rId6" Type="http://schemas.openxmlformats.org/officeDocument/2006/relationships/slideLayout" Target="../slideLayouts/slideLayout20.xml"/><Relationship Id="rId5" Type="http://schemas.openxmlformats.org/officeDocument/2006/relationships/tags" Target="../tags/tag133.xml"/><Relationship Id="rId4" Type="http://schemas.openxmlformats.org/officeDocument/2006/relationships/tags" Target="../tags/tag132.xml"/></Relationships>
</file>

<file path=ppt/slides/_rels/slide28.xml.rels><?xml version="1.0" encoding="UTF-8" standalone="yes"?>
<Relationships xmlns="http://schemas.openxmlformats.org/package/2006/relationships"><Relationship Id="rId13" Type="http://schemas.openxmlformats.org/officeDocument/2006/relationships/tags" Target="../tags/tag146.xml"/><Relationship Id="rId18" Type="http://schemas.openxmlformats.org/officeDocument/2006/relationships/tags" Target="../tags/tag151.xml"/><Relationship Id="rId26" Type="http://schemas.openxmlformats.org/officeDocument/2006/relationships/tags" Target="../tags/tag159.xml"/><Relationship Id="rId3" Type="http://schemas.openxmlformats.org/officeDocument/2006/relationships/tags" Target="../tags/tag136.xml"/><Relationship Id="rId21" Type="http://schemas.openxmlformats.org/officeDocument/2006/relationships/tags" Target="../tags/tag154.xml"/><Relationship Id="rId7" Type="http://schemas.openxmlformats.org/officeDocument/2006/relationships/tags" Target="../tags/tag140.xml"/><Relationship Id="rId12" Type="http://schemas.openxmlformats.org/officeDocument/2006/relationships/tags" Target="../tags/tag145.xml"/><Relationship Id="rId17" Type="http://schemas.openxmlformats.org/officeDocument/2006/relationships/tags" Target="../tags/tag150.xml"/><Relationship Id="rId25" Type="http://schemas.openxmlformats.org/officeDocument/2006/relationships/tags" Target="../tags/tag158.xml"/><Relationship Id="rId33" Type="http://schemas.openxmlformats.org/officeDocument/2006/relationships/notesSlide" Target="../notesSlides/notesSlide14.xml"/><Relationship Id="rId2" Type="http://schemas.openxmlformats.org/officeDocument/2006/relationships/tags" Target="../tags/tag135.xml"/><Relationship Id="rId16" Type="http://schemas.openxmlformats.org/officeDocument/2006/relationships/tags" Target="../tags/tag149.xml"/><Relationship Id="rId20" Type="http://schemas.openxmlformats.org/officeDocument/2006/relationships/tags" Target="../tags/tag153.xml"/><Relationship Id="rId29" Type="http://schemas.openxmlformats.org/officeDocument/2006/relationships/tags" Target="../tags/tag162.xml"/><Relationship Id="rId1" Type="http://schemas.openxmlformats.org/officeDocument/2006/relationships/tags" Target="../tags/tag134.xml"/><Relationship Id="rId6" Type="http://schemas.openxmlformats.org/officeDocument/2006/relationships/tags" Target="../tags/tag139.xml"/><Relationship Id="rId11" Type="http://schemas.openxmlformats.org/officeDocument/2006/relationships/tags" Target="../tags/tag144.xml"/><Relationship Id="rId24" Type="http://schemas.openxmlformats.org/officeDocument/2006/relationships/tags" Target="../tags/tag157.xml"/><Relationship Id="rId32" Type="http://schemas.openxmlformats.org/officeDocument/2006/relationships/slideLayout" Target="../slideLayouts/slideLayout20.xml"/><Relationship Id="rId5" Type="http://schemas.openxmlformats.org/officeDocument/2006/relationships/tags" Target="../tags/tag138.xml"/><Relationship Id="rId15" Type="http://schemas.openxmlformats.org/officeDocument/2006/relationships/tags" Target="../tags/tag148.xml"/><Relationship Id="rId23" Type="http://schemas.openxmlformats.org/officeDocument/2006/relationships/tags" Target="../tags/tag156.xml"/><Relationship Id="rId28" Type="http://schemas.openxmlformats.org/officeDocument/2006/relationships/tags" Target="../tags/tag161.xml"/><Relationship Id="rId10" Type="http://schemas.openxmlformats.org/officeDocument/2006/relationships/tags" Target="../tags/tag143.xml"/><Relationship Id="rId19" Type="http://schemas.openxmlformats.org/officeDocument/2006/relationships/tags" Target="../tags/tag152.xml"/><Relationship Id="rId31" Type="http://schemas.openxmlformats.org/officeDocument/2006/relationships/tags" Target="../tags/tag164.xml"/><Relationship Id="rId4" Type="http://schemas.openxmlformats.org/officeDocument/2006/relationships/tags" Target="../tags/tag137.xml"/><Relationship Id="rId9" Type="http://schemas.openxmlformats.org/officeDocument/2006/relationships/tags" Target="../tags/tag142.xml"/><Relationship Id="rId14" Type="http://schemas.openxmlformats.org/officeDocument/2006/relationships/tags" Target="../tags/tag147.xml"/><Relationship Id="rId22" Type="http://schemas.openxmlformats.org/officeDocument/2006/relationships/tags" Target="../tags/tag155.xml"/><Relationship Id="rId27" Type="http://schemas.openxmlformats.org/officeDocument/2006/relationships/tags" Target="../tags/tag160.xml"/><Relationship Id="rId30" Type="http://schemas.openxmlformats.org/officeDocument/2006/relationships/tags" Target="../tags/tag163.xml"/><Relationship Id="rId8" Type="http://schemas.openxmlformats.org/officeDocument/2006/relationships/tags" Target="../tags/tag141.xml"/></Relationships>
</file>

<file path=ppt/slides/_rels/slide29.xml.rels><?xml version="1.0" encoding="UTF-8" standalone="yes"?>
<Relationships xmlns="http://schemas.openxmlformats.org/package/2006/relationships"><Relationship Id="rId13" Type="http://schemas.openxmlformats.org/officeDocument/2006/relationships/tags" Target="../tags/tag177.xml"/><Relationship Id="rId18" Type="http://schemas.openxmlformats.org/officeDocument/2006/relationships/tags" Target="../tags/tag182.xml"/><Relationship Id="rId26" Type="http://schemas.openxmlformats.org/officeDocument/2006/relationships/tags" Target="../tags/tag190.xml"/><Relationship Id="rId39" Type="http://schemas.openxmlformats.org/officeDocument/2006/relationships/image" Target="../media/image33.png"/><Relationship Id="rId21" Type="http://schemas.openxmlformats.org/officeDocument/2006/relationships/tags" Target="../tags/tag185.xml"/><Relationship Id="rId34" Type="http://schemas.openxmlformats.org/officeDocument/2006/relationships/tags" Target="../tags/tag198.xml"/><Relationship Id="rId42" Type="http://schemas.openxmlformats.org/officeDocument/2006/relationships/image" Target="../media/image36.jpeg"/><Relationship Id="rId7" Type="http://schemas.openxmlformats.org/officeDocument/2006/relationships/tags" Target="../tags/tag171.xml"/><Relationship Id="rId2" Type="http://schemas.openxmlformats.org/officeDocument/2006/relationships/tags" Target="../tags/tag166.xml"/><Relationship Id="rId16" Type="http://schemas.openxmlformats.org/officeDocument/2006/relationships/tags" Target="../tags/tag180.xml"/><Relationship Id="rId20" Type="http://schemas.openxmlformats.org/officeDocument/2006/relationships/tags" Target="../tags/tag184.xml"/><Relationship Id="rId29" Type="http://schemas.openxmlformats.org/officeDocument/2006/relationships/tags" Target="../tags/tag193.xml"/><Relationship Id="rId41" Type="http://schemas.openxmlformats.org/officeDocument/2006/relationships/image" Target="../media/image35.png"/><Relationship Id="rId1" Type="http://schemas.openxmlformats.org/officeDocument/2006/relationships/tags" Target="../tags/tag165.xml"/><Relationship Id="rId6" Type="http://schemas.openxmlformats.org/officeDocument/2006/relationships/tags" Target="../tags/tag170.xml"/><Relationship Id="rId11" Type="http://schemas.openxmlformats.org/officeDocument/2006/relationships/tags" Target="../tags/tag175.xml"/><Relationship Id="rId24" Type="http://schemas.openxmlformats.org/officeDocument/2006/relationships/tags" Target="../tags/tag188.xml"/><Relationship Id="rId32" Type="http://schemas.openxmlformats.org/officeDocument/2006/relationships/tags" Target="../tags/tag196.xml"/><Relationship Id="rId37" Type="http://schemas.openxmlformats.org/officeDocument/2006/relationships/notesSlide" Target="../notesSlides/notesSlide15.xml"/><Relationship Id="rId40" Type="http://schemas.openxmlformats.org/officeDocument/2006/relationships/image" Target="../media/image34.png"/><Relationship Id="rId5" Type="http://schemas.openxmlformats.org/officeDocument/2006/relationships/tags" Target="../tags/tag169.xml"/><Relationship Id="rId15" Type="http://schemas.openxmlformats.org/officeDocument/2006/relationships/tags" Target="../tags/tag179.xml"/><Relationship Id="rId23" Type="http://schemas.openxmlformats.org/officeDocument/2006/relationships/tags" Target="../tags/tag187.xml"/><Relationship Id="rId28" Type="http://schemas.openxmlformats.org/officeDocument/2006/relationships/tags" Target="../tags/tag192.xml"/><Relationship Id="rId36" Type="http://schemas.openxmlformats.org/officeDocument/2006/relationships/slideLayout" Target="../slideLayouts/slideLayout20.xml"/><Relationship Id="rId10" Type="http://schemas.openxmlformats.org/officeDocument/2006/relationships/tags" Target="../tags/tag174.xml"/><Relationship Id="rId19" Type="http://schemas.openxmlformats.org/officeDocument/2006/relationships/tags" Target="../tags/tag183.xml"/><Relationship Id="rId31" Type="http://schemas.openxmlformats.org/officeDocument/2006/relationships/tags" Target="../tags/tag195.xml"/><Relationship Id="rId4" Type="http://schemas.openxmlformats.org/officeDocument/2006/relationships/tags" Target="../tags/tag168.xml"/><Relationship Id="rId9" Type="http://schemas.openxmlformats.org/officeDocument/2006/relationships/tags" Target="../tags/tag173.xml"/><Relationship Id="rId14" Type="http://schemas.openxmlformats.org/officeDocument/2006/relationships/tags" Target="../tags/tag178.xml"/><Relationship Id="rId22" Type="http://schemas.openxmlformats.org/officeDocument/2006/relationships/tags" Target="../tags/tag186.xml"/><Relationship Id="rId27" Type="http://schemas.openxmlformats.org/officeDocument/2006/relationships/tags" Target="../tags/tag191.xml"/><Relationship Id="rId30" Type="http://schemas.openxmlformats.org/officeDocument/2006/relationships/tags" Target="../tags/tag194.xml"/><Relationship Id="rId35" Type="http://schemas.openxmlformats.org/officeDocument/2006/relationships/tags" Target="../tags/tag199.xml"/><Relationship Id="rId8" Type="http://schemas.openxmlformats.org/officeDocument/2006/relationships/tags" Target="../tags/tag172.xml"/><Relationship Id="rId3" Type="http://schemas.openxmlformats.org/officeDocument/2006/relationships/tags" Target="../tags/tag167.xml"/><Relationship Id="rId12" Type="http://schemas.openxmlformats.org/officeDocument/2006/relationships/tags" Target="../tags/tag176.xml"/><Relationship Id="rId17" Type="http://schemas.openxmlformats.org/officeDocument/2006/relationships/tags" Target="../tags/tag181.xml"/><Relationship Id="rId25" Type="http://schemas.openxmlformats.org/officeDocument/2006/relationships/tags" Target="../tags/tag189.xml"/><Relationship Id="rId33" Type="http://schemas.openxmlformats.org/officeDocument/2006/relationships/tags" Target="../tags/tag197.xml"/><Relationship Id="rId38"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hyperlink" Target="mailto:1261430883@qq.com" TargetMode="External"/><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42.png"/><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4.jpeg"/><Relationship Id="rId7" Type="http://schemas.openxmlformats.org/officeDocument/2006/relationships/image" Target="../media/image48.jpeg"/><Relationship Id="rId2" Type="http://schemas.openxmlformats.org/officeDocument/2006/relationships/image" Target="../media/image43.jpeg"/><Relationship Id="rId1" Type="http://schemas.openxmlformats.org/officeDocument/2006/relationships/slideLayout" Target="../slideLayouts/slideLayout4.xml"/><Relationship Id="rId6" Type="http://schemas.openxmlformats.org/officeDocument/2006/relationships/image" Target="../media/image47.jpeg"/><Relationship Id="rId5" Type="http://schemas.openxmlformats.org/officeDocument/2006/relationships/image" Target="../media/image46.jpeg"/><Relationship Id="rId4" Type="http://schemas.openxmlformats.org/officeDocument/2006/relationships/image" Target="../media/image45.jpe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engyui/SUMformer"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18"/>
          <p:cNvPicPr>
            <a:picLocks noGrp="1" noChangeAspect="1"/>
          </p:cNvPicPr>
          <p:nvPr>
            <p:ph type="pic" sz="quarter" idx="12"/>
          </p:nvPr>
        </p:nvPicPr>
        <p:blipFill>
          <a:blip r:embed="rId2" cstate="email"/>
          <a:srcRect/>
          <a:stretch>
            <a:fillRect/>
          </a:stretch>
        </p:blipFill>
        <p:spPr/>
      </p:pic>
      <p:pic>
        <p:nvPicPr>
          <p:cNvPr id="17" name="图片占位符 16"/>
          <p:cNvPicPr>
            <a:picLocks noGrp="1" noChangeAspect="1"/>
          </p:cNvPicPr>
          <p:nvPr>
            <p:ph type="pic" sz="quarter" idx="11"/>
          </p:nvPr>
        </p:nvPicPr>
        <p:blipFill>
          <a:blip r:embed="rId3" cstate="email"/>
          <a:srcRect/>
          <a:stretch>
            <a:fillRect/>
          </a:stretch>
        </p:blipFill>
        <p:spPr/>
      </p:pic>
      <p:sp>
        <p:nvSpPr>
          <p:cNvPr id="20" name="矩形 19"/>
          <p:cNvSpPr/>
          <p:nvPr/>
        </p:nvSpPr>
        <p:spPr>
          <a:xfrm>
            <a:off x="0" y="30796"/>
            <a:ext cx="12192000" cy="6858000"/>
          </a:xfrm>
          <a:prstGeom prst="rect">
            <a:avLst/>
          </a:prstGeom>
          <a:gradFill>
            <a:gsLst>
              <a:gs pos="0">
                <a:schemeClr val="bg1">
                  <a:alpha val="75000"/>
                </a:schemeClr>
              </a:gs>
              <a:gs pos="31000">
                <a:schemeClr val="bg1">
                  <a:alpha val="85000"/>
                </a:schemeClr>
              </a:gs>
              <a:gs pos="65601">
                <a:srgbClr val="FFFFFF"/>
              </a:gs>
              <a:gs pos="45000">
                <a:schemeClr val="bg1"/>
              </a:gs>
              <a:gs pos="100000">
                <a:schemeClr val="bg1">
                  <a:alpha val="84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占位符 14"/>
          <p:cNvPicPr>
            <a:picLocks noGrp="1" noChangeAspect="1"/>
          </p:cNvPicPr>
          <p:nvPr>
            <p:ph type="pic" sz="quarter" idx="10"/>
          </p:nvPr>
        </p:nvPicPr>
        <p:blipFill>
          <a:blip r:embed="rId4" cstate="email"/>
          <a:srcRect/>
          <a:stretch>
            <a:fillRect/>
          </a:stretch>
        </p:blipFill>
        <p:spPr>
          <a:xfrm>
            <a:off x="-1" y="1"/>
            <a:ext cx="12191999" cy="3428999"/>
          </a:xfrm>
        </p:spPr>
      </p:pic>
      <p:sp>
        <p:nvSpPr>
          <p:cNvPr id="21" name="任意多边形: 形状 20"/>
          <p:cNvSpPr/>
          <p:nvPr/>
        </p:nvSpPr>
        <p:spPr>
          <a:xfrm rot="10800000">
            <a:off x="0" y="-13200"/>
            <a:ext cx="12192001" cy="3427101"/>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任意多边形: 形状 44"/>
          <p:cNvSpPr/>
          <p:nvPr/>
        </p:nvSpPr>
        <p:spPr>
          <a:xfrm>
            <a:off x="0" y="2329237"/>
            <a:ext cx="12192000" cy="1305670"/>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形状 49"/>
          <p:cNvSpPr/>
          <p:nvPr/>
        </p:nvSpPr>
        <p:spPr>
          <a:xfrm>
            <a:off x="450423" y="2315567"/>
            <a:ext cx="11342509" cy="1113434"/>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1" fmla="*/ 0 w 12208213"/>
              <a:gd name="connsiteY0-2" fmla="*/ 0 h 1605064"/>
              <a:gd name="connsiteX1-3" fmla="*/ 6099243 w 12208213"/>
              <a:gd name="connsiteY1-4" fmla="*/ 1498060 h 1605064"/>
              <a:gd name="connsiteX2-5" fmla="*/ 12198485 w 12208213"/>
              <a:gd name="connsiteY2-6" fmla="*/ 19456 h 1605064"/>
              <a:gd name="connsiteX3-7" fmla="*/ 12208213 w 12208213"/>
              <a:gd name="connsiteY3-8" fmla="*/ 282103 h 1605064"/>
              <a:gd name="connsiteX4-9" fmla="*/ 6108970 w 12208213"/>
              <a:gd name="connsiteY4-10" fmla="*/ 1605064 h 1605064"/>
              <a:gd name="connsiteX5-11" fmla="*/ 0 w 12208213"/>
              <a:gd name="connsiteY5-12" fmla="*/ 544749 h 1605064"/>
              <a:gd name="connsiteX6-13" fmla="*/ 0 w 12208213"/>
              <a:gd name="connsiteY6-14" fmla="*/ 0 h 1605064"/>
              <a:gd name="connsiteX0-15" fmla="*/ 0 w 12198485"/>
              <a:gd name="connsiteY0-16" fmla="*/ 0 h 1605064"/>
              <a:gd name="connsiteX1-17" fmla="*/ 6099243 w 12198485"/>
              <a:gd name="connsiteY1-18" fmla="*/ 1498060 h 1605064"/>
              <a:gd name="connsiteX2-19" fmla="*/ 12198485 w 12198485"/>
              <a:gd name="connsiteY2-20" fmla="*/ 19456 h 1605064"/>
              <a:gd name="connsiteX3-21" fmla="*/ 12198485 w 12198485"/>
              <a:gd name="connsiteY3-22" fmla="*/ 603115 h 1605064"/>
              <a:gd name="connsiteX4-23" fmla="*/ 6108970 w 12198485"/>
              <a:gd name="connsiteY4-24" fmla="*/ 1605064 h 1605064"/>
              <a:gd name="connsiteX5-25" fmla="*/ 0 w 12198485"/>
              <a:gd name="connsiteY5-26" fmla="*/ 544749 h 1605064"/>
              <a:gd name="connsiteX6-27" fmla="*/ 0 w 12198485"/>
              <a:gd name="connsiteY6-28" fmla="*/ 0 h 1605064"/>
              <a:gd name="connsiteX0-29" fmla="*/ 0 w 12198485"/>
              <a:gd name="connsiteY0-30" fmla="*/ 0 h 1605064"/>
              <a:gd name="connsiteX1-31" fmla="*/ 6108970 w 12198485"/>
              <a:gd name="connsiteY1-32" fmla="*/ 1507788 h 1605064"/>
              <a:gd name="connsiteX2-33" fmla="*/ 12198485 w 12198485"/>
              <a:gd name="connsiteY2-34" fmla="*/ 19456 h 1605064"/>
              <a:gd name="connsiteX3-35" fmla="*/ 12198485 w 12198485"/>
              <a:gd name="connsiteY3-36" fmla="*/ 603115 h 1605064"/>
              <a:gd name="connsiteX4-37" fmla="*/ 6108970 w 12198485"/>
              <a:gd name="connsiteY4-38" fmla="*/ 1605064 h 1605064"/>
              <a:gd name="connsiteX5-39" fmla="*/ 0 w 12198485"/>
              <a:gd name="connsiteY5-40" fmla="*/ 544749 h 1605064"/>
              <a:gd name="connsiteX6-41" fmla="*/ 0 w 12198485"/>
              <a:gd name="connsiteY6-42" fmla="*/ 0 h 1605064"/>
              <a:gd name="connsiteX0-43" fmla="*/ 632298 w 12830783"/>
              <a:gd name="connsiteY0-44" fmla="*/ 0 h 1605064"/>
              <a:gd name="connsiteX1-45" fmla="*/ 6741268 w 12830783"/>
              <a:gd name="connsiteY1-46" fmla="*/ 1507788 h 1605064"/>
              <a:gd name="connsiteX2-47" fmla="*/ 12830783 w 12830783"/>
              <a:gd name="connsiteY2-48" fmla="*/ 19456 h 1605064"/>
              <a:gd name="connsiteX3-49" fmla="*/ 12830783 w 12830783"/>
              <a:gd name="connsiteY3-50" fmla="*/ 603115 h 1605064"/>
              <a:gd name="connsiteX4-51" fmla="*/ 6741268 w 12830783"/>
              <a:gd name="connsiteY4-52" fmla="*/ 1605064 h 1605064"/>
              <a:gd name="connsiteX5-53" fmla="*/ 0 w 12830783"/>
              <a:gd name="connsiteY5-54" fmla="*/ 29183 h 1605064"/>
              <a:gd name="connsiteX6-55" fmla="*/ 632298 w 12830783"/>
              <a:gd name="connsiteY6-56" fmla="*/ 0 h 1605064"/>
              <a:gd name="connsiteX0-57" fmla="*/ 836579 w 12830783"/>
              <a:gd name="connsiteY0-58" fmla="*/ 0 h 1634247"/>
              <a:gd name="connsiteX1-59" fmla="*/ 6741268 w 12830783"/>
              <a:gd name="connsiteY1-60" fmla="*/ 1536971 h 1634247"/>
              <a:gd name="connsiteX2-61" fmla="*/ 12830783 w 12830783"/>
              <a:gd name="connsiteY2-62" fmla="*/ 48639 h 1634247"/>
              <a:gd name="connsiteX3-63" fmla="*/ 12830783 w 12830783"/>
              <a:gd name="connsiteY3-64" fmla="*/ 632298 h 1634247"/>
              <a:gd name="connsiteX4-65" fmla="*/ 6741268 w 12830783"/>
              <a:gd name="connsiteY4-66" fmla="*/ 1634247 h 1634247"/>
              <a:gd name="connsiteX5-67" fmla="*/ 0 w 12830783"/>
              <a:gd name="connsiteY5-68" fmla="*/ 58366 h 1634247"/>
              <a:gd name="connsiteX6-69" fmla="*/ 836579 w 12830783"/>
              <a:gd name="connsiteY6-70" fmla="*/ 0 h 1634247"/>
              <a:gd name="connsiteX0-71" fmla="*/ 836579 w 12830783"/>
              <a:gd name="connsiteY0-72" fmla="*/ 0 h 1702340"/>
              <a:gd name="connsiteX1-73" fmla="*/ 6741268 w 12830783"/>
              <a:gd name="connsiteY1-74" fmla="*/ 1536971 h 1702340"/>
              <a:gd name="connsiteX2-75" fmla="*/ 12830783 w 12830783"/>
              <a:gd name="connsiteY2-76" fmla="*/ 48639 h 1702340"/>
              <a:gd name="connsiteX3-77" fmla="*/ 12830783 w 12830783"/>
              <a:gd name="connsiteY3-78" fmla="*/ 632298 h 1702340"/>
              <a:gd name="connsiteX4-79" fmla="*/ 6750996 w 12830783"/>
              <a:gd name="connsiteY4-80" fmla="*/ 1702340 h 1702340"/>
              <a:gd name="connsiteX5-81" fmla="*/ 0 w 12830783"/>
              <a:gd name="connsiteY5-82" fmla="*/ 58366 h 1702340"/>
              <a:gd name="connsiteX6-83" fmla="*/ 836579 w 12830783"/>
              <a:gd name="connsiteY6-84" fmla="*/ 0 h 1702340"/>
              <a:gd name="connsiteX0-85" fmla="*/ 836579 w 12830783"/>
              <a:gd name="connsiteY0-86" fmla="*/ 0 h 1702340"/>
              <a:gd name="connsiteX1-87" fmla="*/ 6741268 w 12830783"/>
              <a:gd name="connsiteY1-88" fmla="*/ 1536971 h 1702340"/>
              <a:gd name="connsiteX2-89" fmla="*/ 12470860 w 12830783"/>
              <a:gd name="connsiteY2-90" fmla="*/ 19456 h 1702340"/>
              <a:gd name="connsiteX3-91" fmla="*/ 12830783 w 12830783"/>
              <a:gd name="connsiteY3-92" fmla="*/ 632298 h 1702340"/>
              <a:gd name="connsiteX4-93" fmla="*/ 6750996 w 12830783"/>
              <a:gd name="connsiteY4-94" fmla="*/ 1702340 h 1702340"/>
              <a:gd name="connsiteX5-95" fmla="*/ 0 w 12830783"/>
              <a:gd name="connsiteY5-96" fmla="*/ 58366 h 1702340"/>
              <a:gd name="connsiteX6-97" fmla="*/ 836579 w 12830783"/>
              <a:gd name="connsiteY6-98" fmla="*/ 0 h 1702340"/>
              <a:gd name="connsiteX0-99" fmla="*/ 836579 w 13239345"/>
              <a:gd name="connsiteY0-100" fmla="*/ 0 h 1702340"/>
              <a:gd name="connsiteX1-101" fmla="*/ 6741268 w 13239345"/>
              <a:gd name="connsiteY1-102" fmla="*/ 1536971 h 1702340"/>
              <a:gd name="connsiteX2-103" fmla="*/ 12470860 w 13239345"/>
              <a:gd name="connsiteY2-104" fmla="*/ 19456 h 1702340"/>
              <a:gd name="connsiteX3-105" fmla="*/ 13239345 w 13239345"/>
              <a:gd name="connsiteY3-106" fmla="*/ 107004 h 1702340"/>
              <a:gd name="connsiteX4-107" fmla="*/ 6750996 w 13239345"/>
              <a:gd name="connsiteY4-108" fmla="*/ 1702340 h 1702340"/>
              <a:gd name="connsiteX5-109" fmla="*/ 0 w 13239345"/>
              <a:gd name="connsiteY5-110" fmla="*/ 58366 h 1702340"/>
              <a:gd name="connsiteX6-111" fmla="*/ 836579 w 13239345"/>
              <a:gd name="connsiteY6-112" fmla="*/ 0 h 1702340"/>
              <a:gd name="connsiteX0-113" fmla="*/ 836579 w 13239345"/>
              <a:gd name="connsiteY0-114" fmla="*/ 107003 h 1809343"/>
              <a:gd name="connsiteX1-115" fmla="*/ 6741268 w 13239345"/>
              <a:gd name="connsiteY1-116" fmla="*/ 1643974 h 1809343"/>
              <a:gd name="connsiteX2-117" fmla="*/ 12169303 w 13239345"/>
              <a:gd name="connsiteY2-118" fmla="*/ 0 h 1809343"/>
              <a:gd name="connsiteX3-119" fmla="*/ 13239345 w 13239345"/>
              <a:gd name="connsiteY3-120" fmla="*/ 214007 h 1809343"/>
              <a:gd name="connsiteX4-121" fmla="*/ 6750996 w 13239345"/>
              <a:gd name="connsiteY4-122" fmla="*/ 1809343 h 1809343"/>
              <a:gd name="connsiteX5-123" fmla="*/ 0 w 13239345"/>
              <a:gd name="connsiteY5-124" fmla="*/ 165369 h 1809343"/>
              <a:gd name="connsiteX6-125" fmla="*/ 836579 w 13239345"/>
              <a:gd name="connsiteY6-126" fmla="*/ 107003 h 1809343"/>
              <a:gd name="connsiteX0-127" fmla="*/ 1342417 w 13239345"/>
              <a:gd name="connsiteY0-128" fmla="*/ 29182 h 1809343"/>
              <a:gd name="connsiteX1-129" fmla="*/ 6741268 w 13239345"/>
              <a:gd name="connsiteY1-130" fmla="*/ 1643974 h 1809343"/>
              <a:gd name="connsiteX2-131" fmla="*/ 12169303 w 13239345"/>
              <a:gd name="connsiteY2-132" fmla="*/ 0 h 1809343"/>
              <a:gd name="connsiteX3-133" fmla="*/ 13239345 w 13239345"/>
              <a:gd name="connsiteY3-134" fmla="*/ 214007 h 1809343"/>
              <a:gd name="connsiteX4-135" fmla="*/ 6750996 w 13239345"/>
              <a:gd name="connsiteY4-136" fmla="*/ 1809343 h 1809343"/>
              <a:gd name="connsiteX5-137" fmla="*/ 0 w 13239345"/>
              <a:gd name="connsiteY5-138" fmla="*/ 165369 h 1809343"/>
              <a:gd name="connsiteX6-139" fmla="*/ 1342417 w 13239345"/>
              <a:gd name="connsiteY6-140" fmla="*/ 29182 h 1809343"/>
              <a:gd name="connsiteX0-141" fmla="*/ 1294792 w 13239345"/>
              <a:gd name="connsiteY0-142" fmla="*/ 607 h 1809343"/>
              <a:gd name="connsiteX1-143" fmla="*/ 6741268 w 13239345"/>
              <a:gd name="connsiteY1-144" fmla="*/ 1643974 h 1809343"/>
              <a:gd name="connsiteX2-145" fmla="*/ 12169303 w 13239345"/>
              <a:gd name="connsiteY2-146" fmla="*/ 0 h 1809343"/>
              <a:gd name="connsiteX3-147" fmla="*/ 13239345 w 13239345"/>
              <a:gd name="connsiteY3-148" fmla="*/ 214007 h 1809343"/>
              <a:gd name="connsiteX4-149" fmla="*/ 6750996 w 13239345"/>
              <a:gd name="connsiteY4-150" fmla="*/ 1809343 h 1809343"/>
              <a:gd name="connsiteX5-151" fmla="*/ 0 w 13239345"/>
              <a:gd name="connsiteY5-152" fmla="*/ 165369 h 1809343"/>
              <a:gd name="connsiteX6-153" fmla="*/ 1294792 w 13239345"/>
              <a:gd name="connsiteY6-154" fmla="*/ 607 h 1809343"/>
              <a:gd name="connsiteX0-155" fmla="*/ 1294792 w 13239345"/>
              <a:gd name="connsiteY0-156" fmla="*/ 607 h 1809343"/>
              <a:gd name="connsiteX1-157" fmla="*/ 6741268 w 13239345"/>
              <a:gd name="connsiteY1-158" fmla="*/ 1643974 h 1809343"/>
              <a:gd name="connsiteX2-159" fmla="*/ 12169303 w 13239345"/>
              <a:gd name="connsiteY2-160" fmla="*/ 0 h 1809343"/>
              <a:gd name="connsiteX3-161" fmla="*/ 13239345 w 13239345"/>
              <a:gd name="connsiteY3-162" fmla="*/ 214007 h 1809343"/>
              <a:gd name="connsiteX4-163" fmla="*/ 6750996 w 13239345"/>
              <a:gd name="connsiteY4-164" fmla="*/ 1809343 h 1809343"/>
              <a:gd name="connsiteX5-165" fmla="*/ 0 w 13239345"/>
              <a:gd name="connsiteY5-166" fmla="*/ 165369 h 1809343"/>
              <a:gd name="connsiteX6-167" fmla="*/ 1294792 w 13239345"/>
              <a:gd name="connsiteY6-168" fmla="*/ 607 h 1809343"/>
              <a:gd name="connsiteX0-169" fmla="*/ 1294792 w 13239345"/>
              <a:gd name="connsiteY0-170" fmla="*/ 607 h 1809343"/>
              <a:gd name="connsiteX1-171" fmla="*/ 6741268 w 13239345"/>
              <a:gd name="connsiteY1-172" fmla="*/ 1643974 h 1809343"/>
              <a:gd name="connsiteX2-173" fmla="*/ 12169303 w 13239345"/>
              <a:gd name="connsiteY2-174" fmla="*/ 0 h 1809343"/>
              <a:gd name="connsiteX3-175" fmla="*/ 13239345 w 13239345"/>
              <a:gd name="connsiteY3-176" fmla="*/ 214007 h 1809343"/>
              <a:gd name="connsiteX4-177" fmla="*/ 6750996 w 13239345"/>
              <a:gd name="connsiteY4-178" fmla="*/ 1809343 h 1809343"/>
              <a:gd name="connsiteX5-179" fmla="*/ 0 w 13239345"/>
              <a:gd name="connsiteY5-180" fmla="*/ 165369 h 1809343"/>
              <a:gd name="connsiteX6-181" fmla="*/ 1294792 w 13239345"/>
              <a:gd name="connsiteY6-182" fmla="*/ 607 h 1809343"/>
              <a:gd name="connsiteX0-183" fmla="*/ 1294792 w 13239345"/>
              <a:gd name="connsiteY0-184" fmla="*/ 607 h 1809343"/>
              <a:gd name="connsiteX1-185" fmla="*/ 6741268 w 13239345"/>
              <a:gd name="connsiteY1-186" fmla="*/ 1643974 h 1809343"/>
              <a:gd name="connsiteX2-187" fmla="*/ 12169303 w 13239345"/>
              <a:gd name="connsiteY2-188" fmla="*/ 0 h 1809343"/>
              <a:gd name="connsiteX3-189" fmla="*/ 13239345 w 13239345"/>
              <a:gd name="connsiteY3-190" fmla="*/ 214007 h 1809343"/>
              <a:gd name="connsiteX4-191" fmla="*/ 6750996 w 13239345"/>
              <a:gd name="connsiteY4-192" fmla="*/ 1809343 h 1809343"/>
              <a:gd name="connsiteX5-193" fmla="*/ 0 w 13239345"/>
              <a:gd name="connsiteY5-194" fmla="*/ 165369 h 1809343"/>
              <a:gd name="connsiteX6-195" fmla="*/ 1294792 w 13239345"/>
              <a:gd name="connsiteY6-196" fmla="*/ 607 h 1809343"/>
              <a:gd name="connsiteX0-197" fmla="*/ 1294792 w 13239345"/>
              <a:gd name="connsiteY0-198" fmla="*/ 607 h 1809343"/>
              <a:gd name="connsiteX1-199" fmla="*/ 6741268 w 13239345"/>
              <a:gd name="connsiteY1-200" fmla="*/ 1643974 h 1809343"/>
              <a:gd name="connsiteX2-201" fmla="*/ 12169303 w 13239345"/>
              <a:gd name="connsiteY2-202" fmla="*/ 0 h 1809343"/>
              <a:gd name="connsiteX3-203" fmla="*/ 13239345 w 13239345"/>
              <a:gd name="connsiteY3-204" fmla="*/ 214007 h 1809343"/>
              <a:gd name="connsiteX4-205" fmla="*/ 6750996 w 13239345"/>
              <a:gd name="connsiteY4-206" fmla="*/ 1809343 h 1809343"/>
              <a:gd name="connsiteX5-207" fmla="*/ 0 w 13239345"/>
              <a:gd name="connsiteY5-208" fmla="*/ 165369 h 1809343"/>
              <a:gd name="connsiteX6-209" fmla="*/ 1294792 w 13239345"/>
              <a:gd name="connsiteY6-210" fmla="*/ 607 h 1809343"/>
              <a:gd name="connsiteX0-211" fmla="*/ 1294792 w 13239345"/>
              <a:gd name="connsiteY0-212" fmla="*/ 607 h 1809343"/>
              <a:gd name="connsiteX1-213" fmla="*/ 6741268 w 13239345"/>
              <a:gd name="connsiteY1-214" fmla="*/ 1643974 h 1809343"/>
              <a:gd name="connsiteX2-215" fmla="*/ 12169303 w 13239345"/>
              <a:gd name="connsiteY2-216" fmla="*/ 0 h 1809343"/>
              <a:gd name="connsiteX3-217" fmla="*/ 13239345 w 13239345"/>
              <a:gd name="connsiteY3-218" fmla="*/ 214007 h 1809343"/>
              <a:gd name="connsiteX4-219" fmla="*/ 6750996 w 13239345"/>
              <a:gd name="connsiteY4-220" fmla="*/ 1809343 h 1809343"/>
              <a:gd name="connsiteX5-221" fmla="*/ 0 w 13239345"/>
              <a:gd name="connsiteY5-222" fmla="*/ 165369 h 1809343"/>
              <a:gd name="connsiteX6-223" fmla="*/ 1294792 w 13239345"/>
              <a:gd name="connsiteY6-224" fmla="*/ 607 h 1809343"/>
              <a:gd name="connsiteX0-225" fmla="*/ 1294792 w 13239345"/>
              <a:gd name="connsiteY0-226" fmla="*/ 607 h 1809343"/>
              <a:gd name="connsiteX1-227" fmla="*/ 6741268 w 13239345"/>
              <a:gd name="connsiteY1-228" fmla="*/ 1643974 h 1809343"/>
              <a:gd name="connsiteX2-229" fmla="*/ 12169303 w 13239345"/>
              <a:gd name="connsiteY2-230" fmla="*/ 0 h 1809343"/>
              <a:gd name="connsiteX3-231" fmla="*/ 13239345 w 13239345"/>
              <a:gd name="connsiteY3-232" fmla="*/ 214007 h 1809343"/>
              <a:gd name="connsiteX4-233" fmla="*/ 6750996 w 13239345"/>
              <a:gd name="connsiteY4-234" fmla="*/ 1809343 h 1809343"/>
              <a:gd name="connsiteX5-235" fmla="*/ 0 w 13239345"/>
              <a:gd name="connsiteY5-236" fmla="*/ 165369 h 1809343"/>
              <a:gd name="connsiteX6-237" fmla="*/ 1294792 w 13239345"/>
              <a:gd name="connsiteY6-238" fmla="*/ 607 h 1809343"/>
              <a:gd name="connsiteX0-239" fmla="*/ 1294792 w 13239345"/>
              <a:gd name="connsiteY0-240" fmla="*/ 607 h 1809343"/>
              <a:gd name="connsiteX1-241" fmla="*/ 6741268 w 13239345"/>
              <a:gd name="connsiteY1-242" fmla="*/ 1643974 h 1809343"/>
              <a:gd name="connsiteX2-243" fmla="*/ 12169303 w 13239345"/>
              <a:gd name="connsiteY2-244" fmla="*/ 0 h 1809343"/>
              <a:gd name="connsiteX3-245" fmla="*/ 13239345 w 13239345"/>
              <a:gd name="connsiteY3-246" fmla="*/ 214007 h 1809343"/>
              <a:gd name="connsiteX4-247" fmla="*/ 6750996 w 13239345"/>
              <a:gd name="connsiteY4-248" fmla="*/ 1809343 h 1809343"/>
              <a:gd name="connsiteX5-249" fmla="*/ 0 w 13239345"/>
              <a:gd name="connsiteY5-250" fmla="*/ 165369 h 1809343"/>
              <a:gd name="connsiteX6-251" fmla="*/ 1294792 w 13239345"/>
              <a:gd name="connsiteY6-252" fmla="*/ 607 h 1809343"/>
              <a:gd name="connsiteX0-253" fmla="*/ 1294792 w 13239345"/>
              <a:gd name="connsiteY0-254" fmla="*/ 607 h 1809343"/>
              <a:gd name="connsiteX1-255" fmla="*/ 6741268 w 13239345"/>
              <a:gd name="connsiteY1-256" fmla="*/ 1643974 h 1809343"/>
              <a:gd name="connsiteX2-257" fmla="*/ 12169303 w 13239345"/>
              <a:gd name="connsiteY2-258" fmla="*/ 0 h 1809343"/>
              <a:gd name="connsiteX3-259" fmla="*/ 13239345 w 13239345"/>
              <a:gd name="connsiteY3-260" fmla="*/ 214007 h 1809343"/>
              <a:gd name="connsiteX4-261" fmla="*/ 6750996 w 13239345"/>
              <a:gd name="connsiteY4-262" fmla="*/ 1809343 h 1809343"/>
              <a:gd name="connsiteX5-263" fmla="*/ 0 w 13239345"/>
              <a:gd name="connsiteY5-264" fmla="*/ 165369 h 1809343"/>
              <a:gd name="connsiteX6-265" fmla="*/ 1294792 w 13239345"/>
              <a:gd name="connsiteY6-266" fmla="*/ 607 h 1809343"/>
              <a:gd name="connsiteX0-267" fmla="*/ 1294792 w 13239345"/>
              <a:gd name="connsiteY0-268" fmla="*/ 607 h 1809343"/>
              <a:gd name="connsiteX1-269" fmla="*/ 6741268 w 13239345"/>
              <a:gd name="connsiteY1-270" fmla="*/ 1643974 h 1809343"/>
              <a:gd name="connsiteX2-271" fmla="*/ 12169303 w 13239345"/>
              <a:gd name="connsiteY2-272" fmla="*/ 0 h 1809343"/>
              <a:gd name="connsiteX3-273" fmla="*/ 13239345 w 13239345"/>
              <a:gd name="connsiteY3-274" fmla="*/ 214007 h 1809343"/>
              <a:gd name="connsiteX4-275" fmla="*/ 6750996 w 13239345"/>
              <a:gd name="connsiteY4-276" fmla="*/ 1809343 h 1809343"/>
              <a:gd name="connsiteX5-277" fmla="*/ 0 w 13239345"/>
              <a:gd name="connsiteY5-278" fmla="*/ 165369 h 1809343"/>
              <a:gd name="connsiteX6-279" fmla="*/ 1294792 w 13239345"/>
              <a:gd name="connsiteY6-280" fmla="*/ 607 h 1809343"/>
              <a:gd name="connsiteX0-281" fmla="*/ 1294792 w 13239345"/>
              <a:gd name="connsiteY0-282" fmla="*/ 607 h 1809343"/>
              <a:gd name="connsiteX1-283" fmla="*/ 6741268 w 13239345"/>
              <a:gd name="connsiteY1-284" fmla="*/ 1643974 h 1809343"/>
              <a:gd name="connsiteX2-285" fmla="*/ 12169303 w 13239345"/>
              <a:gd name="connsiteY2-286" fmla="*/ 0 h 1809343"/>
              <a:gd name="connsiteX3-287" fmla="*/ 13239345 w 13239345"/>
              <a:gd name="connsiteY3-288" fmla="*/ 214007 h 1809343"/>
              <a:gd name="connsiteX4-289" fmla="*/ 6750996 w 13239345"/>
              <a:gd name="connsiteY4-290" fmla="*/ 1809343 h 1809343"/>
              <a:gd name="connsiteX5-291" fmla="*/ 0 w 13239345"/>
              <a:gd name="connsiteY5-292" fmla="*/ 165369 h 1809343"/>
              <a:gd name="connsiteX6-293" fmla="*/ 1294792 w 13239345"/>
              <a:gd name="connsiteY6-294" fmla="*/ 607 h 1809343"/>
              <a:gd name="connsiteX0-295" fmla="*/ 1294792 w 12651516"/>
              <a:gd name="connsiteY0-296" fmla="*/ 607 h 1809343"/>
              <a:gd name="connsiteX1-297" fmla="*/ 6741268 w 12651516"/>
              <a:gd name="connsiteY1-298" fmla="*/ 1643974 h 1809343"/>
              <a:gd name="connsiteX2-299" fmla="*/ 12169303 w 12651516"/>
              <a:gd name="connsiteY2-300" fmla="*/ 0 h 1809343"/>
              <a:gd name="connsiteX3-301" fmla="*/ 12651516 w 12651516"/>
              <a:gd name="connsiteY3-302" fmla="*/ 83379 h 1809343"/>
              <a:gd name="connsiteX4-303" fmla="*/ 6750996 w 12651516"/>
              <a:gd name="connsiteY4-304" fmla="*/ 1809343 h 1809343"/>
              <a:gd name="connsiteX5-305" fmla="*/ 0 w 12651516"/>
              <a:gd name="connsiteY5-306" fmla="*/ 165369 h 1809343"/>
              <a:gd name="connsiteX6-307" fmla="*/ 1294792 w 12651516"/>
              <a:gd name="connsiteY6-308" fmla="*/ 607 h 1809343"/>
              <a:gd name="connsiteX0-309" fmla="*/ 1294792 w 12564431"/>
              <a:gd name="connsiteY0-310" fmla="*/ 607 h 1809343"/>
              <a:gd name="connsiteX1-311" fmla="*/ 6741268 w 12564431"/>
              <a:gd name="connsiteY1-312" fmla="*/ 1643974 h 1809343"/>
              <a:gd name="connsiteX2-313" fmla="*/ 12169303 w 12564431"/>
              <a:gd name="connsiteY2-314" fmla="*/ 0 h 1809343"/>
              <a:gd name="connsiteX3-315" fmla="*/ 12564431 w 12564431"/>
              <a:gd name="connsiteY3-316" fmla="*/ 83379 h 1809343"/>
              <a:gd name="connsiteX4-317" fmla="*/ 6750996 w 12564431"/>
              <a:gd name="connsiteY4-318" fmla="*/ 1809343 h 1809343"/>
              <a:gd name="connsiteX5-319" fmla="*/ 0 w 12564431"/>
              <a:gd name="connsiteY5-320" fmla="*/ 165369 h 1809343"/>
              <a:gd name="connsiteX6-321" fmla="*/ 1294792 w 12564431"/>
              <a:gd name="connsiteY6-322" fmla="*/ 607 h 1809343"/>
              <a:gd name="connsiteX0-323" fmla="*/ 423935 w 11693574"/>
              <a:gd name="connsiteY0-324" fmla="*/ 607 h 1809343"/>
              <a:gd name="connsiteX1-325" fmla="*/ 5870411 w 11693574"/>
              <a:gd name="connsiteY1-326" fmla="*/ 1643974 h 1809343"/>
              <a:gd name="connsiteX2-327" fmla="*/ 11298446 w 11693574"/>
              <a:gd name="connsiteY2-328" fmla="*/ 0 h 1809343"/>
              <a:gd name="connsiteX3-329" fmla="*/ 11693574 w 11693574"/>
              <a:gd name="connsiteY3-330" fmla="*/ 83379 h 1809343"/>
              <a:gd name="connsiteX4-331" fmla="*/ 5880139 w 11693574"/>
              <a:gd name="connsiteY4-332" fmla="*/ 1809343 h 1809343"/>
              <a:gd name="connsiteX5-333" fmla="*/ 0 w 11693574"/>
              <a:gd name="connsiteY5-334" fmla="*/ 45626 h 1809343"/>
              <a:gd name="connsiteX6-335" fmla="*/ 423935 w 11693574"/>
              <a:gd name="connsiteY6-336" fmla="*/ 607 h 1809343"/>
              <a:gd name="connsiteX0-337" fmla="*/ 423935 w 11693574"/>
              <a:gd name="connsiteY0-338" fmla="*/ 607 h 1733143"/>
              <a:gd name="connsiteX1-339" fmla="*/ 5870411 w 11693574"/>
              <a:gd name="connsiteY1-340" fmla="*/ 1643974 h 1733143"/>
              <a:gd name="connsiteX2-341" fmla="*/ 11298446 w 11693574"/>
              <a:gd name="connsiteY2-342" fmla="*/ 0 h 1733143"/>
              <a:gd name="connsiteX3-343" fmla="*/ 11693574 w 11693574"/>
              <a:gd name="connsiteY3-344" fmla="*/ 83379 h 1733143"/>
              <a:gd name="connsiteX4-345" fmla="*/ 5880139 w 11693574"/>
              <a:gd name="connsiteY4-346" fmla="*/ 1733143 h 1733143"/>
              <a:gd name="connsiteX5-347" fmla="*/ 0 w 11693574"/>
              <a:gd name="connsiteY5-348" fmla="*/ 45626 h 1733143"/>
              <a:gd name="connsiteX6-349" fmla="*/ 423935 w 11693574"/>
              <a:gd name="connsiteY6-350" fmla="*/ 607 h 1733143"/>
              <a:gd name="connsiteX0-351" fmla="*/ 423935 w 11709902"/>
              <a:gd name="connsiteY0-352" fmla="*/ 607 h 1733143"/>
              <a:gd name="connsiteX1-353" fmla="*/ 5870411 w 11709902"/>
              <a:gd name="connsiteY1-354" fmla="*/ 1643974 h 1733143"/>
              <a:gd name="connsiteX2-355" fmla="*/ 11298446 w 11709902"/>
              <a:gd name="connsiteY2-356" fmla="*/ 0 h 1733143"/>
              <a:gd name="connsiteX3-357" fmla="*/ 11709902 w 11709902"/>
              <a:gd name="connsiteY3-358" fmla="*/ 83379 h 1733143"/>
              <a:gd name="connsiteX4-359" fmla="*/ 5880139 w 11709902"/>
              <a:gd name="connsiteY4-360" fmla="*/ 1733143 h 1733143"/>
              <a:gd name="connsiteX5-361" fmla="*/ 0 w 11709902"/>
              <a:gd name="connsiteY5-362" fmla="*/ 45626 h 1733143"/>
              <a:gd name="connsiteX6-363" fmla="*/ 423935 w 11709902"/>
              <a:gd name="connsiteY6-364" fmla="*/ 607 h 1733143"/>
              <a:gd name="connsiteX0-365" fmla="*/ 423935 w 11571109"/>
              <a:gd name="connsiteY0-366" fmla="*/ 607 h 1733143"/>
              <a:gd name="connsiteX1-367" fmla="*/ 5870411 w 11571109"/>
              <a:gd name="connsiteY1-368" fmla="*/ 1643974 h 1733143"/>
              <a:gd name="connsiteX2-369" fmla="*/ 11298446 w 11571109"/>
              <a:gd name="connsiteY2-370" fmla="*/ 0 h 1733143"/>
              <a:gd name="connsiteX3-371" fmla="*/ 11571109 w 11571109"/>
              <a:gd name="connsiteY3-372" fmla="*/ 116036 h 1733143"/>
              <a:gd name="connsiteX4-373" fmla="*/ 5880139 w 11571109"/>
              <a:gd name="connsiteY4-374" fmla="*/ 1733143 h 1733143"/>
              <a:gd name="connsiteX5-375" fmla="*/ 0 w 11571109"/>
              <a:gd name="connsiteY5-376" fmla="*/ 45626 h 1733143"/>
              <a:gd name="connsiteX6-377" fmla="*/ 423935 w 11571109"/>
              <a:gd name="connsiteY6-378" fmla="*/ 607 h 1733143"/>
              <a:gd name="connsiteX0-379" fmla="*/ 423935 w 11579274"/>
              <a:gd name="connsiteY0-380" fmla="*/ 607 h 1733143"/>
              <a:gd name="connsiteX1-381" fmla="*/ 5870411 w 11579274"/>
              <a:gd name="connsiteY1-382" fmla="*/ 1643974 h 1733143"/>
              <a:gd name="connsiteX2-383" fmla="*/ 11298446 w 11579274"/>
              <a:gd name="connsiteY2-384" fmla="*/ 0 h 1733143"/>
              <a:gd name="connsiteX3-385" fmla="*/ 11579274 w 11579274"/>
              <a:gd name="connsiteY3-386" fmla="*/ 116036 h 1733143"/>
              <a:gd name="connsiteX4-387" fmla="*/ 5880139 w 11579274"/>
              <a:gd name="connsiteY4-388" fmla="*/ 1733143 h 1733143"/>
              <a:gd name="connsiteX5-389" fmla="*/ 0 w 11579274"/>
              <a:gd name="connsiteY5-390" fmla="*/ 45626 h 1733143"/>
              <a:gd name="connsiteX6-391" fmla="*/ 423935 w 11579274"/>
              <a:gd name="connsiteY6-392" fmla="*/ 607 h 1733143"/>
              <a:gd name="connsiteX0-393" fmla="*/ 423935 w 11579274"/>
              <a:gd name="connsiteY0-394" fmla="*/ 0 h 1732536"/>
              <a:gd name="connsiteX1-395" fmla="*/ 5870411 w 11579274"/>
              <a:gd name="connsiteY1-396" fmla="*/ 1643367 h 1732536"/>
              <a:gd name="connsiteX2-397" fmla="*/ 11233132 w 11579274"/>
              <a:gd name="connsiteY2-398" fmla="*/ 48379 h 1732536"/>
              <a:gd name="connsiteX3-399" fmla="*/ 11579274 w 11579274"/>
              <a:gd name="connsiteY3-400" fmla="*/ 115429 h 1732536"/>
              <a:gd name="connsiteX4-401" fmla="*/ 5880139 w 11579274"/>
              <a:gd name="connsiteY4-402" fmla="*/ 1732536 h 1732536"/>
              <a:gd name="connsiteX5-403" fmla="*/ 0 w 11579274"/>
              <a:gd name="connsiteY5-404" fmla="*/ 45019 h 1732536"/>
              <a:gd name="connsiteX6-405" fmla="*/ 423935 w 11579274"/>
              <a:gd name="connsiteY6-406" fmla="*/ 0 h 1732536"/>
              <a:gd name="connsiteX0-407" fmla="*/ 423935 w 11579274"/>
              <a:gd name="connsiteY0-408" fmla="*/ 0 h 1732536"/>
              <a:gd name="connsiteX1-409" fmla="*/ 5870411 w 11579274"/>
              <a:gd name="connsiteY1-410" fmla="*/ 1643367 h 1732536"/>
              <a:gd name="connsiteX2-411" fmla="*/ 11241297 w 11579274"/>
              <a:gd name="connsiteY2-412" fmla="*/ 32050 h 1732536"/>
              <a:gd name="connsiteX3-413" fmla="*/ 11579274 w 11579274"/>
              <a:gd name="connsiteY3-414" fmla="*/ 115429 h 1732536"/>
              <a:gd name="connsiteX4-415" fmla="*/ 5880139 w 11579274"/>
              <a:gd name="connsiteY4-416" fmla="*/ 1732536 h 1732536"/>
              <a:gd name="connsiteX5-417" fmla="*/ 0 w 11579274"/>
              <a:gd name="connsiteY5-418" fmla="*/ 45019 h 1732536"/>
              <a:gd name="connsiteX6-419" fmla="*/ 423935 w 11579274"/>
              <a:gd name="connsiteY6-420" fmla="*/ 0 h 1732536"/>
              <a:gd name="connsiteX0-421" fmla="*/ 423935 w 11579274"/>
              <a:gd name="connsiteY0-422" fmla="*/ 0 h 1732536"/>
              <a:gd name="connsiteX1-423" fmla="*/ 5870411 w 11579274"/>
              <a:gd name="connsiteY1-424" fmla="*/ 1643367 h 1732536"/>
              <a:gd name="connsiteX2-425" fmla="*/ 11241297 w 11579274"/>
              <a:gd name="connsiteY2-426" fmla="*/ 32050 h 1732536"/>
              <a:gd name="connsiteX3-427" fmla="*/ 11579274 w 11579274"/>
              <a:gd name="connsiteY3-428" fmla="*/ 115429 h 1732536"/>
              <a:gd name="connsiteX4-429" fmla="*/ 5880139 w 11579274"/>
              <a:gd name="connsiteY4-430" fmla="*/ 1732536 h 1732536"/>
              <a:gd name="connsiteX5-431" fmla="*/ 0 w 11579274"/>
              <a:gd name="connsiteY5-432" fmla="*/ 45019 h 1732536"/>
              <a:gd name="connsiteX6-433" fmla="*/ 423935 w 11579274"/>
              <a:gd name="connsiteY6-434" fmla="*/ 0 h 1732536"/>
              <a:gd name="connsiteX0-435" fmla="*/ 423935 w 11579274"/>
              <a:gd name="connsiteY0-436" fmla="*/ 0 h 1732536"/>
              <a:gd name="connsiteX1-437" fmla="*/ 5870411 w 11579274"/>
              <a:gd name="connsiteY1-438" fmla="*/ 1643367 h 1732536"/>
              <a:gd name="connsiteX2-439" fmla="*/ 11224968 w 11579274"/>
              <a:gd name="connsiteY2-440" fmla="*/ 48379 h 1732536"/>
              <a:gd name="connsiteX3-441" fmla="*/ 11579274 w 11579274"/>
              <a:gd name="connsiteY3-442" fmla="*/ 115429 h 1732536"/>
              <a:gd name="connsiteX4-443" fmla="*/ 5880139 w 11579274"/>
              <a:gd name="connsiteY4-444" fmla="*/ 1732536 h 1732536"/>
              <a:gd name="connsiteX5-445" fmla="*/ 0 w 11579274"/>
              <a:gd name="connsiteY5-446" fmla="*/ 45019 h 1732536"/>
              <a:gd name="connsiteX6-447" fmla="*/ 423935 w 11579274"/>
              <a:gd name="connsiteY6-448" fmla="*/ 0 h 1732536"/>
              <a:gd name="connsiteX0-449" fmla="*/ 219828 w 11375167"/>
              <a:gd name="connsiteY0-450" fmla="*/ 0 h 1732536"/>
              <a:gd name="connsiteX1-451" fmla="*/ 5666304 w 11375167"/>
              <a:gd name="connsiteY1-452" fmla="*/ 1643367 h 1732536"/>
              <a:gd name="connsiteX2-453" fmla="*/ 11020861 w 11375167"/>
              <a:gd name="connsiteY2-454" fmla="*/ 48379 h 1732536"/>
              <a:gd name="connsiteX3-455" fmla="*/ 11375167 w 11375167"/>
              <a:gd name="connsiteY3-456" fmla="*/ 115429 h 1732536"/>
              <a:gd name="connsiteX4-457" fmla="*/ 5676032 w 11375167"/>
              <a:gd name="connsiteY4-458" fmla="*/ 1732536 h 1732536"/>
              <a:gd name="connsiteX5-459" fmla="*/ 0 w 11375167"/>
              <a:gd name="connsiteY5-460" fmla="*/ 77676 h 1732536"/>
              <a:gd name="connsiteX6-461" fmla="*/ 219828 w 11375167"/>
              <a:gd name="connsiteY6-462" fmla="*/ 0 h 1732536"/>
              <a:gd name="connsiteX0-463" fmla="*/ 293307 w 11375167"/>
              <a:gd name="connsiteY0-464" fmla="*/ 0 h 1708044"/>
              <a:gd name="connsiteX1-465" fmla="*/ 5666304 w 11375167"/>
              <a:gd name="connsiteY1-466" fmla="*/ 1618875 h 1708044"/>
              <a:gd name="connsiteX2-467" fmla="*/ 11020861 w 11375167"/>
              <a:gd name="connsiteY2-468" fmla="*/ 23887 h 1708044"/>
              <a:gd name="connsiteX3-469" fmla="*/ 11375167 w 11375167"/>
              <a:gd name="connsiteY3-470" fmla="*/ 90937 h 1708044"/>
              <a:gd name="connsiteX4-471" fmla="*/ 5676032 w 11375167"/>
              <a:gd name="connsiteY4-472" fmla="*/ 1708044 h 1708044"/>
              <a:gd name="connsiteX5-473" fmla="*/ 0 w 11375167"/>
              <a:gd name="connsiteY5-474" fmla="*/ 53184 h 1708044"/>
              <a:gd name="connsiteX6-475" fmla="*/ 293307 w 11375167"/>
              <a:gd name="connsiteY6-476" fmla="*/ 0 h 1708044"/>
              <a:gd name="connsiteX0-477" fmla="*/ 317800 w 11375167"/>
              <a:gd name="connsiteY0-478" fmla="*/ 606 h 1684157"/>
              <a:gd name="connsiteX1-479" fmla="*/ 5666304 w 11375167"/>
              <a:gd name="connsiteY1-480" fmla="*/ 1594988 h 1684157"/>
              <a:gd name="connsiteX2-481" fmla="*/ 11020861 w 11375167"/>
              <a:gd name="connsiteY2-482" fmla="*/ 0 h 1684157"/>
              <a:gd name="connsiteX3-483" fmla="*/ 11375167 w 11375167"/>
              <a:gd name="connsiteY3-484" fmla="*/ 67050 h 1684157"/>
              <a:gd name="connsiteX4-485" fmla="*/ 5676032 w 11375167"/>
              <a:gd name="connsiteY4-486" fmla="*/ 1684157 h 1684157"/>
              <a:gd name="connsiteX5-487" fmla="*/ 0 w 11375167"/>
              <a:gd name="connsiteY5-488" fmla="*/ 29297 h 1684157"/>
              <a:gd name="connsiteX6-489" fmla="*/ 317800 w 11375167"/>
              <a:gd name="connsiteY6-490" fmla="*/ 606 h 1684157"/>
              <a:gd name="connsiteX0-491" fmla="*/ 285142 w 11342509"/>
              <a:gd name="connsiteY0-492" fmla="*/ 606 h 1684157"/>
              <a:gd name="connsiteX1-493" fmla="*/ 5633646 w 11342509"/>
              <a:gd name="connsiteY1-494" fmla="*/ 1594988 h 1684157"/>
              <a:gd name="connsiteX2-495" fmla="*/ 10988203 w 11342509"/>
              <a:gd name="connsiteY2-496" fmla="*/ 0 h 1684157"/>
              <a:gd name="connsiteX3-497" fmla="*/ 11342509 w 11342509"/>
              <a:gd name="connsiteY3-498" fmla="*/ 67050 h 1684157"/>
              <a:gd name="connsiteX4-499" fmla="*/ 5643374 w 11342509"/>
              <a:gd name="connsiteY4-500" fmla="*/ 1684157 h 1684157"/>
              <a:gd name="connsiteX5-501" fmla="*/ 0 w 11342509"/>
              <a:gd name="connsiteY5-502" fmla="*/ 29297 h 1684157"/>
              <a:gd name="connsiteX6-503" fmla="*/ 285142 w 11342509"/>
              <a:gd name="connsiteY6-504" fmla="*/ 606 h 1684157"/>
              <a:gd name="connsiteX0-505" fmla="*/ 276977 w 11342509"/>
              <a:gd name="connsiteY0-506" fmla="*/ 0 h 1691715"/>
              <a:gd name="connsiteX1-507" fmla="*/ 5633646 w 11342509"/>
              <a:gd name="connsiteY1-508" fmla="*/ 1602546 h 1691715"/>
              <a:gd name="connsiteX2-509" fmla="*/ 10988203 w 11342509"/>
              <a:gd name="connsiteY2-510" fmla="*/ 7558 h 1691715"/>
              <a:gd name="connsiteX3-511" fmla="*/ 11342509 w 11342509"/>
              <a:gd name="connsiteY3-512" fmla="*/ 74608 h 1691715"/>
              <a:gd name="connsiteX4-513" fmla="*/ 5643374 w 11342509"/>
              <a:gd name="connsiteY4-514" fmla="*/ 1691715 h 1691715"/>
              <a:gd name="connsiteX5-515" fmla="*/ 0 w 11342509"/>
              <a:gd name="connsiteY5-516" fmla="*/ 36855 h 1691715"/>
              <a:gd name="connsiteX6-517" fmla="*/ 276977 w 11342509"/>
              <a:gd name="connsiteY6-518" fmla="*/ 0 h 1691715"/>
              <a:gd name="connsiteX0-519" fmla="*/ 276977 w 11342509"/>
              <a:gd name="connsiteY0-520" fmla="*/ 0 h 1691715"/>
              <a:gd name="connsiteX1-521" fmla="*/ 5633646 w 11342509"/>
              <a:gd name="connsiteY1-522" fmla="*/ 1602546 h 1691715"/>
              <a:gd name="connsiteX2-523" fmla="*/ 11018020 w 11342509"/>
              <a:gd name="connsiteY2-524" fmla="*/ 17498 h 1691715"/>
              <a:gd name="connsiteX3-525" fmla="*/ 11342509 w 11342509"/>
              <a:gd name="connsiteY3-526" fmla="*/ 74608 h 1691715"/>
              <a:gd name="connsiteX4-527" fmla="*/ 5643374 w 11342509"/>
              <a:gd name="connsiteY4-528" fmla="*/ 1691715 h 1691715"/>
              <a:gd name="connsiteX5-529" fmla="*/ 0 w 11342509"/>
              <a:gd name="connsiteY5-530" fmla="*/ 36855 h 1691715"/>
              <a:gd name="connsiteX6-531" fmla="*/ 276977 w 11342509"/>
              <a:gd name="connsiteY6-532" fmla="*/ 0 h 1691715"/>
              <a:gd name="connsiteX0-533" fmla="*/ 276977 w 11342509"/>
              <a:gd name="connsiteY0-534" fmla="*/ 0 h 1691715"/>
              <a:gd name="connsiteX1-535" fmla="*/ 5633646 w 11342509"/>
              <a:gd name="connsiteY1-536" fmla="*/ 1602546 h 1691715"/>
              <a:gd name="connsiteX2-537" fmla="*/ 11018020 w 11342509"/>
              <a:gd name="connsiteY2-538" fmla="*/ 17498 h 1691715"/>
              <a:gd name="connsiteX3-539" fmla="*/ 11342509 w 11342509"/>
              <a:gd name="connsiteY3-540" fmla="*/ 74608 h 1691715"/>
              <a:gd name="connsiteX4-541" fmla="*/ 5643374 w 11342509"/>
              <a:gd name="connsiteY4-542" fmla="*/ 1691715 h 1691715"/>
              <a:gd name="connsiteX5-543" fmla="*/ 0 w 11342509"/>
              <a:gd name="connsiteY5-544" fmla="*/ 36855 h 1691715"/>
              <a:gd name="connsiteX6-545" fmla="*/ 276977 w 11342509"/>
              <a:gd name="connsiteY6-546" fmla="*/ 0 h 1691715"/>
              <a:gd name="connsiteX0-547" fmla="*/ 276977 w 11342509"/>
              <a:gd name="connsiteY0-548" fmla="*/ 0 h 1691715"/>
              <a:gd name="connsiteX1-549" fmla="*/ 5633646 w 11342509"/>
              <a:gd name="connsiteY1-550" fmla="*/ 1602546 h 1691715"/>
              <a:gd name="connsiteX2-551" fmla="*/ 11047837 w 11342509"/>
              <a:gd name="connsiteY2-552" fmla="*/ 17498 h 1691715"/>
              <a:gd name="connsiteX3-553" fmla="*/ 11342509 w 11342509"/>
              <a:gd name="connsiteY3-554" fmla="*/ 74608 h 1691715"/>
              <a:gd name="connsiteX4-555" fmla="*/ 5643374 w 11342509"/>
              <a:gd name="connsiteY4-556" fmla="*/ 1691715 h 1691715"/>
              <a:gd name="connsiteX5-557" fmla="*/ 0 w 11342509"/>
              <a:gd name="connsiteY5-558" fmla="*/ 36855 h 1691715"/>
              <a:gd name="connsiteX6-559" fmla="*/ 276977 w 11342509"/>
              <a:gd name="connsiteY6-560" fmla="*/ 0 h 1691715"/>
              <a:gd name="connsiteX0-561" fmla="*/ 276977 w 11342509"/>
              <a:gd name="connsiteY0-562" fmla="*/ 0 h 1691715"/>
              <a:gd name="connsiteX1-563" fmla="*/ 5633646 w 11342509"/>
              <a:gd name="connsiteY1-564" fmla="*/ 1602546 h 1691715"/>
              <a:gd name="connsiteX2-565" fmla="*/ 11080494 w 11342509"/>
              <a:gd name="connsiteY2-566" fmla="*/ 17498 h 1691715"/>
              <a:gd name="connsiteX3-567" fmla="*/ 11342509 w 11342509"/>
              <a:gd name="connsiteY3-568" fmla="*/ 74608 h 1691715"/>
              <a:gd name="connsiteX4-569" fmla="*/ 5643374 w 11342509"/>
              <a:gd name="connsiteY4-570" fmla="*/ 1691715 h 1691715"/>
              <a:gd name="connsiteX5-571" fmla="*/ 0 w 11342509"/>
              <a:gd name="connsiteY5-572" fmla="*/ 36855 h 1691715"/>
              <a:gd name="connsiteX6-573" fmla="*/ 276977 w 11342509"/>
              <a:gd name="connsiteY6-574" fmla="*/ 0 h 1691715"/>
              <a:gd name="connsiteX0-575" fmla="*/ 276977 w 11342509"/>
              <a:gd name="connsiteY0-576" fmla="*/ 0 h 1691715"/>
              <a:gd name="connsiteX1-577" fmla="*/ 5633646 w 11342509"/>
              <a:gd name="connsiteY1-578" fmla="*/ 1602546 h 1691715"/>
              <a:gd name="connsiteX2-579" fmla="*/ 11080494 w 11342509"/>
              <a:gd name="connsiteY2-580" fmla="*/ 17498 h 1691715"/>
              <a:gd name="connsiteX3-581" fmla="*/ 11342509 w 11342509"/>
              <a:gd name="connsiteY3-582" fmla="*/ 74608 h 1691715"/>
              <a:gd name="connsiteX4-583" fmla="*/ 5643374 w 11342509"/>
              <a:gd name="connsiteY4-584" fmla="*/ 1691715 h 1691715"/>
              <a:gd name="connsiteX5-585" fmla="*/ 0 w 11342509"/>
              <a:gd name="connsiteY5-586" fmla="*/ 36855 h 1691715"/>
              <a:gd name="connsiteX6-587" fmla="*/ 276977 w 11342509"/>
              <a:gd name="connsiteY6-588" fmla="*/ 0 h 1691715"/>
              <a:gd name="connsiteX0-589" fmla="*/ 276977 w 11342509"/>
              <a:gd name="connsiteY0-590" fmla="*/ 0 h 1691715"/>
              <a:gd name="connsiteX1-591" fmla="*/ 5633646 w 11342509"/>
              <a:gd name="connsiteY1-592" fmla="*/ 1602546 h 1691715"/>
              <a:gd name="connsiteX2-593" fmla="*/ 11080494 w 11342509"/>
              <a:gd name="connsiteY2-594" fmla="*/ 17498 h 1691715"/>
              <a:gd name="connsiteX3-595" fmla="*/ 11342509 w 11342509"/>
              <a:gd name="connsiteY3-596" fmla="*/ 74608 h 1691715"/>
              <a:gd name="connsiteX4-597" fmla="*/ 5643374 w 11342509"/>
              <a:gd name="connsiteY4-598" fmla="*/ 1691715 h 1691715"/>
              <a:gd name="connsiteX5-599" fmla="*/ 0 w 11342509"/>
              <a:gd name="connsiteY5-600" fmla="*/ 36855 h 1691715"/>
              <a:gd name="connsiteX6-601" fmla="*/ 276977 w 11342509"/>
              <a:gd name="connsiteY6-602" fmla="*/ 0 h 1691715"/>
              <a:gd name="connsiteX0-603" fmla="*/ 276977 w 11342509"/>
              <a:gd name="connsiteY0-604" fmla="*/ 0 h 1691715"/>
              <a:gd name="connsiteX1-605" fmla="*/ 5643806 w 11342509"/>
              <a:gd name="connsiteY1-606" fmla="*/ 1602546 h 1691715"/>
              <a:gd name="connsiteX2-607" fmla="*/ 11080494 w 11342509"/>
              <a:gd name="connsiteY2-608" fmla="*/ 17498 h 1691715"/>
              <a:gd name="connsiteX3-609" fmla="*/ 11342509 w 11342509"/>
              <a:gd name="connsiteY3-610" fmla="*/ 74608 h 1691715"/>
              <a:gd name="connsiteX4-611" fmla="*/ 5643374 w 11342509"/>
              <a:gd name="connsiteY4-612" fmla="*/ 1691715 h 1691715"/>
              <a:gd name="connsiteX5-613" fmla="*/ 0 w 11342509"/>
              <a:gd name="connsiteY5-614" fmla="*/ 36855 h 1691715"/>
              <a:gd name="connsiteX6-615" fmla="*/ 276977 w 11342509"/>
              <a:gd name="connsiteY6-616" fmla="*/ 0 h 169171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4764960" y="1691862"/>
            <a:ext cx="2662059" cy="815290"/>
            <a:chOff x="4954881" y="1942452"/>
            <a:chExt cx="6214687" cy="1903328"/>
          </a:xfrm>
          <a:solidFill>
            <a:schemeClr val="bg1"/>
          </a:solidFill>
        </p:grpSpPr>
        <p:grpSp>
          <p:nvGrpSpPr>
            <p:cNvPr id="23" name="íślïdé"/>
            <p:cNvGrpSpPr/>
            <p:nvPr/>
          </p:nvGrpSpPr>
          <p:grpSpPr>
            <a:xfrm>
              <a:off x="4954881" y="1942452"/>
              <a:ext cx="1901067" cy="1903328"/>
              <a:chOff x="1735138" y="2095500"/>
              <a:chExt cx="2667000" cy="2670175"/>
            </a:xfrm>
            <a:grpFill/>
          </p:grpSpPr>
          <p:sp>
            <p:nvSpPr>
              <p:cNvPr id="30" name="ïṡḻïḍê"/>
              <p:cNvSpPr/>
              <p:nvPr/>
            </p:nvSpPr>
            <p:spPr bwMode="auto">
              <a:xfrm>
                <a:off x="2913063" y="3238500"/>
                <a:ext cx="319088" cy="762000"/>
              </a:xfrm>
              <a:custGeom>
                <a:avLst/>
                <a:gdLst>
                  <a:gd name="T0" fmla="*/ 56 w 97"/>
                  <a:gd name="T1" fmla="*/ 193 h 231"/>
                  <a:gd name="T2" fmla="*/ 41 w 97"/>
                  <a:gd name="T3" fmla="*/ 193 h 231"/>
                  <a:gd name="T4" fmla="*/ 41 w 97"/>
                  <a:gd name="T5" fmla="*/ 22 h 231"/>
                  <a:gd name="T6" fmla="*/ 23 w 97"/>
                  <a:gd name="T7" fmla="*/ 0 h 231"/>
                  <a:gd name="T8" fmla="*/ 4 w 97"/>
                  <a:gd name="T9" fmla="*/ 22 h 231"/>
                  <a:gd name="T10" fmla="*/ 1 w 97"/>
                  <a:gd name="T11" fmla="*/ 175 h 231"/>
                  <a:gd name="T12" fmla="*/ 48 w 97"/>
                  <a:gd name="T13" fmla="*/ 231 h 231"/>
                  <a:gd name="T14" fmla="*/ 96 w 97"/>
                  <a:gd name="T15" fmla="*/ 175 h 231"/>
                  <a:gd name="T16" fmla="*/ 92 w 97"/>
                  <a:gd name="T17" fmla="*/ 22 h 231"/>
                  <a:gd name="T18" fmla="*/ 73 w 97"/>
                  <a:gd name="T19" fmla="*/ 0 h 231"/>
                  <a:gd name="T20" fmla="*/ 56 w 97"/>
                  <a:gd name="T21" fmla="*/ 22 h 231"/>
                  <a:gd name="T22" fmla="*/ 56 w 97"/>
                  <a:gd name="T23" fmla="*/ 19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 h="231">
                    <a:moveTo>
                      <a:pt x="56" y="193"/>
                    </a:moveTo>
                    <a:cubicBezTo>
                      <a:pt x="41" y="193"/>
                      <a:pt x="41" y="193"/>
                      <a:pt x="41" y="193"/>
                    </a:cubicBezTo>
                    <a:cubicBezTo>
                      <a:pt x="41" y="136"/>
                      <a:pt x="41" y="79"/>
                      <a:pt x="41" y="22"/>
                    </a:cubicBezTo>
                    <a:cubicBezTo>
                      <a:pt x="40" y="11"/>
                      <a:pt x="38" y="1"/>
                      <a:pt x="23" y="0"/>
                    </a:cubicBezTo>
                    <a:cubicBezTo>
                      <a:pt x="13" y="0"/>
                      <a:pt x="4" y="7"/>
                      <a:pt x="4" y="22"/>
                    </a:cubicBezTo>
                    <a:cubicBezTo>
                      <a:pt x="3" y="73"/>
                      <a:pt x="2" y="124"/>
                      <a:pt x="1" y="175"/>
                    </a:cubicBezTo>
                    <a:cubicBezTo>
                      <a:pt x="0" y="206"/>
                      <a:pt x="15" y="231"/>
                      <a:pt x="48" y="231"/>
                    </a:cubicBezTo>
                    <a:cubicBezTo>
                      <a:pt x="82" y="231"/>
                      <a:pt x="97" y="206"/>
                      <a:pt x="96" y="175"/>
                    </a:cubicBezTo>
                    <a:cubicBezTo>
                      <a:pt x="95" y="124"/>
                      <a:pt x="94" y="73"/>
                      <a:pt x="92" y="22"/>
                    </a:cubicBezTo>
                    <a:cubicBezTo>
                      <a:pt x="92" y="7"/>
                      <a:pt x="84" y="0"/>
                      <a:pt x="73" y="0"/>
                    </a:cubicBezTo>
                    <a:cubicBezTo>
                      <a:pt x="58" y="1"/>
                      <a:pt x="56" y="11"/>
                      <a:pt x="56" y="22"/>
                    </a:cubicBezTo>
                    <a:cubicBezTo>
                      <a:pt x="56" y="79"/>
                      <a:pt x="56" y="136"/>
                      <a:pt x="56"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lîḍè"/>
              <p:cNvSpPr/>
              <p:nvPr/>
            </p:nvSpPr>
            <p:spPr bwMode="auto">
              <a:xfrm>
                <a:off x="2008188" y="2713038"/>
                <a:ext cx="257175" cy="342900"/>
              </a:xfrm>
              <a:custGeom>
                <a:avLst/>
                <a:gdLst>
                  <a:gd name="T0" fmla="*/ 13 w 78"/>
                  <a:gd name="T1" fmla="*/ 80 h 104"/>
                  <a:gd name="T2" fmla="*/ 6 w 78"/>
                  <a:gd name="T3" fmla="*/ 80 h 104"/>
                  <a:gd name="T4" fmla="*/ 1 w 78"/>
                  <a:gd name="T5" fmla="*/ 85 h 104"/>
                  <a:gd name="T6" fmla="*/ 7 w 78"/>
                  <a:gd name="T7" fmla="*/ 96 h 104"/>
                  <a:gd name="T8" fmla="*/ 36 w 78"/>
                  <a:gd name="T9" fmla="*/ 103 h 104"/>
                  <a:gd name="T10" fmla="*/ 40 w 78"/>
                  <a:gd name="T11" fmla="*/ 94 h 104"/>
                  <a:gd name="T12" fmla="*/ 26 w 78"/>
                  <a:gd name="T13" fmla="*/ 87 h 104"/>
                  <a:gd name="T14" fmla="*/ 20 w 78"/>
                  <a:gd name="T15" fmla="*/ 62 h 104"/>
                  <a:gd name="T16" fmla="*/ 27 w 78"/>
                  <a:gd name="T17" fmla="*/ 38 h 104"/>
                  <a:gd name="T18" fmla="*/ 32 w 78"/>
                  <a:gd name="T19" fmla="*/ 40 h 104"/>
                  <a:gd name="T20" fmla="*/ 38 w 78"/>
                  <a:gd name="T21" fmla="*/ 54 h 104"/>
                  <a:gd name="T22" fmla="*/ 35 w 78"/>
                  <a:gd name="T23" fmla="*/ 56 h 104"/>
                  <a:gd name="T24" fmla="*/ 28 w 78"/>
                  <a:gd name="T25" fmla="*/ 56 h 104"/>
                  <a:gd name="T26" fmla="*/ 26 w 78"/>
                  <a:gd name="T27" fmla="*/ 63 h 104"/>
                  <a:gd name="T28" fmla="*/ 34 w 78"/>
                  <a:gd name="T29" fmla="*/ 65 h 104"/>
                  <a:gd name="T30" fmla="*/ 38 w 78"/>
                  <a:gd name="T31" fmla="*/ 65 h 104"/>
                  <a:gd name="T32" fmla="*/ 37 w 78"/>
                  <a:gd name="T33" fmla="*/ 74 h 104"/>
                  <a:gd name="T34" fmla="*/ 37 w 78"/>
                  <a:gd name="T35" fmla="*/ 80 h 104"/>
                  <a:gd name="T36" fmla="*/ 45 w 78"/>
                  <a:gd name="T37" fmla="*/ 80 h 104"/>
                  <a:gd name="T38" fmla="*/ 45 w 78"/>
                  <a:gd name="T39" fmla="*/ 68 h 104"/>
                  <a:gd name="T40" fmla="*/ 49 w 78"/>
                  <a:gd name="T41" fmla="*/ 57 h 104"/>
                  <a:gd name="T42" fmla="*/ 58 w 78"/>
                  <a:gd name="T43" fmla="*/ 55 h 104"/>
                  <a:gd name="T44" fmla="*/ 66 w 78"/>
                  <a:gd name="T45" fmla="*/ 42 h 104"/>
                  <a:gd name="T46" fmla="*/ 71 w 78"/>
                  <a:gd name="T47" fmla="*/ 17 h 104"/>
                  <a:gd name="T48" fmla="*/ 73 w 78"/>
                  <a:gd name="T49" fmla="*/ 7 h 104"/>
                  <a:gd name="T50" fmla="*/ 38 w 78"/>
                  <a:gd name="T51" fmla="*/ 8 h 104"/>
                  <a:gd name="T52" fmla="*/ 16 w 78"/>
                  <a:gd name="T53" fmla="*/ 40 h 104"/>
                  <a:gd name="T54" fmla="*/ 12 w 78"/>
                  <a:gd name="T55" fmla="*/ 69 h 104"/>
                  <a:gd name="T56" fmla="*/ 13 w 78"/>
                  <a:gd name="T57" fmla="*/ 80 h 104"/>
                  <a:gd name="T58" fmla="*/ 13 w 78"/>
                  <a:gd name="T59" fmla="*/ 80 h 104"/>
                  <a:gd name="T60" fmla="*/ 44 w 78"/>
                  <a:gd name="T61" fmla="*/ 54 h 104"/>
                  <a:gd name="T62" fmla="*/ 42 w 78"/>
                  <a:gd name="T63" fmla="*/ 56 h 104"/>
                  <a:gd name="T64" fmla="*/ 42 w 78"/>
                  <a:gd name="T65" fmla="*/ 39 h 104"/>
                  <a:gd name="T66" fmla="*/ 35 w 78"/>
                  <a:gd name="T67" fmla="*/ 35 h 104"/>
                  <a:gd name="T68" fmla="*/ 29 w 78"/>
                  <a:gd name="T69" fmla="*/ 35 h 104"/>
                  <a:gd name="T70" fmla="*/ 36 w 78"/>
                  <a:gd name="T71" fmla="*/ 23 h 104"/>
                  <a:gd name="T72" fmla="*/ 54 w 78"/>
                  <a:gd name="T73" fmla="*/ 11 h 104"/>
                  <a:gd name="T74" fmla="*/ 55 w 78"/>
                  <a:gd name="T75" fmla="*/ 28 h 104"/>
                  <a:gd name="T76" fmla="*/ 54 w 78"/>
                  <a:gd name="T77" fmla="*/ 45 h 104"/>
                  <a:gd name="T78" fmla="*/ 48 w 78"/>
                  <a:gd name="T79" fmla="*/ 48 h 104"/>
                  <a:gd name="T80" fmla="*/ 44 w 78"/>
                  <a:gd name="T81" fmla="*/ 5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104">
                    <a:moveTo>
                      <a:pt x="13" y="80"/>
                    </a:moveTo>
                    <a:cubicBezTo>
                      <a:pt x="12" y="81"/>
                      <a:pt x="9" y="79"/>
                      <a:pt x="6" y="80"/>
                    </a:cubicBezTo>
                    <a:cubicBezTo>
                      <a:pt x="3" y="82"/>
                      <a:pt x="2" y="84"/>
                      <a:pt x="1" y="85"/>
                    </a:cubicBezTo>
                    <a:cubicBezTo>
                      <a:pt x="0" y="87"/>
                      <a:pt x="1" y="92"/>
                      <a:pt x="7" y="96"/>
                    </a:cubicBezTo>
                    <a:cubicBezTo>
                      <a:pt x="12" y="100"/>
                      <a:pt x="32" y="104"/>
                      <a:pt x="36" y="103"/>
                    </a:cubicBezTo>
                    <a:cubicBezTo>
                      <a:pt x="40" y="102"/>
                      <a:pt x="43" y="94"/>
                      <a:pt x="40" y="94"/>
                    </a:cubicBezTo>
                    <a:cubicBezTo>
                      <a:pt x="36" y="93"/>
                      <a:pt x="28" y="91"/>
                      <a:pt x="26" y="87"/>
                    </a:cubicBezTo>
                    <a:cubicBezTo>
                      <a:pt x="23" y="83"/>
                      <a:pt x="19" y="76"/>
                      <a:pt x="20" y="62"/>
                    </a:cubicBezTo>
                    <a:cubicBezTo>
                      <a:pt x="20" y="48"/>
                      <a:pt x="25" y="40"/>
                      <a:pt x="27" y="38"/>
                    </a:cubicBezTo>
                    <a:cubicBezTo>
                      <a:pt x="29" y="37"/>
                      <a:pt x="32" y="39"/>
                      <a:pt x="32" y="40"/>
                    </a:cubicBezTo>
                    <a:cubicBezTo>
                      <a:pt x="33" y="41"/>
                      <a:pt x="37" y="53"/>
                      <a:pt x="38" y="54"/>
                    </a:cubicBezTo>
                    <a:cubicBezTo>
                      <a:pt x="38" y="54"/>
                      <a:pt x="38" y="58"/>
                      <a:pt x="35" y="56"/>
                    </a:cubicBezTo>
                    <a:cubicBezTo>
                      <a:pt x="33" y="55"/>
                      <a:pt x="30" y="54"/>
                      <a:pt x="28" y="56"/>
                    </a:cubicBezTo>
                    <a:cubicBezTo>
                      <a:pt x="25" y="57"/>
                      <a:pt x="23" y="60"/>
                      <a:pt x="26" y="63"/>
                    </a:cubicBezTo>
                    <a:cubicBezTo>
                      <a:pt x="29" y="66"/>
                      <a:pt x="32" y="65"/>
                      <a:pt x="34" y="65"/>
                    </a:cubicBezTo>
                    <a:cubicBezTo>
                      <a:pt x="35" y="64"/>
                      <a:pt x="39" y="63"/>
                      <a:pt x="38" y="65"/>
                    </a:cubicBezTo>
                    <a:cubicBezTo>
                      <a:pt x="37" y="67"/>
                      <a:pt x="37" y="74"/>
                      <a:pt x="37" y="74"/>
                    </a:cubicBezTo>
                    <a:cubicBezTo>
                      <a:pt x="37" y="74"/>
                      <a:pt x="34" y="78"/>
                      <a:pt x="37" y="80"/>
                    </a:cubicBezTo>
                    <a:cubicBezTo>
                      <a:pt x="40" y="82"/>
                      <a:pt x="45" y="82"/>
                      <a:pt x="45" y="80"/>
                    </a:cubicBezTo>
                    <a:cubicBezTo>
                      <a:pt x="45" y="78"/>
                      <a:pt x="45" y="72"/>
                      <a:pt x="45" y="68"/>
                    </a:cubicBezTo>
                    <a:cubicBezTo>
                      <a:pt x="46" y="65"/>
                      <a:pt x="47" y="59"/>
                      <a:pt x="49" y="57"/>
                    </a:cubicBezTo>
                    <a:cubicBezTo>
                      <a:pt x="52" y="56"/>
                      <a:pt x="54" y="57"/>
                      <a:pt x="58" y="55"/>
                    </a:cubicBezTo>
                    <a:cubicBezTo>
                      <a:pt x="61" y="52"/>
                      <a:pt x="66" y="46"/>
                      <a:pt x="66" y="42"/>
                    </a:cubicBezTo>
                    <a:cubicBezTo>
                      <a:pt x="66" y="39"/>
                      <a:pt x="69" y="20"/>
                      <a:pt x="71" y="17"/>
                    </a:cubicBezTo>
                    <a:cubicBezTo>
                      <a:pt x="73" y="14"/>
                      <a:pt x="78" y="12"/>
                      <a:pt x="73" y="7"/>
                    </a:cubicBezTo>
                    <a:cubicBezTo>
                      <a:pt x="68" y="2"/>
                      <a:pt x="48" y="0"/>
                      <a:pt x="38" y="8"/>
                    </a:cubicBezTo>
                    <a:cubicBezTo>
                      <a:pt x="29" y="15"/>
                      <a:pt x="21" y="26"/>
                      <a:pt x="16" y="40"/>
                    </a:cubicBezTo>
                    <a:cubicBezTo>
                      <a:pt x="11" y="54"/>
                      <a:pt x="10" y="62"/>
                      <a:pt x="12" y="69"/>
                    </a:cubicBezTo>
                    <a:cubicBezTo>
                      <a:pt x="14" y="77"/>
                      <a:pt x="15" y="79"/>
                      <a:pt x="13" y="80"/>
                    </a:cubicBezTo>
                    <a:cubicBezTo>
                      <a:pt x="13" y="80"/>
                      <a:pt x="13" y="80"/>
                      <a:pt x="13" y="80"/>
                    </a:cubicBezTo>
                    <a:close/>
                    <a:moveTo>
                      <a:pt x="44" y="54"/>
                    </a:moveTo>
                    <a:cubicBezTo>
                      <a:pt x="44" y="54"/>
                      <a:pt x="43" y="54"/>
                      <a:pt x="42" y="56"/>
                    </a:cubicBezTo>
                    <a:cubicBezTo>
                      <a:pt x="42" y="57"/>
                      <a:pt x="42" y="44"/>
                      <a:pt x="42" y="39"/>
                    </a:cubicBezTo>
                    <a:cubicBezTo>
                      <a:pt x="42" y="34"/>
                      <a:pt x="38" y="34"/>
                      <a:pt x="35" y="35"/>
                    </a:cubicBezTo>
                    <a:cubicBezTo>
                      <a:pt x="31" y="35"/>
                      <a:pt x="31" y="35"/>
                      <a:pt x="29" y="35"/>
                    </a:cubicBezTo>
                    <a:cubicBezTo>
                      <a:pt x="31" y="31"/>
                      <a:pt x="33" y="28"/>
                      <a:pt x="36" y="23"/>
                    </a:cubicBezTo>
                    <a:cubicBezTo>
                      <a:pt x="40" y="17"/>
                      <a:pt x="46" y="11"/>
                      <a:pt x="54" y="11"/>
                    </a:cubicBezTo>
                    <a:cubicBezTo>
                      <a:pt x="58" y="10"/>
                      <a:pt x="56" y="24"/>
                      <a:pt x="55" y="28"/>
                    </a:cubicBezTo>
                    <a:cubicBezTo>
                      <a:pt x="55" y="31"/>
                      <a:pt x="55" y="43"/>
                      <a:pt x="54" y="45"/>
                    </a:cubicBezTo>
                    <a:cubicBezTo>
                      <a:pt x="54" y="48"/>
                      <a:pt x="52" y="47"/>
                      <a:pt x="48" y="48"/>
                    </a:cubicBezTo>
                    <a:cubicBezTo>
                      <a:pt x="45" y="49"/>
                      <a:pt x="44" y="54"/>
                      <a:pt x="44"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Sļiḋé"/>
              <p:cNvSpPr/>
              <p:nvPr/>
            </p:nvSpPr>
            <p:spPr bwMode="auto">
              <a:xfrm>
                <a:off x="2540001" y="2389188"/>
                <a:ext cx="98425" cy="225425"/>
              </a:xfrm>
              <a:custGeom>
                <a:avLst/>
                <a:gdLst>
                  <a:gd name="T0" fmla="*/ 4 w 30"/>
                  <a:gd name="T1" fmla="*/ 2 h 68"/>
                  <a:gd name="T2" fmla="*/ 2 w 30"/>
                  <a:gd name="T3" fmla="*/ 10 h 68"/>
                  <a:gd name="T4" fmla="*/ 10 w 30"/>
                  <a:gd name="T5" fmla="*/ 22 h 68"/>
                  <a:gd name="T6" fmla="*/ 19 w 30"/>
                  <a:gd name="T7" fmla="*/ 50 h 68"/>
                  <a:gd name="T8" fmla="*/ 20 w 30"/>
                  <a:gd name="T9" fmla="*/ 60 h 68"/>
                  <a:gd name="T10" fmla="*/ 25 w 30"/>
                  <a:gd name="T11" fmla="*/ 67 h 68"/>
                  <a:gd name="T12" fmla="*/ 27 w 30"/>
                  <a:gd name="T13" fmla="*/ 58 h 68"/>
                  <a:gd name="T14" fmla="*/ 19 w 30"/>
                  <a:gd name="T15" fmla="*/ 30 h 68"/>
                  <a:gd name="T16" fmla="*/ 14 w 30"/>
                  <a:gd name="T17" fmla="*/ 15 h 68"/>
                  <a:gd name="T18" fmla="*/ 11 w 30"/>
                  <a:gd name="T19" fmla="*/ 6 h 68"/>
                  <a:gd name="T20" fmla="*/ 4 w 30"/>
                  <a:gd name="T21"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68">
                    <a:moveTo>
                      <a:pt x="4" y="2"/>
                    </a:moveTo>
                    <a:cubicBezTo>
                      <a:pt x="1" y="3"/>
                      <a:pt x="0" y="5"/>
                      <a:pt x="2" y="10"/>
                    </a:cubicBezTo>
                    <a:cubicBezTo>
                      <a:pt x="5" y="14"/>
                      <a:pt x="8" y="13"/>
                      <a:pt x="10" y="22"/>
                    </a:cubicBezTo>
                    <a:cubicBezTo>
                      <a:pt x="13" y="30"/>
                      <a:pt x="18" y="47"/>
                      <a:pt x="19" y="50"/>
                    </a:cubicBezTo>
                    <a:cubicBezTo>
                      <a:pt x="20" y="53"/>
                      <a:pt x="20" y="58"/>
                      <a:pt x="20" y="60"/>
                    </a:cubicBezTo>
                    <a:cubicBezTo>
                      <a:pt x="20" y="62"/>
                      <a:pt x="21" y="68"/>
                      <a:pt x="25" y="67"/>
                    </a:cubicBezTo>
                    <a:cubicBezTo>
                      <a:pt x="30" y="66"/>
                      <a:pt x="28" y="61"/>
                      <a:pt x="27" y="58"/>
                    </a:cubicBezTo>
                    <a:cubicBezTo>
                      <a:pt x="27" y="55"/>
                      <a:pt x="21" y="33"/>
                      <a:pt x="19" y="30"/>
                    </a:cubicBezTo>
                    <a:cubicBezTo>
                      <a:pt x="18" y="27"/>
                      <a:pt x="15" y="18"/>
                      <a:pt x="14" y="15"/>
                    </a:cubicBezTo>
                    <a:cubicBezTo>
                      <a:pt x="14" y="12"/>
                      <a:pt x="14" y="9"/>
                      <a:pt x="11" y="6"/>
                    </a:cubicBezTo>
                    <a:cubicBezTo>
                      <a:pt x="9" y="4"/>
                      <a:pt x="7" y="0"/>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ļîḍé"/>
              <p:cNvSpPr/>
              <p:nvPr/>
            </p:nvSpPr>
            <p:spPr bwMode="auto">
              <a:xfrm>
                <a:off x="2608263" y="2376488"/>
                <a:ext cx="69850" cy="128588"/>
              </a:xfrm>
              <a:custGeom>
                <a:avLst/>
                <a:gdLst>
                  <a:gd name="T0" fmla="*/ 4 w 21"/>
                  <a:gd name="T1" fmla="*/ 1 h 39"/>
                  <a:gd name="T2" fmla="*/ 0 w 21"/>
                  <a:gd name="T3" fmla="*/ 5 h 39"/>
                  <a:gd name="T4" fmla="*/ 4 w 21"/>
                  <a:gd name="T5" fmla="*/ 13 h 39"/>
                  <a:gd name="T6" fmla="*/ 9 w 21"/>
                  <a:gd name="T7" fmla="*/ 19 h 39"/>
                  <a:gd name="T8" fmla="*/ 17 w 21"/>
                  <a:gd name="T9" fmla="*/ 38 h 39"/>
                  <a:gd name="T10" fmla="*/ 21 w 21"/>
                  <a:gd name="T11" fmla="*/ 32 h 39"/>
                  <a:gd name="T12" fmla="*/ 19 w 21"/>
                  <a:gd name="T13" fmla="*/ 21 h 39"/>
                  <a:gd name="T14" fmla="*/ 16 w 21"/>
                  <a:gd name="T15" fmla="*/ 14 h 39"/>
                  <a:gd name="T16" fmla="*/ 11 w 21"/>
                  <a:gd name="T17" fmla="*/ 3 h 39"/>
                  <a:gd name="T18" fmla="*/ 4 w 21"/>
                  <a:gd name="T1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9">
                    <a:moveTo>
                      <a:pt x="4" y="1"/>
                    </a:moveTo>
                    <a:cubicBezTo>
                      <a:pt x="2" y="2"/>
                      <a:pt x="0" y="2"/>
                      <a:pt x="0" y="5"/>
                    </a:cubicBezTo>
                    <a:cubicBezTo>
                      <a:pt x="0" y="8"/>
                      <a:pt x="3" y="11"/>
                      <a:pt x="4" y="13"/>
                    </a:cubicBezTo>
                    <a:cubicBezTo>
                      <a:pt x="6" y="15"/>
                      <a:pt x="8" y="17"/>
                      <a:pt x="9" y="19"/>
                    </a:cubicBezTo>
                    <a:cubicBezTo>
                      <a:pt x="9" y="22"/>
                      <a:pt x="15" y="37"/>
                      <a:pt x="17" y="38"/>
                    </a:cubicBezTo>
                    <a:cubicBezTo>
                      <a:pt x="19" y="39"/>
                      <a:pt x="21" y="36"/>
                      <a:pt x="21" y="32"/>
                    </a:cubicBezTo>
                    <a:cubicBezTo>
                      <a:pt x="21" y="28"/>
                      <a:pt x="20" y="23"/>
                      <a:pt x="19" y="21"/>
                    </a:cubicBezTo>
                    <a:cubicBezTo>
                      <a:pt x="17" y="20"/>
                      <a:pt x="16" y="17"/>
                      <a:pt x="16" y="14"/>
                    </a:cubicBezTo>
                    <a:cubicBezTo>
                      <a:pt x="16" y="10"/>
                      <a:pt x="13" y="6"/>
                      <a:pt x="11" y="3"/>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ïṩḻiďé"/>
              <p:cNvSpPr/>
              <p:nvPr/>
            </p:nvSpPr>
            <p:spPr bwMode="auto">
              <a:xfrm>
                <a:off x="2644776" y="2263775"/>
                <a:ext cx="155575" cy="300038"/>
              </a:xfrm>
              <a:custGeom>
                <a:avLst/>
                <a:gdLst>
                  <a:gd name="T0" fmla="*/ 7 w 47"/>
                  <a:gd name="T1" fmla="*/ 0 h 91"/>
                  <a:gd name="T2" fmla="*/ 1 w 47"/>
                  <a:gd name="T3" fmla="*/ 3 h 91"/>
                  <a:gd name="T4" fmla="*/ 4 w 47"/>
                  <a:gd name="T5" fmla="*/ 10 h 91"/>
                  <a:gd name="T6" fmla="*/ 8 w 47"/>
                  <a:gd name="T7" fmla="*/ 18 h 91"/>
                  <a:gd name="T8" fmla="*/ 20 w 47"/>
                  <a:gd name="T9" fmla="*/ 45 h 91"/>
                  <a:gd name="T10" fmla="*/ 29 w 47"/>
                  <a:gd name="T11" fmla="*/ 67 h 91"/>
                  <a:gd name="T12" fmla="*/ 41 w 47"/>
                  <a:gd name="T13" fmla="*/ 89 h 91"/>
                  <a:gd name="T14" fmla="*/ 44 w 47"/>
                  <a:gd name="T15" fmla="*/ 81 h 91"/>
                  <a:gd name="T16" fmla="*/ 38 w 47"/>
                  <a:gd name="T17" fmla="*/ 73 h 91"/>
                  <a:gd name="T18" fmla="*/ 20 w 47"/>
                  <a:gd name="T19" fmla="*/ 32 h 91"/>
                  <a:gd name="T20" fmla="*/ 16 w 47"/>
                  <a:gd name="T21" fmla="*/ 16 h 91"/>
                  <a:gd name="T22" fmla="*/ 16 w 47"/>
                  <a:gd name="T23" fmla="*/ 5 h 91"/>
                  <a:gd name="T24" fmla="*/ 7 w 47"/>
                  <a:gd name="T2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91">
                    <a:moveTo>
                      <a:pt x="7" y="0"/>
                    </a:moveTo>
                    <a:cubicBezTo>
                      <a:pt x="5" y="0"/>
                      <a:pt x="2" y="1"/>
                      <a:pt x="1" y="3"/>
                    </a:cubicBezTo>
                    <a:cubicBezTo>
                      <a:pt x="0" y="5"/>
                      <a:pt x="1" y="8"/>
                      <a:pt x="4" y="10"/>
                    </a:cubicBezTo>
                    <a:cubicBezTo>
                      <a:pt x="6" y="13"/>
                      <a:pt x="8" y="16"/>
                      <a:pt x="8" y="18"/>
                    </a:cubicBezTo>
                    <a:cubicBezTo>
                      <a:pt x="9" y="20"/>
                      <a:pt x="18" y="40"/>
                      <a:pt x="20" y="45"/>
                    </a:cubicBezTo>
                    <a:cubicBezTo>
                      <a:pt x="22" y="50"/>
                      <a:pt x="26" y="61"/>
                      <a:pt x="29" y="67"/>
                    </a:cubicBezTo>
                    <a:cubicBezTo>
                      <a:pt x="32" y="74"/>
                      <a:pt x="37" y="86"/>
                      <a:pt x="41" y="89"/>
                    </a:cubicBezTo>
                    <a:cubicBezTo>
                      <a:pt x="45" y="91"/>
                      <a:pt x="47" y="84"/>
                      <a:pt x="44" y="81"/>
                    </a:cubicBezTo>
                    <a:cubicBezTo>
                      <a:pt x="42" y="78"/>
                      <a:pt x="42" y="79"/>
                      <a:pt x="38" y="73"/>
                    </a:cubicBezTo>
                    <a:cubicBezTo>
                      <a:pt x="35" y="67"/>
                      <a:pt x="21" y="34"/>
                      <a:pt x="20" y="32"/>
                    </a:cubicBezTo>
                    <a:cubicBezTo>
                      <a:pt x="19" y="29"/>
                      <a:pt x="16" y="19"/>
                      <a:pt x="16" y="16"/>
                    </a:cubicBezTo>
                    <a:cubicBezTo>
                      <a:pt x="16" y="12"/>
                      <a:pt x="18" y="8"/>
                      <a:pt x="16" y="5"/>
                    </a:cubicBezTo>
                    <a:cubicBezTo>
                      <a:pt x="15" y="2"/>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ïṣ1ïḓè"/>
              <p:cNvSpPr/>
              <p:nvPr/>
            </p:nvSpPr>
            <p:spPr bwMode="auto">
              <a:xfrm>
                <a:off x="3508376" y="2495550"/>
                <a:ext cx="69850" cy="111125"/>
              </a:xfrm>
              <a:custGeom>
                <a:avLst/>
                <a:gdLst>
                  <a:gd name="T0" fmla="*/ 0 w 21"/>
                  <a:gd name="T1" fmla="*/ 11 h 34"/>
                  <a:gd name="T2" fmla="*/ 12 w 21"/>
                  <a:gd name="T3" fmla="*/ 33 h 34"/>
                  <a:gd name="T4" fmla="*/ 19 w 21"/>
                  <a:gd name="T5" fmla="*/ 21 h 34"/>
                  <a:gd name="T6" fmla="*/ 6 w 21"/>
                  <a:gd name="T7" fmla="*/ 5 h 34"/>
                  <a:gd name="T8" fmla="*/ 0 w 21"/>
                  <a:gd name="T9" fmla="*/ 11 h 34"/>
                </a:gdLst>
                <a:ahLst/>
                <a:cxnLst>
                  <a:cxn ang="0">
                    <a:pos x="T0" y="T1"/>
                  </a:cxn>
                  <a:cxn ang="0">
                    <a:pos x="T2" y="T3"/>
                  </a:cxn>
                  <a:cxn ang="0">
                    <a:pos x="T4" y="T5"/>
                  </a:cxn>
                  <a:cxn ang="0">
                    <a:pos x="T6" y="T7"/>
                  </a:cxn>
                  <a:cxn ang="0">
                    <a:pos x="T8" y="T9"/>
                  </a:cxn>
                </a:cxnLst>
                <a:rect l="0" t="0" r="r" b="b"/>
                <a:pathLst>
                  <a:path w="21" h="34">
                    <a:moveTo>
                      <a:pt x="0" y="11"/>
                    </a:moveTo>
                    <a:cubicBezTo>
                      <a:pt x="1" y="16"/>
                      <a:pt x="3" y="32"/>
                      <a:pt x="12" y="33"/>
                    </a:cubicBezTo>
                    <a:cubicBezTo>
                      <a:pt x="20" y="34"/>
                      <a:pt x="21" y="24"/>
                      <a:pt x="19" y="21"/>
                    </a:cubicBezTo>
                    <a:cubicBezTo>
                      <a:pt x="17" y="17"/>
                      <a:pt x="6" y="5"/>
                      <a:pt x="6" y="5"/>
                    </a:cubicBezTo>
                    <a:cubicBezTo>
                      <a:pt x="1" y="0"/>
                      <a:pt x="0"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îsḻíḓê"/>
              <p:cNvSpPr/>
              <p:nvPr/>
            </p:nvSpPr>
            <p:spPr bwMode="auto">
              <a:xfrm>
                <a:off x="3967163" y="2887663"/>
                <a:ext cx="274638" cy="192088"/>
              </a:xfrm>
              <a:custGeom>
                <a:avLst/>
                <a:gdLst>
                  <a:gd name="T0" fmla="*/ 50 w 83"/>
                  <a:gd name="T1" fmla="*/ 1 h 58"/>
                  <a:gd name="T2" fmla="*/ 47 w 83"/>
                  <a:gd name="T3" fmla="*/ 4 h 58"/>
                  <a:gd name="T4" fmla="*/ 44 w 83"/>
                  <a:gd name="T5" fmla="*/ 8 h 58"/>
                  <a:gd name="T6" fmla="*/ 35 w 83"/>
                  <a:gd name="T7" fmla="*/ 10 h 58"/>
                  <a:gd name="T8" fmla="*/ 29 w 83"/>
                  <a:gd name="T9" fmla="*/ 12 h 58"/>
                  <a:gd name="T10" fmla="*/ 25 w 83"/>
                  <a:gd name="T11" fmla="*/ 16 h 58"/>
                  <a:gd name="T12" fmla="*/ 27 w 83"/>
                  <a:gd name="T13" fmla="*/ 18 h 58"/>
                  <a:gd name="T14" fmla="*/ 29 w 83"/>
                  <a:gd name="T15" fmla="*/ 20 h 58"/>
                  <a:gd name="T16" fmla="*/ 28 w 83"/>
                  <a:gd name="T17" fmla="*/ 23 h 58"/>
                  <a:gd name="T18" fmla="*/ 25 w 83"/>
                  <a:gd name="T19" fmla="*/ 21 h 58"/>
                  <a:gd name="T20" fmla="*/ 12 w 83"/>
                  <a:gd name="T21" fmla="*/ 8 h 58"/>
                  <a:gd name="T22" fmla="*/ 8 w 83"/>
                  <a:gd name="T23" fmla="*/ 3 h 58"/>
                  <a:gd name="T24" fmla="*/ 5 w 83"/>
                  <a:gd name="T25" fmla="*/ 0 h 58"/>
                  <a:gd name="T26" fmla="*/ 0 w 83"/>
                  <a:gd name="T27" fmla="*/ 3 h 58"/>
                  <a:gd name="T28" fmla="*/ 2 w 83"/>
                  <a:gd name="T29" fmla="*/ 10 h 58"/>
                  <a:gd name="T30" fmla="*/ 13 w 83"/>
                  <a:gd name="T31" fmla="*/ 17 h 58"/>
                  <a:gd name="T32" fmla="*/ 25 w 83"/>
                  <a:gd name="T33" fmla="*/ 27 h 58"/>
                  <a:gd name="T34" fmla="*/ 37 w 83"/>
                  <a:gd name="T35" fmla="*/ 42 h 58"/>
                  <a:gd name="T36" fmla="*/ 35 w 83"/>
                  <a:gd name="T37" fmla="*/ 47 h 58"/>
                  <a:gd name="T38" fmla="*/ 30 w 83"/>
                  <a:gd name="T39" fmla="*/ 44 h 58"/>
                  <a:gd name="T40" fmla="*/ 28 w 83"/>
                  <a:gd name="T41" fmla="*/ 44 h 58"/>
                  <a:gd name="T42" fmla="*/ 31 w 83"/>
                  <a:gd name="T43" fmla="*/ 49 h 58"/>
                  <a:gd name="T44" fmla="*/ 36 w 83"/>
                  <a:gd name="T45" fmla="*/ 58 h 58"/>
                  <a:gd name="T46" fmla="*/ 43 w 83"/>
                  <a:gd name="T47" fmla="*/ 48 h 58"/>
                  <a:gd name="T48" fmla="*/ 38 w 83"/>
                  <a:gd name="T49" fmla="*/ 37 h 58"/>
                  <a:gd name="T50" fmla="*/ 40 w 83"/>
                  <a:gd name="T51" fmla="*/ 35 h 58"/>
                  <a:gd name="T52" fmla="*/ 49 w 83"/>
                  <a:gd name="T53" fmla="*/ 38 h 58"/>
                  <a:gd name="T54" fmla="*/ 55 w 83"/>
                  <a:gd name="T55" fmla="*/ 38 h 58"/>
                  <a:gd name="T56" fmla="*/ 59 w 83"/>
                  <a:gd name="T57" fmla="*/ 32 h 58"/>
                  <a:gd name="T58" fmla="*/ 64 w 83"/>
                  <a:gd name="T59" fmla="*/ 33 h 58"/>
                  <a:gd name="T60" fmla="*/ 71 w 83"/>
                  <a:gd name="T61" fmla="*/ 36 h 58"/>
                  <a:gd name="T62" fmla="*/ 72 w 83"/>
                  <a:gd name="T63" fmla="*/ 30 h 58"/>
                  <a:gd name="T64" fmla="*/ 76 w 83"/>
                  <a:gd name="T65" fmla="*/ 29 h 58"/>
                  <a:gd name="T66" fmla="*/ 79 w 83"/>
                  <a:gd name="T67" fmla="*/ 31 h 58"/>
                  <a:gd name="T68" fmla="*/ 82 w 83"/>
                  <a:gd name="T69" fmla="*/ 27 h 58"/>
                  <a:gd name="T70" fmla="*/ 81 w 83"/>
                  <a:gd name="T71" fmla="*/ 22 h 58"/>
                  <a:gd name="T72" fmla="*/ 75 w 83"/>
                  <a:gd name="T73" fmla="*/ 24 h 58"/>
                  <a:gd name="T74" fmla="*/ 71 w 83"/>
                  <a:gd name="T75" fmla="*/ 26 h 58"/>
                  <a:gd name="T76" fmla="*/ 69 w 83"/>
                  <a:gd name="T77" fmla="*/ 27 h 58"/>
                  <a:gd name="T78" fmla="*/ 65 w 83"/>
                  <a:gd name="T79" fmla="*/ 26 h 58"/>
                  <a:gd name="T80" fmla="*/ 61 w 83"/>
                  <a:gd name="T81" fmla="*/ 23 h 58"/>
                  <a:gd name="T82" fmla="*/ 56 w 83"/>
                  <a:gd name="T83" fmla="*/ 25 h 58"/>
                  <a:gd name="T84" fmla="*/ 54 w 83"/>
                  <a:gd name="T85" fmla="*/ 28 h 58"/>
                  <a:gd name="T86" fmla="*/ 42 w 83"/>
                  <a:gd name="T87" fmla="*/ 28 h 58"/>
                  <a:gd name="T88" fmla="*/ 41 w 83"/>
                  <a:gd name="T89" fmla="*/ 31 h 58"/>
                  <a:gd name="T90" fmla="*/ 36 w 83"/>
                  <a:gd name="T91" fmla="*/ 32 h 58"/>
                  <a:gd name="T92" fmla="*/ 32 w 83"/>
                  <a:gd name="T93" fmla="*/ 28 h 58"/>
                  <a:gd name="T94" fmla="*/ 34 w 83"/>
                  <a:gd name="T95" fmla="*/ 25 h 58"/>
                  <a:gd name="T96" fmla="*/ 43 w 83"/>
                  <a:gd name="T97" fmla="*/ 24 h 58"/>
                  <a:gd name="T98" fmla="*/ 46 w 83"/>
                  <a:gd name="T99" fmla="*/ 23 h 58"/>
                  <a:gd name="T100" fmla="*/ 47 w 83"/>
                  <a:gd name="T101" fmla="*/ 20 h 58"/>
                  <a:gd name="T102" fmla="*/ 47 w 83"/>
                  <a:gd name="T103" fmla="*/ 18 h 58"/>
                  <a:gd name="T104" fmla="*/ 63 w 83"/>
                  <a:gd name="T105" fmla="*/ 17 h 58"/>
                  <a:gd name="T106" fmla="*/ 68 w 83"/>
                  <a:gd name="T107" fmla="*/ 13 h 58"/>
                  <a:gd name="T108" fmla="*/ 63 w 83"/>
                  <a:gd name="T109" fmla="*/ 8 h 58"/>
                  <a:gd name="T110" fmla="*/ 58 w 83"/>
                  <a:gd name="T111" fmla="*/ 13 h 58"/>
                  <a:gd name="T112" fmla="*/ 49 w 83"/>
                  <a:gd name="T113" fmla="*/ 16 h 58"/>
                  <a:gd name="T114" fmla="*/ 42 w 83"/>
                  <a:gd name="T115" fmla="*/ 17 h 58"/>
                  <a:gd name="T116" fmla="*/ 40 w 83"/>
                  <a:gd name="T117" fmla="*/ 13 h 58"/>
                  <a:gd name="T118" fmla="*/ 51 w 83"/>
                  <a:gd name="T119" fmla="*/ 10 h 58"/>
                  <a:gd name="T120" fmla="*/ 54 w 83"/>
                  <a:gd name="T121" fmla="*/ 2 h 58"/>
                  <a:gd name="T122" fmla="*/ 50 w 83"/>
                  <a:gd name="T123"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58">
                    <a:moveTo>
                      <a:pt x="50" y="1"/>
                    </a:moveTo>
                    <a:cubicBezTo>
                      <a:pt x="50" y="1"/>
                      <a:pt x="48" y="3"/>
                      <a:pt x="47" y="4"/>
                    </a:cubicBezTo>
                    <a:cubicBezTo>
                      <a:pt x="47" y="5"/>
                      <a:pt x="45" y="8"/>
                      <a:pt x="44" y="8"/>
                    </a:cubicBezTo>
                    <a:cubicBezTo>
                      <a:pt x="43" y="8"/>
                      <a:pt x="37" y="10"/>
                      <a:pt x="35" y="10"/>
                    </a:cubicBezTo>
                    <a:cubicBezTo>
                      <a:pt x="34" y="10"/>
                      <a:pt x="29" y="11"/>
                      <a:pt x="29" y="12"/>
                    </a:cubicBezTo>
                    <a:cubicBezTo>
                      <a:pt x="28" y="14"/>
                      <a:pt x="25" y="16"/>
                      <a:pt x="25" y="16"/>
                    </a:cubicBezTo>
                    <a:cubicBezTo>
                      <a:pt x="25" y="16"/>
                      <a:pt x="25" y="18"/>
                      <a:pt x="27" y="18"/>
                    </a:cubicBezTo>
                    <a:cubicBezTo>
                      <a:pt x="29" y="18"/>
                      <a:pt x="29" y="20"/>
                      <a:pt x="29" y="20"/>
                    </a:cubicBezTo>
                    <a:cubicBezTo>
                      <a:pt x="29" y="20"/>
                      <a:pt x="29" y="24"/>
                      <a:pt x="28" y="23"/>
                    </a:cubicBezTo>
                    <a:cubicBezTo>
                      <a:pt x="27" y="22"/>
                      <a:pt x="27" y="23"/>
                      <a:pt x="25" y="21"/>
                    </a:cubicBezTo>
                    <a:cubicBezTo>
                      <a:pt x="24" y="20"/>
                      <a:pt x="12" y="8"/>
                      <a:pt x="12" y="8"/>
                    </a:cubicBezTo>
                    <a:cubicBezTo>
                      <a:pt x="12" y="8"/>
                      <a:pt x="9" y="4"/>
                      <a:pt x="8" y="3"/>
                    </a:cubicBezTo>
                    <a:cubicBezTo>
                      <a:pt x="8" y="2"/>
                      <a:pt x="7" y="0"/>
                      <a:pt x="5" y="0"/>
                    </a:cubicBezTo>
                    <a:cubicBezTo>
                      <a:pt x="3" y="0"/>
                      <a:pt x="1" y="1"/>
                      <a:pt x="0" y="3"/>
                    </a:cubicBezTo>
                    <a:cubicBezTo>
                      <a:pt x="0" y="4"/>
                      <a:pt x="0" y="7"/>
                      <a:pt x="2" y="10"/>
                    </a:cubicBezTo>
                    <a:cubicBezTo>
                      <a:pt x="5" y="13"/>
                      <a:pt x="10" y="15"/>
                      <a:pt x="13" y="17"/>
                    </a:cubicBezTo>
                    <a:cubicBezTo>
                      <a:pt x="18" y="20"/>
                      <a:pt x="22" y="24"/>
                      <a:pt x="25" y="27"/>
                    </a:cubicBezTo>
                    <a:cubicBezTo>
                      <a:pt x="28" y="31"/>
                      <a:pt x="35" y="38"/>
                      <a:pt x="37" y="42"/>
                    </a:cubicBezTo>
                    <a:cubicBezTo>
                      <a:pt x="38" y="46"/>
                      <a:pt x="37" y="47"/>
                      <a:pt x="35" y="47"/>
                    </a:cubicBezTo>
                    <a:cubicBezTo>
                      <a:pt x="34" y="47"/>
                      <a:pt x="31" y="45"/>
                      <a:pt x="30" y="44"/>
                    </a:cubicBezTo>
                    <a:cubicBezTo>
                      <a:pt x="29" y="43"/>
                      <a:pt x="28" y="44"/>
                      <a:pt x="28" y="44"/>
                    </a:cubicBezTo>
                    <a:cubicBezTo>
                      <a:pt x="28" y="44"/>
                      <a:pt x="28" y="45"/>
                      <a:pt x="31" y="49"/>
                    </a:cubicBezTo>
                    <a:cubicBezTo>
                      <a:pt x="33" y="52"/>
                      <a:pt x="34" y="57"/>
                      <a:pt x="36" y="58"/>
                    </a:cubicBezTo>
                    <a:cubicBezTo>
                      <a:pt x="37" y="58"/>
                      <a:pt x="45" y="53"/>
                      <a:pt x="43" y="48"/>
                    </a:cubicBezTo>
                    <a:cubicBezTo>
                      <a:pt x="42" y="43"/>
                      <a:pt x="39" y="38"/>
                      <a:pt x="38" y="37"/>
                    </a:cubicBezTo>
                    <a:cubicBezTo>
                      <a:pt x="37" y="36"/>
                      <a:pt x="38" y="34"/>
                      <a:pt x="40" y="35"/>
                    </a:cubicBezTo>
                    <a:cubicBezTo>
                      <a:pt x="42" y="36"/>
                      <a:pt x="45" y="38"/>
                      <a:pt x="49" y="38"/>
                    </a:cubicBezTo>
                    <a:cubicBezTo>
                      <a:pt x="53" y="38"/>
                      <a:pt x="54" y="39"/>
                      <a:pt x="55" y="38"/>
                    </a:cubicBezTo>
                    <a:cubicBezTo>
                      <a:pt x="57" y="36"/>
                      <a:pt x="59" y="33"/>
                      <a:pt x="59" y="32"/>
                    </a:cubicBezTo>
                    <a:cubicBezTo>
                      <a:pt x="60" y="31"/>
                      <a:pt x="62" y="31"/>
                      <a:pt x="64" y="33"/>
                    </a:cubicBezTo>
                    <a:cubicBezTo>
                      <a:pt x="66" y="36"/>
                      <a:pt x="69" y="38"/>
                      <a:pt x="71" y="36"/>
                    </a:cubicBezTo>
                    <a:cubicBezTo>
                      <a:pt x="72" y="33"/>
                      <a:pt x="70" y="30"/>
                      <a:pt x="72" y="30"/>
                    </a:cubicBezTo>
                    <a:cubicBezTo>
                      <a:pt x="74" y="29"/>
                      <a:pt x="75" y="27"/>
                      <a:pt x="76" y="29"/>
                    </a:cubicBezTo>
                    <a:cubicBezTo>
                      <a:pt x="77" y="30"/>
                      <a:pt x="78" y="32"/>
                      <a:pt x="79" y="31"/>
                    </a:cubicBezTo>
                    <a:cubicBezTo>
                      <a:pt x="79" y="30"/>
                      <a:pt x="81" y="29"/>
                      <a:pt x="82" y="27"/>
                    </a:cubicBezTo>
                    <a:cubicBezTo>
                      <a:pt x="83" y="25"/>
                      <a:pt x="82" y="22"/>
                      <a:pt x="81" y="22"/>
                    </a:cubicBezTo>
                    <a:cubicBezTo>
                      <a:pt x="79" y="23"/>
                      <a:pt x="76" y="23"/>
                      <a:pt x="75" y="24"/>
                    </a:cubicBezTo>
                    <a:cubicBezTo>
                      <a:pt x="74" y="24"/>
                      <a:pt x="72" y="24"/>
                      <a:pt x="71" y="26"/>
                    </a:cubicBezTo>
                    <a:cubicBezTo>
                      <a:pt x="70" y="27"/>
                      <a:pt x="70" y="27"/>
                      <a:pt x="69" y="27"/>
                    </a:cubicBezTo>
                    <a:cubicBezTo>
                      <a:pt x="68" y="27"/>
                      <a:pt x="66" y="28"/>
                      <a:pt x="65" y="26"/>
                    </a:cubicBezTo>
                    <a:cubicBezTo>
                      <a:pt x="63" y="25"/>
                      <a:pt x="63" y="23"/>
                      <a:pt x="61" y="23"/>
                    </a:cubicBezTo>
                    <a:cubicBezTo>
                      <a:pt x="60" y="23"/>
                      <a:pt x="56" y="24"/>
                      <a:pt x="56" y="25"/>
                    </a:cubicBezTo>
                    <a:cubicBezTo>
                      <a:pt x="55" y="26"/>
                      <a:pt x="57" y="28"/>
                      <a:pt x="54" y="28"/>
                    </a:cubicBezTo>
                    <a:cubicBezTo>
                      <a:pt x="51" y="28"/>
                      <a:pt x="43" y="27"/>
                      <a:pt x="42" y="28"/>
                    </a:cubicBezTo>
                    <a:cubicBezTo>
                      <a:pt x="41" y="28"/>
                      <a:pt x="42" y="30"/>
                      <a:pt x="41" y="31"/>
                    </a:cubicBezTo>
                    <a:cubicBezTo>
                      <a:pt x="39" y="31"/>
                      <a:pt x="37" y="33"/>
                      <a:pt x="36" y="32"/>
                    </a:cubicBezTo>
                    <a:cubicBezTo>
                      <a:pt x="35" y="31"/>
                      <a:pt x="32" y="28"/>
                      <a:pt x="32" y="28"/>
                    </a:cubicBezTo>
                    <a:cubicBezTo>
                      <a:pt x="32" y="28"/>
                      <a:pt x="30" y="25"/>
                      <a:pt x="34" y="25"/>
                    </a:cubicBezTo>
                    <a:cubicBezTo>
                      <a:pt x="37" y="25"/>
                      <a:pt x="42" y="24"/>
                      <a:pt x="43" y="24"/>
                    </a:cubicBezTo>
                    <a:cubicBezTo>
                      <a:pt x="44" y="24"/>
                      <a:pt x="46" y="24"/>
                      <a:pt x="46" y="23"/>
                    </a:cubicBezTo>
                    <a:cubicBezTo>
                      <a:pt x="45" y="21"/>
                      <a:pt x="48" y="22"/>
                      <a:pt x="47" y="20"/>
                    </a:cubicBezTo>
                    <a:cubicBezTo>
                      <a:pt x="46" y="19"/>
                      <a:pt x="45" y="18"/>
                      <a:pt x="47" y="18"/>
                    </a:cubicBezTo>
                    <a:cubicBezTo>
                      <a:pt x="50" y="17"/>
                      <a:pt x="58" y="18"/>
                      <a:pt x="63" y="17"/>
                    </a:cubicBezTo>
                    <a:cubicBezTo>
                      <a:pt x="67" y="16"/>
                      <a:pt x="67" y="14"/>
                      <a:pt x="68" y="13"/>
                    </a:cubicBezTo>
                    <a:cubicBezTo>
                      <a:pt x="68" y="11"/>
                      <a:pt x="65" y="8"/>
                      <a:pt x="63" y="8"/>
                    </a:cubicBezTo>
                    <a:cubicBezTo>
                      <a:pt x="62" y="9"/>
                      <a:pt x="60" y="12"/>
                      <a:pt x="58" y="13"/>
                    </a:cubicBezTo>
                    <a:cubicBezTo>
                      <a:pt x="56" y="13"/>
                      <a:pt x="49" y="15"/>
                      <a:pt x="49" y="16"/>
                    </a:cubicBezTo>
                    <a:cubicBezTo>
                      <a:pt x="48" y="16"/>
                      <a:pt x="43" y="17"/>
                      <a:pt x="42" y="17"/>
                    </a:cubicBezTo>
                    <a:cubicBezTo>
                      <a:pt x="41" y="17"/>
                      <a:pt x="36" y="13"/>
                      <a:pt x="40" y="13"/>
                    </a:cubicBezTo>
                    <a:cubicBezTo>
                      <a:pt x="44" y="12"/>
                      <a:pt x="49" y="11"/>
                      <a:pt x="51" y="10"/>
                    </a:cubicBezTo>
                    <a:cubicBezTo>
                      <a:pt x="53" y="8"/>
                      <a:pt x="55" y="3"/>
                      <a:pt x="54" y="2"/>
                    </a:cubicBezTo>
                    <a:cubicBezTo>
                      <a:pt x="54" y="1"/>
                      <a:pt x="51" y="0"/>
                      <a:pt x="5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ïşḷîďè"/>
              <p:cNvSpPr/>
              <p:nvPr/>
            </p:nvSpPr>
            <p:spPr bwMode="auto">
              <a:xfrm>
                <a:off x="3890963" y="2951163"/>
                <a:ext cx="161925" cy="125413"/>
              </a:xfrm>
              <a:custGeom>
                <a:avLst/>
                <a:gdLst>
                  <a:gd name="T0" fmla="*/ 36 w 49"/>
                  <a:gd name="T1" fmla="*/ 5 h 38"/>
                  <a:gd name="T2" fmla="*/ 33 w 49"/>
                  <a:gd name="T3" fmla="*/ 9 h 38"/>
                  <a:gd name="T4" fmla="*/ 37 w 49"/>
                  <a:gd name="T5" fmla="*/ 14 h 38"/>
                  <a:gd name="T6" fmla="*/ 30 w 49"/>
                  <a:gd name="T7" fmla="*/ 18 h 38"/>
                  <a:gd name="T8" fmla="*/ 22 w 49"/>
                  <a:gd name="T9" fmla="*/ 9 h 38"/>
                  <a:gd name="T10" fmla="*/ 16 w 49"/>
                  <a:gd name="T11" fmla="*/ 2 h 38"/>
                  <a:gd name="T12" fmla="*/ 13 w 49"/>
                  <a:gd name="T13" fmla="*/ 10 h 38"/>
                  <a:gd name="T14" fmla="*/ 20 w 49"/>
                  <a:gd name="T15" fmla="*/ 16 h 38"/>
                  <a:gd name="T16" fmla="*/ 25 w 49"/>
                  <a:gd name="T17" fmla="*/ 22 h 38"/>
                  <a:gd name="T18" fmla="*/ 21 w 49"/>
                  <a:gd name="T19" fmla="*/ 26 h 38"/>
                  <a:gd name="T20" fmla="*/ 10 w 49"/>
                  <a:gd name="T21" fmla="*/ 26 h 38"/>
                  <a:gd name="T22" fmla="*/ 8 w 49"/>
                  <a:gd name="T23" fmla="*/ 19 h 38"/>
                  <a:gd name="T24" fmla="*/ 6 w 49"/>
                  <a:gd name="T25" fmla="*/ 13 h 38"/>
                  <a:gd name="T26" fmla="*/ 3 w 49"/>
                  <a:gd name="T27" fmla="*/ 18 h 38"/>
                  <a:gd name="T28" fmla="*/ 2 w 49"/>
                  <a:gd name="T29" fmla="*/ 26 h 38"/>
                  <a:gd name="T30" fmla="*/ 14 w 49"/>
                  <a:gd name="T31" fmla="*/ 30 h 38"/>
                  <a:gd name="T32" fmla="*/ 23 w 49"/>
                  <a:gd name="T33" fmla="*/ 29 h 38"/>
                  <a:gd name="T34" fmla="*/ 28 w 49"/>
                  <a:gd name="T35" fmla="*/ 29 h 38"/>
                  <a:gd name="T36" fmla="*/ 32 w 49"/>
                  <a:gd name="T37" fmla="*/ 37 h 38"/>
                  <a:gd name="T38" fmla="*/ 38 w 49"/>
                  <a:gd name="T39" fmla="*/ 33 h 38"/>
                  <a:gd name="T40" fmla="*/ 34 w 49"/>
                  <a:gd name="T41" fmla="*/ 24 h 38"/>
                  <a:gd name="T42" fmla="*/ 35 w 49"/>
                  <a:gd name="T43" fmla="*/ 20 h 38"/>
                  <a:gd name="T44" fmla="*/ 42 w 49"/>
                  <a:gd name="T45" fmla="*/ 22 h 38"/>
                  <a:gd name="T46" fmla="*/ 48 w 49"/>
                  <a:gd name="T47" fmla="*/ 18 h 38"/>
                  <a:gd name="T48" fmla="*/ 41 w 49"/>
                  <a:gd name="T49" fmla="*/ 8 h 38"/>
                  <a:gd name="T50" fmla="*/ 36 w 49"/>
                  <a:gd name="T51"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38">
                    <a:moveTo>
                      <a:pt x="36" y="5"/>
                    </a:moveTo>
                    <a:cubicBezTo>
                      <a:pt x="34" y="6"/>
                      <a:pt x="32" y="8"/>
                      <a:pt x="33" y="9"/>
                    </a:cubicBezTo>
                    <a:cubicBezTo>
                      <a:pt x="33" y="11"/>
                      <a:pt x="37" y="12"/>
                      <a:pt x="37" y="14"/>
                    </a:cubicBezTo>
                    <a:cubicBezTo>
                      <a:pt x="38" y="17"/>
                      <a:pt x="32" y="18"/>
                      <a:pt x="30" y="18"/>
                    </a:cubicBezTo>
                    <a:cubicBezTo>
                      <a:pt x="30" y="18"/>
                      <a:pt x="23" y="11"/>
                      <a:pt x="22" y="9"/>
                    </a:cubicBezTo>
                    <a:cubicBezTo>
                      <a:pt x="21" y="8"/>
                      <a:pt x="19" y="0"/>
                      <a:pt x="16" y="2"/>
                    </a:cubicBezTo>
                    <a:cubicBezTo>
                      <a:pt x="14" y="3"/>
                      <a:pt x="12" y="7"/>
                      <a:pt x="13" y="10"/>
                    </a:cubicBezTo>
                    <a:cubicBezTo>
                      <a:pt x="15" y="12"/>
                      <a:pt x="17" y="13"/>
                      <a:pt x="20" y="16"/>
                    </a:cubicBezTo>
                    <a:cubicBezTo>
                      <a:pt x="22" y="18"/>
                      <a:pt x="25" y="21"/>
                      <a:pt x="25" y="22"/>
                    </a:cubicBezTo>
                    <a:cubicBezTo>
                      <a:pt x="25" y="23"/>
                      <a:pt x="23" y="25"/>
                      <a:pt x="21" y="26"/>
                    </a:cubicBezTo>
                    <a:cubicBezTo>
                      <a:pt x="18" y="27"/>
                      <a:pt x="11" y="27"/>
                      <a:pt x="10" y="26"/>
                    </a:cubicBezTo>
                    <a:cubicBezTo>
                      <a:pt x="9" y="24"/>
                      <a:pt x="8" y="21"/>
                      <a:pt x="8" y="19"/>
                    </a:cubicBezTo>
                    <a:cubicBezTo>
                      <a:pt x="9" y="16"/>
                      <a:pt x="9" y="11"/>
                      <a:pt x="6" y="13"/>
                    </a:cubicBezTo>
                    <a:cubicBezTo>
                      <a:pt x="4" y="14"/>
                      <a:pt x="5" y="16"/>
                      <a:pt x="3" y="18"/>
                    </a:cubicBezTo>
                    <a:cubicBezTo>
                      <a:pt x="1" y="19"/>
                      <a:pt x="0" y="24"/>
                      <a:pt x="2" y="26"/>
                    </a:cubicBezTo>
                    <a:cubicBezTo>
                      <a:pt x="4" y="28"/>
                      <a:pt x="8" y="30"/>
                      <a:pt x="14" y="30"/>
                    </a:cubicBezTo>
                    <a:cubicBezTo>
                      <a:pt x="19" y="30"/>
                      <a:pt x="22" y="29"/>
                      <a:pt x="23" y="29"/>
                    </a:cubicBezTo>
                    <a:cubicBezTo>
                      <a:pt x="25" y="29"/>
                      <a:pt x="28" y="27"/>
                      <a:pt x="28" y="29"/>
                    </a:cubicBezTo>
                    <a:cubicBezTo>
                      <a:pt x="28" y="30"/>
                      <a:pt x="29" y="38"/>
                      <a:pt x="32" y="37"/>
                    </a:cubicBezTo>
                    <a:cubicBezTo>
                      <a:pt x="35" y="37"/>
                      <a:pt x="39" y="35"/>
                      <a:pt x="38" y="33"/>
                    </a:cubicBezTo>
                    <a:cubicBezTo>
                      <a:pt x="38" y="30"/>
                      <a:pt x="34" y="24"/>
                      <a:pt x="34" y="24"/>
                    </a:cubicBezTo>
                    <a:cubicBezTo>
                      <a:pt x="34" y="24"/>
                      <a:pt x="34" y="20"/>
                      <a:pt x="35" y="20"/>
                    </a:cubicBezTo>
                    <a:cubicBezTo>
                      <a:pt x="37" y="21"/>
                      <a:pt x="40" y="21"/>
                      <a:pt x="42" y="22"/>
                    </a:cubicBezTo>
                    <a:cubicBezTo>
                      <a:pt x="44" y="22"/>
                      <a:pt x="49" y="20"/>
                      <a:pt x="48" y="18"/>
                    </a:cubicBezTo>
                    <a:cubicBezTo>
                      <a:pt x="47" y="15"/>
                      <a:pt x="42" y="10"/>
                      <a:pt x="41" y="8"/>
                    </a:cubicBezTo>
                    <a:cubicBezTo>
                      <a:pt x="40" y="6"/>
                      <a:pt x="38" y="4"/>
                      <a:pt x="3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ṡlïḋe"/>
              <p:cNvSpPr/>
              <p:nvPr/>
            </p:nvSpPr>
            <p:spPr bwMode="auto">
              <a:xfrm>
                <a:off x="3373438" y="2324100"/>
                <a:ext cx="254000" cy="223838"/>
              </a:xfrm>
              <a:custGeom>
                <a:avLst/>
                <a:gdLst>
                  <a:gd name="T0" fmla="*/ 54 w 77"/>
                  <a:gd name="T1" fmla="*/ 14 h 68"/>
                  <a:gd name="T2" fmla="*/ 47 w 77"/>
                  <a:gd name="T3" fmla="*/ 25 h 68"/>
                  <a:gd name="T4" fmla="*/ 46 w 77"/>
                  <a:gd name="T5" fmla="*/ 25 h 68"/>
                  <a:gd name="T6" fmla="*/ 35 w 77"/>
                  <a:gd name="T7" fmla="*/ 23 h 68"/>
                  <a:gd name="T8" fmla="*/ 27 w 77"/>
                  <a:gd name="T9" fmla="*/ 19 h 68"/>
                  <a:gd name="T10" fmla="*/ 22 w 77"/>
                  <a:gd name="T11" fmla="*/ 22 h 68"/>
                  <a:gd name="T12" fmla="*/ 25 w 77"/>
                  <a:gd name="T13" fmla="*/ 32 h 68"/>
                  <a:gd name="T14" fmla="*/ 34 w 77"/>
                  <a:gd name="T15" fmla="*/ 35 h 68"/>
                  <a:gd name="T16" fmla="*/ 40 w 77"/>
                  <a:gd name="T17" fmla="*/ 34 h 68"/>
                  <a:gd name="T18" fmla="*/ 37 w 77"/>
                  <a:gd name="T19" fmla="*/ 38 h 68"/>
                  <a:gd name="T20" fmla="*/ 25 w 77"/>
                  <a:gd name="T21" fmla="*/ 50 h 68"/>
                  <a:gd name="T22" fmla="*/ 11 w 77"/>
                  <a:gd name="T23" fmla="*/ 57 h 68"/>
                  <a:gd name="T24" fmla="*/ 9 w 77"/>
                  <a:gd name="T25" fmla="*/ 55 h 68"/>
                  <a:gd name="T26" fmla="*/ 3 w 77"/>
                  <a:gd name="T27" fmla="*/ 56 h 68"/>
                  <a:gd name="T28" fmla="*/ 2 w 77"/>
                  <a:gd name="T29" fmla="*/ 64 h 68"/>
                  <a:gd name="T30" fmla="*/ 6 w 77"/>
                  <a:gd name="T31" fmla="*/ 67 h 68"/>
                  <a:gd name="T32" fmla="*/ 19 w 77"/>
                  <a:gd name="T33" fmla="*/ 59 h 68"/>
                  <a:gd name="T34" fmla="*/ 36 w 77"/>
                  <a:gd name="T35" fmla="*/ 49 h 68"/>
                  <a:gd name="T36" fmla="*/ 48 w 77"/>
                  <a:gd name="T37" fmla="*/ 33 h 68"/>
                  <a:gd name="T38" fmla="*/ 63 w 77"/>
                  <a:gd name="T39" fmla="*/ 33 h 68"/>
                  <a:gd name="T40" fmla="*/ 70 w 77"/>
                  <a:gd name="T41" fmla="*/ 34 h 68"/>
                  <a:gd name="T42" fmla="*/ 75 w 77"/>
                  <a:gd name="T43" fmla="*/ 30 h 68"/>
                  <a:gd name="T44" fmla="*/ 68 w 77"/>
                  <a:gd name="T45" fmla="*/ 25 h 68"/>
                  <a:gd name="T46" fmla="*/ 59 w 77"/>
                  <a:gd name="T47" fmla="*/ 26 h 68"/>
                  <a:gd name="T48" fmla="*/ 54 w 77"/>
                  <a:gd name="T49" fmla="*/ 25 h 68"/>
                  <a:gd name="T50" fmla="*/ 57 w 77"/>
                  <a:gd name="T51" fmla="*/ 20 h 68"/>
                  <a:gd name="T52" fmla="*/ 61 w 77"/>
                  <a:gd name="T53" fmla="*/ 16 h 68"/>
                  <a:gd name="T54" fmla="*/ 66 w 77"/>
                  <a:gd name="T55" fmla="*/ 11 h 68"/>
                  <a:gd name="T56" fmla="*/ 65 w 77"/>
                  <a:gd name="T57" fmla="*/ 2 h 68"/>
                  <a:gd name="T58" fmla="*/ 58 w 77"/>
                  <a:gd name="T59" fmla="*/ 4 h 68"/>
                  <a:gd name="T60" fmla="*/ 54 w 77"/>
                  <a:gd name="T61"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68">
                    <a:moveTo>
                      <a:pt x="54" y="14"/>
                    </a:moveTo>
                    <a:cubicBezTo>
                      <a:pt x="54" y="14"/>
                      <a:pt x="50" y="19"/>
                      <a:pt x="47" y="25"/>
                    </a:cubicBezTo>
                    <a:cubicBezTo>
                      <a:pt x="46" y="25"/>
                      <a:pt x="46" y="25"/>
                      <a:pt x="46" y="25"/>
                    </a:cubicBezTo>
                    <a:cubicBezTo>
                      <a:pt x="44" y="25"/>
                      <a:pt x="37" y="25"/>
                      <a:pt x="35" y="23"/>
                    </a:cubicBezTo>
                    <a:cubicBezTo>
                      <a:pt x="32" y="22"/>
                      <a:pt x="28" y="19"/>
                      <a:pt x="27" y="19"/>
                    </a:cubicBezTo>
                    <a:cubicBezTo>
                      <a:pt x="25" y="18"/>
                      <a:pt x="23" y="19"/>
                      <a:pt x="22" y="22"/>
                    </a:cubicBezTo>
                    <a:cubicBezTo>
                      <a:pt x="21" y="25"/>
                      <a:pt x="21" y="28"/>
                      <a:pt x="25" y="32"/>
                    </a:cubicBezTo>
                    <a:cubicBezTo>
                      <a:pt x="29" y="37"/>
                      <a:pt x="30" y="36"/>
                      <a:pt x="34" y="35"/>
                    </a:cubicBezTo>
                    <a:cubicBezTo>
                      <a:pt x="36" y="35"/>
                      <a:pt x="38" y="34"/>
                      <a:pt x="40" y="34"/>
                    </a:cubicBezTo>
                    <a:cubicBezTo>
                      <a:pt x="38" y="36"/>
                      <a:pt x="37" y="38"/>
                      <a:pt x="37" y="38"/>
                    </a:cubicBezTo>
                    <a:cubicBezTo>
                      <a:pt x="35" y="40"/>
                      <a:pt x="29" y="47"/>
                      <a:pt x="25" y="50"/>
                    </a:cubicBezTo>
                    <a:cubicBezTo>
                      <a:pt x="21" y="52"/>
                      <a:pt x="11" y="57"/>
                      <a:pt x="11" y="57"/>
                    </a:cubicBezTo>
                    <a:cubicBezTo>
                      <a:pt x="12" y="58"/>
                      <a:pt x="9" y="58"/>
                      <a:pt x="9" y="55"/>
                    </a:cubicBezTo>
                    <a:cubicBezTo>
                      <a:pt x="8" y="52"/>
                      <a:pt x="6" y="54"/>
                      <a:pt x="3" y="56"/>
                    </a:cubicBezTo>
                    <a:cubicBezTo>
                      <a:pt x="0" y="58"/>
                      <a:pt x="2" y="62"/>
                      <a:pt x="2" y="64"/>
                    </a:cubicBezTo>
                    <a:cubicBezTo>
                      <a:pt x="1" y="66"/>
                      <a:pt x="1" y="68"/>
                      <a:pt x="6" y="67"/>
                    </a:cubicBezTo>
                    <a:cubicBezTo>
                      <a:pt x="10" y="66"/>
                      <a:pt x="14" y="62"/>
                      <a:pt x="19" y="59"/>
                    </a:cubicBezTo>
                    <a:cubicBezTo>
                      <a:pt x="24" y="57"/>
                      <a:pt x="32" y="53"/>
                      <a:pt x="36" y="49"/>
                    </a:cubicBezTo>
                    <a:cubicBezTo>
                      <a:pt x="39" y="46"/>
                      <a:pt x="45" y="38"/>
                      <a:pt x="48" y="33"/>
                    </a:cubicBezTo>
                    <a:cubicBezTo>
                      <a:pt x="53" y="33"/>
                      <a:pt x="61" y="33"/>
                      <a:pt x="63" y="33"/>
                    </a:cubicBezTo>
                    <a:cubicBezTo>
                      <a:pt x="65" y="33"/>
                      <a:pt x="67" y="35"/>
                      <a:pt x="70" y="34"/>
                    </a:cubicBezTo>
                    <a:cubicBezTo>
                      <a:pt x="73" y="34"/>
                      <a:pt x="77" y="33"/>
                      <a:pt x="75" y="30"/>
                    </a:cubicBezTo>
                    <a:cubicBezTo>
                      <a:pt x="73" y="27"/>
                      <a:pt x="71" y="24"/>
                      <a:pt x="68" y="25"/>
                    </a:cubicBezTo>
                    <a:cubicBezTo>
                      <a:pt x="65" y="26"/>
                      <a:pt x="61" y="26"/>
                      <a:pt x="59" y="26"/>
                    </a:cubicBezTo>
                    <a:cubicBezTo>
                      <a:pt x="59" y="26"/>
                      <a:pt x="56" y="26"/>
                      <a:pt x="54" y="25"/>
                    </a:cubicBezTo>
                    <a:cubicBezTo>
                      <a:pt x="55" y="23"/>
                      <a:pt x="57" y="21"/>
                      <a:pt x="57" y="20"/>
                    </a:cubicBezTo>
                    <a:cubicBezTo>
                      <a:pt x="59" y="18"/>
                      <a:pt x="60" y="17"/>
                      <a:pt x="61" y="16"/>
                    </a:cubicBezTo>
                    <a:cubicBezTo>
                      <a:pt x="62" y="16"/>
                      <a:pt x="65" y="14"/>
                      <a:pt x="66" y="11"/>
                    </a:cubicBezTo>
                    <a:cubicBezTo>
                      <a:pt x="67" y="9"/>
                      <a:pt x="66" y="3"/>
                      <a:pt x="65" y="2"/>
                    </a:cubicBezTo>
                    <a:cubicBezTo>
                      <a:pt x="63" y="0"/>
                      <a:pt x="59" y="1"/>
                      <a:pt x="58" y="4"/>
                    </a:cubicBezTo>
                    <a:cubicBezTo>
                      <a:pt x="56" y="7"/>
                      <a:pt x="55" y="14"/>
                      <a:pt x="5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í$ḻíde"/>
              <p:cNvSpPr/>
              <p:nvPr/>
            </p:nvSpPr>
            <p:spPr bwMode="auto">
              <a:xfrm>
                <a:off x="2625726" y="2725738"/>
                <a:ext cx="890588" cy="1277938"/>
              </a:xfrm>
              <a:custGeom>
                <a:avLst/>
                <a:gdLst>
                  <a:gd name="T0" fmla="*/ 135 w 270"/>
                  <a:gd name="T1" fmla="*/ 22 h 387"/>
                  <a:gd name="T2" fmla="*/ 131 w 270"/>
                  <a:gd name="T3" fmla="*/ 22 h 387"/>
                  <a:gd name="T4" fmla="*/ 117 w 270"/>
                  <a:gd name="T5" fmla="*/ 6 h 387"/>
                  <a:gd name="T6" fmla="*/ 99 w 270"/>
                  <a:gd name="T7" fmla="*/ 6 h 387"/>
                  <a:gd name="T8" fmla="*/ 85 w 270"/>
                  <a:gd name="T9" fmla="*/ 0 h 387"/>
                  <a:gd name="T10" fmla="*/ 100 w 270"/>
                  <a:gd name="T11" fmla="*/ 20 h 387"/>
                  <a:gd name="T12" fmla="*/ 113 w 270"/>
                  <a:gd name="T13" fmla="*/ 20 h 387"/>
                  <a:gd name="T14" fmla="*/ 126 w 270"/>
                  <a:gd name="T15" fmla="*/ 23 h 387"/>
                  <a:gd name="T16" fmla="*/ 88 w 270"/>
                  <a:gd name="T17" fmla="*/ 45 h 387"/>
                  <a:gd name="T18" fmla="*/ 82 w 270"/>
                  <a:gd name="T19" fmla="*/ 108 h 387"/>
                  <a:gd name="T20" fmla="*/ 60 w 270"/>
                  <a:gd name="T21" fmla="*/ 108 h 387"/>
                  <a:gd name="T22" fmla="*/ 35 w 270"/>
                  <a:gd name="T23" fmla="*/ 142 h 387"/>
                  <a:gd name="T24" fmla="*/ 25 w 270"/>
                  <a:gd name="T25" fmla="*/ 309 h 387"/>
                  <a:gd name="T26" fmla="*/ 0 w 270"/>
                  <a:gd name="T27" fmla="*/ 387 h 387"/>
                  <a:gd name="T28" fmla="*/ 30 w 270"/>
                  <a:gd name="T29" fmla="*/ 387 h 387"/>
                  <a:gd name="T30" fmla="*/ 45 w 270"/>
                  <a:gd name="T31" fmla="*/ 367 h 387"/>
                  <a:gd name="T32" fmla="*/ 37 w 270"/>
                  <a:gd name="T33" fmla="*/ 387 h 387"/>
                  <a:gd name="T34" fmla="*/ 63 w 270"/>
                  <a:gd name="T35" fmla="*/ 387 h 387"/>
                  <a:gd name="T36" fmla="*/ 70 w 270"/>
                  <a:gd name="T37" fmla="*/ 353 h 387"/>
                  <a:gd name="T38" fmla="*/ 78 w 270"/>
                  <a:gd name="T39" fmla="*/ 167 h 387"/>
                  <a:gd name="T40" fmla="*/ 90 w 270"/>
                  <a:gd name="T41" fmla="*/ 151 h 387"/>
                  <a:gd name="T42" fmla="*/ 130 w 270"/>
                  <a:gd name="T43" fmla="*/ 151 h 387"/>
                  <a:gd name="T44" fmla="*/ 130 w 270"/>
                  <a:gd name="T45" fmla="*/ 69 h 387"/>
                  <a:gd name="T46" fmla="*/ 113 w 270"/>
                  <a:gd name="T47" fmla="*/ 48 h 387"/>
                  <a:gd name="T48" fmla="*/ 135 w 270"/>
                  <a:gd name="T49" fmla="*/ 27 h 387"/>
                  <a:gd name="T50" fmla="*/ 156 w 270"/>
                  <a:gd name="T51" fmla="*/ 48 h 387"/>
                  <a:gd name="T52" fmla="*/ 139 w 270"/>
                  <a:gd name="T53" fmla="*/ 69 h 387"/>
                  <a:gd name="T54" fmla="*/ 139 w 270"/>
                  <a:gd name="T55" fmla="*/ 151 h 387"/>
                  <a:gd name="T56" fmla="*/ 180 w 270"/>
                  <a:gd name="T57" fmla="*/ 151 h 387"/>
                  <a:gd name="T58" fmla="*/ 191 w 270"/>
                  <a:gd name="T59" fmla="*/ 167 h 387"/>
                  <a:gd name="T60" fmla="*/ 200 w 270"/>
                  <a:gd name="T61" fmla="*/ 353 h 387"/>
                  <a:gd name="T62" fmla="*/ 207 w 270"/>
                  <a:gd name="T63" fmla="*/ 387 h 387"/>
                  <a:gd name="T64" fmla="*/ 233 w 270"/>
                  <a:gd name="T65" fmla="*/ 387 h 387"/>
                  <a:gd name="T66" fmla="*/ 224 w 270"/>
                  <a:gd name="T67" fmla="*/ 367 h 387"/>
                  <a:gd name="T68" fmla="*/ 239 w 270"/>
                  <a:gd name="T69" fmla="*/ 387 h 387"/>
                  <a:gd name="T70" fmla="*/ 270 w 270"/>
                  <a:gd name="T71" fmla="*/ 387 h 387"/>
                  <a:gd name="T72" fmla="*/ 244 w 270"/>
                  <a:gd name="T73" fmla="*/ 309 h 387"/>
                  <a:gd name="T74" fmla="*/ 235 w 270"/>
                  <a:gd name="T75" fmla="*/ 142 h 387"/>
                  <a:gd name="T76" fmla="*/ 209 w 270"/>
                  <a:gd name="T77" fmla="*/ 108 h 387"/>
                  <a:gd name="T78" fmla="*/ 188 w 270"/>
                  <a:gd name="T79" fmla="*/ 108 h 387"/>
                  <a:gd name="T80" fmla="*/ 182 w 270"/>
                  <a:gd name="T81" fmla="*/ 45 h 387"/>
                  <a:gd name="T82" fmla="*/ 144 w 270"/>
                  <a:gd name="T83" fmla="*/ 23 h 387"/>
                  <a:gd name="T84" fmla="*/ 157 w 270"/>
                  <a:gd name="T85" fmla="*/ 20 h 387"/>
                  <a:gd name="T86" fmla="*/ 170 w 270"/>
                  <a:gd name="T87" fmla="*/ 20 h 387"/>
                  <a:gd name="T88" fmla="*/ 184 w 270"/>
                  <a:gd name="T89" fmla="*/ 0 h 387"/>
                  <a:gd name="T90" fmla="*/ 170 w 270"/>
                  <a:gd name="T91" fmla="*/ 6 h 387"/>
                  <a:gd name="T92" fmla="*/ 153 w 270"/>
                  <a:gd name="T93" fmla="*/ 6 h 387"/>
                  <a:gd name="T94" fmla="*/ 139 w 270"/>
                  <a:gd name="T95" fmla="*/ 22 h 387"/>
                  <a:gd name="T96" fmla="*/ 135 w 270"/>
                  <a:gd name="T97" fmla="*/ 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387">
                    <a:moveTo>
                      <a:pt x="135" y="22"/>
                    </a:moveTo>
                    <a:cubicBezTo>
                      <a:pt x="133" y="22"/>
                      <a:pt x="132" y="22"/>
                      <a:pt x="131" y="22"/>
                    </a:cubicBezTo>
                    <a:cubicBezTo>
                      <a:pt x="130" y="15"/>
                      <a:pt x="126" y="6"/>
                      <a:pt x="117" y="6"/>
                    </a:cubicBezTo>
                    <a:cubicBezTo>
                      <a:pt x="110" y="6"/>
                      <a:pt x="106" y="6"/>
                      <a:pt x="99" y="6"/>
                    </a:cubicBezTo>
                    <a:cubicBezTo>
                      <a:pt x="93" y="6"/>
                      <a:pt x="88" y="4"/>
                      <a:pt x="85" y="0"/>
                    </a:cubicBezTo>
                    <a:cubicBezTo>
                      <a:pt x="87" y="9"/>
                      <a:pt x="90" y="18"/>
                      <a:pt x="100" y="20"/>
                    </a:cubicBezTo>
                    <a:cubicBezTo>
                      <a:pt x="104" y="20"/>
                      <a:pt x="109" y="20"/>
                      <a:pt x="113" y="20"/>
                    </a:cubicBezTo>
                    <a:cubicBezTo>
                      <a:pt x="120" y="20"/>
                      <a:pt x="123" y="21"/>
                      <a:pt x="126" y="23"/>
                    </a:cubicBezTo>
                    <a:cubicBezTo>
                      <a:pt x="109" y="24"/>
                      <a:pt x="93" y="30"/>
                      <a:pt x="88" y="45"/>
                    </a:cubicBezTo>
                    <a:cubicBezTo>
                      <a:pt x="83" y="59"/>
                      <a:pt x="85" y="92"/>
                      <a:pt x="82" y="108"/>
                    </a:cubicBezTo>
                    <a:cubicBezTo>
                      <a:pt x="75" y="108"/>
                      <a:pt x="67" y="108"/>
                      <a:pt x="60" y="108"/>
                    </a:cubicBezTo>
                    <a:cubicBezTo>
                      <a:pt x="42" y="107"/>
                      <a:pt x="36" y="123"/>
                      <a:pt x="35" y="142"/>
                    </a:cubicBezTo>
                    <a:cubicBezTo>
                      <a:pt x="32" y="198"/>
                      <a:pt x="28" y="253"/>
                      <a:pt x="25" y="309"/>
                    </a:cubicBezTo>
                    <a:cubicBezTo>
                      <a:pt x="23" y="352"/>
                      <a:pt x="14" y="372"/>
                      <a:pt x="0" y="387"/>
                    </a:cubicBezTo>
                    <a:cubicBezTo>
                      <a:pt x="10" y="387"/>
                      <a:pt x="20" y="387"/>
                      <a:pt x="30" y="387"/>
                    </a:cubicBezTo>
                    <a:cubicBezTo>
                      <a:pt x="35" y="383"/>
                      <a:pt x="38" y="378"/>
                      <a:pt x="45" y="367"/>
                    </a:cubicBezTo>
                    <a:cubicBezTo>
                      <a:pt x="42" y="377"/>
                      <a:pt x="40" y="382"/>
                      <a:pt x="37" y="387"/>
                    </a:cubicBezTo>
                    <a:cubicBezTo>
                      <a:pt x="46" y="387"/>
                      <a:pt x="54" y="387"/>
                      <a:pt x="63" y="387"/>
                    </a:cubicBezTo>
                    <a:cubicBezTo>
                      <a:pt x="68" y="377"/>
                      <a:pt x="70" y="365"/>
                      <a:pt x="70" y="353"/>
                    </a:cubicBezTo>
                    <a:cubicBezTo>
                      <a:pt x="73" y="291"/>
                      <a:pt x="76" y="229"/>
                      <a:pt x="78" y="167"/>
                    </a:cubicBezTo>
                    <a:cubicBezTo>
                      <a:pt x="79" y="157"/>
                      <a:pt x="82" y="151"/>
                      <a:pt x="90" y="151"/>
                    </a:cubicBezTo>
                    <a:cubicBezTo>
                      <a:pt x="103" y="151"/>
                      <a:pt x="117" y="151"/>
                      <a:pt x="130" y="151"/>
                    </a:cubicBezTo>
                    <a:cubicBezTo>
                      <a:pt x="130" y="124"/>
                      <a:pt x="130" y="96"/>
                      <a:pt x="130" y="69"/>
                    </a:cubicBezTo>
                    <a:cubicBezTo>
                      <a:pt x="121" y="67"/>
                      <a:pt x="113" y="58"/>
                      <a:pt x="113" y="48"/>
                    </a:cubicBezTo>
                    <a:cubicBezTo>
                      <a:pt x="113" y="36"/>
                      <a:pt x="123" y="27"/>
                      <a:pt x="135" y="27"/>
                    </a:cubicBezTo>
                    <a:cubicBezTo>
                      <a:pt x="147" y="27"/>
                      <a:pt x="156" y="36"/>
                      <a:pt x="156" y="48"/>
                    </a:cubicBezTo>
                    <a:cubicBezTo>
                      <a:pt x="156" y="58"/>
                      <a:pt x="149" y="67"/>
                      <a:pt x="139" y="69"/>
                    </a:cubicBezTo>
                    <a:cubicBezTo>
                      <a:pt x="139" y="96"/>
                      <a:pt x="139" y="124"/>
                      <a:pt x="139" y="151"/>
                    </a:cubicBezTo>
                    <a:cubicBezTo>
                      <a:pt x="153" y="151"/>
                      <a:pt x="166" y="151"/>
                      <a:pt x="180" y="151"/>
                    </a:cubicBezTo>
                    <a:cubicBezTo>
                      <a:pt x="188" y="151"/>
                      <a:pt x="191" y="157"/>
                      <a:pt x="191" y="167"/>
                    </a:cubicBezTo>
                    <a:cubicBezTo>
                      <a:pt x="194" y="229"/>
                      <a:pt x="197" y="291"/>
                      <a:pt x="200" y="353"/>
                    </a:cubicBezTo>
                    <a:cubicBezTo>
                      <a:pt x="200" y="365"/>
                      <a:pt x="202" y="377"/>
                      <a:pt x="207" y="387"/>
                    </a:cubicBezTo>
                    <a:cubicBezTo>
                      <a:pt x="215" y="387"/>
                      <a:pt x="224" y="387"/>
                      <a:pt x="233" y="387"/>
                    </a:cubicBezTo>
                    <a:cubicBezTo>
                      <a:pt x="230" y="382"/>
                      <a:pt x="227" y="377"/>
                      <a:pt x="224" y="367"/>
                    </a:cubicBezTo>
                    <a:cubicBezTo>
                      <a:pt x="232" y="378"/>
                      <a:pt x="235" y="383"/>
                      <a:pt x="239" y="387"/>
                    </a:cubicBezTo>
                    <a:cubicBezTo>
                      <a:pt x="249" y="387"/>
                      <a:pt x="260" y="387"/>
                      <a:pt x="270" y="387"/>
                    </a:cubicBezTo>
                    <a:cubicBezTo>
                      <a:pt x="256" y="372"/>
                      <a:pt x="247" y="352"/>
                      <a:pt x="244" y="309"/>
                    </a:cubicBezTo>
                    <a:cubicBezTo>
                      <a:pt x="242" y="253"/>
                      <a:pt x="238" y="198"/>
                      <a:pt x="235" y="142"/>
                    </a:cubicBezTo>
                    <a:cubicBezTo>
                      <a:pt x="234" y="123"/>
                      <a:pt x="228" y="107"/>
                      <a:pt x="209" y="108"/>
                    </a:cubicBezTo>
                    <a:cubicBezTo>
                      <a:pt x="202" y="108"/>
                      <a:pt x="195" y="108"/>
                      <a:pt x="188" y="108"/>
                    </a:cubicBezTo>
                    <a:cubicBezTo>
                      <a:pt x="185" y="92"/>
                      <a:pt x="186" y="59"/>
                      <a:pt x="182" y="45"/>
                    </a:cubicBezTo>
                    <a:cubicBezTo>
                      <a:pt x="176" y="30"/>
                      <a:pt x="161" y="24"/>
                      <a:pt x="144" y="23"/>
                    </a:cubicBezTo>
                    <a:cubicBezTo>
                      <a:pt x="146" y="21"/>
                      <a:pt x="150" y="20"/>
                      <a:pt x="157" y="20"/>
                    </a:cubicBezTo>
                    <a:cubicBezTo>
                      <a:pt x="161" y="20"/>
                      <a:pt x="166" y="20"/>
                      <a:pt x="170" y="20"/>
                    </a:cubicBezTo>
                    <a:cubicBezTo>
                      <a:pt x="180" y="18"/>
                      <a:pt x="183" y="9"/>
                      <a:pt x="184" y="0"/>
                    </a:cubicBezTo>
                    <a:cubicBezTo>
                      <a:pt x="181" y="4"/>
                      <a:pt x="177" y="6"/>
                      <a:pt x="170" y="6"/>
                    </a:cubicBezTo>
                    <a:cubicBezTo>
                      <a:pt x="164" y="6"/>
                      <a:pt x="159" y="6"/>
                      <a:pt x="153" y="6"/>
                    </a:cubicBezTo>
                    <a:cubicBezTo>
                      <a:pt x="144" y="6"/>
                      <a:pt x="140" y="15"/>
                      <a:pt x="139" y="22"/>
                    </a:cubicBezTo>
                    <a:cubicBezTo>
                      <a:pt x="138" y="22"/>
                      <a:pt x="136" y="22"/>
                      <a:pt x="13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dirty="0"/>
              </a:p>
            </p:txBody>
          </p:sp>
          <p:sp>
            <p:nvSpPr>
              <p:cNvPr id="40" name="ïŝľîḑê"/>
              <p:cNvSpPr/>
              <p:nvPr/>
            </p:nvSpPr>
            <p:spPr bwMode="auto">
              <a:xfrm>
                <a:off x="1735138" y="2095500"/>
                <a:ext cx="2667000" cy="2670175"/>
              </a:xfrm>
              <a:custGeom>
                <a:avLst/>
                <a:gdLst>
                  <a:gd name="T0" fmla="*/ 404 w 809"/>
                  <a:gd name="T1" fmla="*/ 0 h 809"/>
                  <a:gd name="T2" fmla="*/ 809 w 809"/>
                  <a:gd name="T3" fmla="*/ 404 h 809"/>
                  <a:gd name="T4" fmla="*/ 404 w 809"/>
                  <a:gd name="T5" fmla="*/ 809 h 809"/>
                  <a:gd name="T6" fmla="*/ 0 w 809"/>
                  <a:gd name="T7" fmla="*/ 404 h 809"/>
                  <a:gd name="T8" fmla="*/ 404 w 809"/>
                  <a:gd name="T9" fmla="*/ 0 h 809"/>
                  <a:gd name="T10" fmla="*/ 404 w 809"/>
                  <a:gd name="T11" fmla="*/ 0 h 809"/>
                  <a:gd name="T12" fmla="*/ 404 w 809"/>
                  <a:gd name="T13" fmla="*/ 14 h 809"/>
                  <a:gd name="T14" fmla="*/ 14 w 809"/>
                  <a:gd name="T15" fmla="*/ 404 h 809"/>
                  <a:gd name="T16" fmla="*/ 404 w 809"/>
                  <a:gd name="T17" fmla="*/ 795 h 809"/>
                  <a:gd name="T18" fmla="*/ 795 w 809"/>
                  <a:gd name="T19" fmla="*/ 404 h 809"/>
                  <a:gd name="T20" fmla="*/ 404 w 809"/>
                  <a:gd name="T21" fmla="*/ 14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809">
                    <a:moveTo>
                      <a:pt x="404" y="0"/>
                    </a:moveTo>
                    <a:cubicBezTo>
                      <a:pt x="627" y="0"/>
                      <a:pt x="809" y="182"/>
                      <a:pt x="809" y="404"/>
                    </a:cubicBezTo>
                    <a:cubicBezTo>
                      <a:pt x="809" y="627"/>
                      <a:pt x="627" y="809"/>
                      <a:pt x="404" y="809"/>
                    </a:cubicBezTo>
                    <a:cubicBezTo>
                      <a:pt x="181" y="809"/>
                      <a:pt x="0" y="627"/>
                      <a:pt x="0" y="404"/>
                    </a:cubicBezTo>
                    <a:cubicBezTo>
                      <a:pt x="0" y="182"/>
                      <a:pt x="181" y="0"/>
                      <a:pt x="404" y="0"/>
                    </a:cubicBezTo>
                    <a:cubicBezTo>
                      <a:pt x="404" y="0"/>
                      <a:pt x="404" y="0"/>
                      <a:pt x="404" y="0"/>
                    </a:cubicBezTo>
                    <a:close/>
                    <a:moveTo>
                      <a:pt x="404" y="14"/>
                    </a:moveTo>
                    <a:cubicBezTo>
                      <a:pt x="189" y="14"/>
                      <a:pt x="14" y="189"/>
                      <a:pt x="14" y="404"/>
                    </a:cubicBezTo>
                    <a:cubicBezTo>
                      <a:pt x="14" y="619"/>
                      <a:pt x="189" y="795"/>
                      <a:pt x="404" y="795"/>
                    </a:cubicBezTo>
                    <a:cubicBezTo>
                      <a:pt x="619" y="795"/>
                      <a:pt x="795" y="619"/>
                      <a:pt x="795" y="404"/>
                    </a:cubicBezTo>
                    <a:cubicBezTo>
                      <a:pt x="795" y="189"/>
                      <a:pt x="619" y="14"/>
                      <a:pt x="40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šlíḑe"/>
              <p:cNvSpPr/>
              <p:nvPr/>
            </p:nvSpPr>
            <p:spPr bwMode="auto">
              <a:xfrm>
                <a:off x="1897063" y="3373438"/>
                <a:ext cx="2333625" cy="1227138"/>
              </a:xfrm>
              <a:custGeom>
                <a:avLst/>
                <a:gdLst>
                  <a:gd name="T0" fmla="*/ 21 w 708"/>
                  <a:gd name="T1" fmla="*/ 23 h 372"/>
                  <a:gd name="T2" fmla="*/ 53 w 708"/>
                  <a:gd name="T3" fmla="*/ 35 h 372"/>
                  <a:gd name="T4" fmla="*/ 51 w 708"/>
                  <a:gd name="T5" fmla="*/ 26 h 372"/>
                  <a:gd name="T6" fmla="*/ 18 w 708"/>
                  <a:gd name="T7" fmla="*/ 47 h 372"/>
                  <a:gd name="T8" fmla="*/ 18 w 708"/>
                  <a:gd name="T9" fmla="*/ 88 h 372"/>
                  <a:gd name="T10" fmla="*/ 48 w 708"/>
                  <a:gd name="T11" fmla="*/ 67 h 372"/>
                  <a:gd name="T12" fmla="*/ 18 w 708"/>
                  <a:gd name="T13" fmla="*/ 88 h 372"/>
                  <a:gd name="T14" fmla="*/ 62 w 708"/>
                  <a:gd name="T15" fmla="*/ 109 h 372"/>
                  <a:gd name="T16" fmla="*/ 64 w 708"/>
                  <a:gd name="T17" fmla="*/ 147 h 372"/>
                  <a:gd name="T18" fmla="*/ 42 w 708"/>
                  <a:gd name="T19" fmla="*/ 155 h 372"/>
                  <a:gd name="T20" fmla="*/ 57 w 708"/>
                  <a:gd name="T21" fmla="*/ 206 h 372"/>
                  <a:gd name="T22" fmla="*/ 116 w 708"/>
                  <a:gd name="T23" fmla="*/ 203 h 372"/>
                  <a:gd name="T24" fmla="*/ 93 w 708"/>
                  <a:gd name="T25" fmla="*/ 174 h 372"/>
                  <a:gd name="T26" fmla="*/ 46 w 708"/>
                  <a:gd name="T27" fmla="*/ 181 h 372"/>
                  <a:gd name="T28" fmla="*/ 129 w 708"/>
                  <a:gd name="T29" fmla="*/ 265 h 372"/>
                  <a:gd name="T30" fmla="*/ 149 w 708"/>
                  <a:gd name="T31" fmla="*/ 251 h 372"/>
                  <a:gd name="T32" fmla="*/ 121 w 708"/>
                  <a:gd name="T33" fmla="*/ 221 h 372"/>
                  <a:gd name="T34" fmla="*/ 111 w 708"/>
                  <a:gd name="T35" fmla="*/ 252 h 372"/>
                  <a:gd name="T36" fmla="*/ 164 w 708"/>
                  <a:gd name="T37" fmla="*/ 295 h 372"/>
                  <a:gd name="T38" fmla="*/ 175 w 708"/>
                  <a:gd name="T39" fmla="*/ 321 h 372"/>
                  <a:gd name="T40" fmla="*/ 132 w 708"/>
                  <a:gd name="T41" fmla="*/ 292 h 372"/>
                  <a:gd name="T42" fmla="*/ 146 w 708"/>
                  <a:gd name="T43" fmla="*/ 291 h 372"/>
                  <a:gd name="T44" fmla="*/ 211 w 708"/>
                  <a:gd name="T45" fmla="*/ 283 h 372"/>
                  <a:gd name="T46" fmla="*/ 260 w 708"/>
                  <a:gd name="T47" fmla="*/ 308 h 372"/>
                  <a:gd name="T48" fmla="*/ 205 w 708"/>
                  <a:gd name="T49" fmla="*/ 335 h 372"/>
                  <a:gd name="T50" fmla="*/ 342 w 708"/>
                  <a:gd name="T51" fmla="*/ 329 h 372"/>
                  <a:gd name="T52" fmla="*/ 344 w 708"/>
                  <a:gd name="T53" fmla="*/ 352 h 372"/>
                  <a:gd name="T54" fmla="*/ 303 w 708"/>
                  <a:gd name="T55" fmla="*/ 320 h 372"/>
                  <a:gd name="T56" fmla="*/ 320 w 708"/>
                  <a:gd name="T57" fmla="*/ 364 h 372"/>
                  <a:gd name="T58" fmla="*/ 360 w 708"/>
                  <a:gd name="T59" fmla="*/ 321 h 372"/>
                  <a:gd name="T60" fmla="*/ 416 w 708"/>
                  <a:gd name="T61" fmla="*/ 315 h 372"/>
                  <a:gd name="T62" fmla="*/ 384 w 708"/>
                  <a:gd name="T63" fmla="*/ 368 h 372"/>
                  <a:gd name="T64" fmla="*/ 464 w 708"/>
                  <a:gd name="T65" fmla="*/ 350 h 372"/>
                  <a:gd name="T66" fmla="*/ 433 w 708"/>
                  <a:gd name="T67" fmla="*/ 313 h 372"/>
                  <a:gd name="T68" fmla="*/ 508 w 708"/>
                  <a:gd name="T69" fmla="*/ 337 h 372"/>
                  <a:gd name="T70" fmla="*/ 500 w 708"/>
                  <a:gd name="T71" fmla="*/ 285 h 372"/>
                  <a:gd name="T72" fmla="*/ 483 w 708"/>
                  <a:gd name="T73" fmla="*/ 294 h 372"/>
                  <a:gd name="T74" fmla="*/ 508 w 708"/>
                  <a:gd name="T75" fmla="*/ 337 h 372"/>
                  <a:gd name="T76" fmla="*/ 515 w 708"/>
                  <a:gd name="T77" fmla="*/ 276 h 372"/>
                  <a:gd name="T78" fmla="*/ 548 w 708"/>
                  <a:gd name="T79" fmla="*/ 279 h 372"/>
                  <a:gd name="T80" fmla="*/ 550 w 708"/>
                  <a:gd name="T81" fmla="*/ 283 h 372"/>
                  <a:gd name="T82" fmla="*/ 547 w 708"/>
                  <a:gd name="T83" fmla="*/ 316 h 372"/>
                  <a:gd name="T84" fmla="*/ 609 w 708"/>
                  <a:gd name="T85" fmla="*/ 250 h 372"/>
                  <a:gd name="T86" fmla="*/ 608 w 708"/>
                  <a:gd name="T87" fmla="*/ 227 h 372"/>
                  <a:gd name="T88" fmla="*/ 573 w 708"/>
                  <a:gd name="T89" fmla="*/ 241 h 372"/>
                  <a:gd name="T90" fmla="*/ 609 w 708"/>
                  <a:gd name="T91" fmla="*/ 250 h 372"/>
                  <a:gd name="T92" fmla="*/ 656 w 708"/>
                  <a:gd name="T93" fmla="*/ 184 h 372"/>
                  <a:gd name="T94" fmla="*/ 613 w 708"/>
                  <a:gd name="T95" fmla="*/ 172 h 372"/>
                  <a:gd name="T96" fmla="*/ 625 w 708"/>
                  <a:gd name="T97" fmla="*/ 165 h 372"/>
                  <a:gd name="T98" fmla="*/ 650 w 708"/>
                  <a:gd name="T99" fmla="*/ 169 h 372"/>
                  <a:gd name="T100" fmla="*/ 651 w 708"/>
                  <a:gd name="T101" fmla="*/ 215 h 372"/>
                  <a:gd name="T102" fmla="*/ 635 w 708"/>
                  <a:gd name="T103" fmla="*/ 139 h 372"/>
                  <a:gd name="T104" fmla="*/ 683 w 708"/>
                  <a:gd name="T105" fmla="*/ 137 h 372"/>
                  <a:gd name="T106" fmla="*/ 655 w 708"/>
                  <a:gd name="T107" fmla="*/ 73 h 372"/>
                  <a:gd name="T108" fmla="*/ 690 w 708"/>
                  <a:gd name="T109" fmla="*/ 98 h 372"/>
                  <a:gd name="T110" fmla="*/ 684 w 708"/>
                  <a:gd name="T111" fmla="*/ 17 h 372"/>
                  <a:gd name="T112" fmla="*/ 698 w 708"/>
                  <a:gd name="T113" fmla="*/ 34 h 372"/>
                  <a:gd name="T114" fmla="*/ 659 w 708"/>
                  <a:gd name="T115" fmla="*/ 29 h 372"/>
                  <a:gd name="T116" fmla="*/ 659 w 708"/>
                  <a:gd name="T117" fmla="*/ 11 h 372"/>
                  <a:gd name="T118" fmla="*/ 663 w 708"/>
                  <a:gd name="T119" fmla="*/ 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8" h="372">
                    <a:moveTo>
                      <a:pt x="0" y="6"/>
                    </a:moveTo>
                    <a:cubicBezTo>
                      <a:pt x="19" y="6"/>
                      <a:pt x="19" y="6"/>
                      <a:pt x="19" y="6"/>
                    </a:cubicBezTo>
                    <a:cubicBezTo>
                      <a:pt x="19" y="8"/>
                      <a:pt x="19" y="8"/>
                      <a:pt x="19" y="8"/>
                    </a:cubicBezTo>
                    <a:cubicBezTo>
                      <a:pt x="15" y="9"/>
                      <a:pt x="11" y="11"/>
                      <a:pt x="8" y="14"/>
                    </a:cubicBezTo>
                    <a:cubicBezTo>
                      <a:pt x="5" y="18"/>
                      <a:pt x="4" y="22"/>
                      <a:pt x="4" y="26"/>
                    </a:cubicBezTo>
                    <a:cubicBezTo>
                      <a:pt x="4" y="29"/>
                      <a:pt x="5" y="32"/>
                      <a:pt x="6" y="33"/>
                    </a:cubicBezTo>
                    <a:cubicBezTo>
                      <a:pt x="7" y="35"/>
                      <a:pt x="9" y="36"/>
                      <a:pt x="11" y="36"/>
                    </a:cubicBezTo>
                    <a:cubicBezTo>
                      <a:pt x="14" y="36"/>
                      <a:pt x="18" y="32"/>
                      <a:pt x="21" y="23"/>
                    </a:cubicBezTo>
                    <a:cubicBezTo>
                      <a:pt x="21" y="23"/>
                      <a:pt x="21" y="23"/>
                      <a:pt x="21" y="23"/>
                    </a:cubicBezTo>
                    <a:cubicBezTo>
                      <a:pt x="22" y="22"/>
                      <a:pt x="22" y="22"/>
                      <a:pt x="22" y="21"/>
                    </a:cubicBezTo>
                    <a:cubicBezTo>
                      <a:pt x="25" y="15"/>
                      <a:pt x="27" y="11"/>
                      <a:pt x="30" y="9"/>
                    </a:cubicBezTo>
                    <a:cubicBezTo>
                      <a:pt x="31" y="8"/>
                      <a:pt x="32" y="7"/>
                      <a:pt x="34" y="7"/>
                    </a:cubicBezTo>
                    <a:cubicBezTo>
                      <a:pt x="35" y="6"/>
                      <a:pt x="36" y="6"/>
                      <a:pt x="38" y="6"/>
                    </a:cubicBezTo>
                    <a:cubicBezTo>
                      <a:pt x="43" y="6"/>
                      <a:pt x="47" y="8"/>
                      <a:pt x="50" y="11"/>
                    </a:cubicBezTo>
                    <a:cubicBezTo>
                      <a:pt x="53" y="15"/>
                      <a:pt x="55" y="19"/>
                      <a:pt x="55" y="25"/>
                    </a:cubicBezTo>
                    <a:cubicBezTo>
                      <a:pt x="55" y="28"/>
                      <a:pt x="54" y="31"/>
                      <a:pt x="53" y="35"/>
                    </a:cubicBezTo>
                    <a:cubicBezTo>
                      <a:pt x="52" y="38"/>
                      <a:pt x="51" y="40"/>
                      <a:pt x="51" y="40"/>
                    </a:cubicBezTo>
                    <a:cubicBezTo>
                      <a:pt x="51" y="41"/>
                      <a:pt x="52" y="41"/>
                      <a:pt x="52" y="42"/>
                    </a:cubicBezTo>
                    <a:cubicBezTo>
                      <a:pt x="53" y="42"/>
                      <a:pt x="53" y="42"/>
                      <a:pt x="55" y="42"/>
                    </a:cubicBezTo>
                    <a:cubicBezTo>
                      <a:pt x="55" y="44"/>
                      <a:pt x="55" y="44"/>
                      <a:pt x="55" y="44"/>
                    </a:cubicBezTo>
                    <a:cubicBezTo>
                      <a:pt x="38" y="45"/>
                      <a:pt x="38" y="45"/>
                      <a:pt x="38" y="45"/>
                    </a:cubicBezTo>
                    <a:cubicBezTo>
                      <a:pt x="38" y="43"/>
                      <a:pt x="38" y="43"/>
                      <a:pt x="38" y="43"/>
                    </a:cubicBezTo>
                    <a:cubicBezTo>
                      <a:pt x="42" y="42"/>
                      <a:pt x="45" y="40"/>
                      <a:pt x="48" y="37"/>
                    </a:cubicBezTo>
                    <a:cubicBezTo>
                      <a:pt x="50" y="34"/>
                      <a:pt x="51" y="30"/>
                      <a:pt x="51" y="26"/>
                    </a:cubicBezTo>
                    <a:cubicBezTo>
                      <a:pt x="51" y="24"/>
                      <a:pt x="51" y="22"/>
                      <a:pt x="49" y="20"/>
                    </a:cubicBezTo>
                    <a:cubicBezTo>
                      <a:pt x="48" y="19"/>
                      <a:pt x="47" y="18"/>
                      <a:pt x="45" y="18"/>
                    </a:cubicBezTo>
                    <a:cubicBezTo>
                      <a:pt x="42" y="18"/>
                      <a:pt x="39" y="21"/>
                      <a:pt x="37" y="28"/>
                    </a:cubicBezTo>
                    <a:cubicBezTo>
                      <a:pt x="36" y="29"/>
                      <a:pt x="36" y="29"/>
                      <a:pt x="36" y="29"/>
                    </a:cubicBezTo>
                    <a:cubicBezTo>
                      <a:pt x="34" y="33"/>
                      <a:pt x="33" y="37"/>
                      <a:pt x="32" y="39"/>
                    </a:cubicBezTo>
                    <a:cubicBezTo>
                      <a:pt x="31" y="40"/>
                      <a:pt x="30" y="42"/>
                      <a:pt x="29" y="43"/>
                    </a:cubicBezTo>
                    <a:cubicBezTo>
                      <a:pt x="27" y="44"/>
                      <a:pt x="26" y="45"/>
                      <a:pt x="24" y="46"/>
                    </a:cubicBezTo>
                    <a:cubicBezTo>
                      <a:pt x="22" y="47"/>
                      <a:pt x="20" y="47"/>
                      <a:pt x="18" y="47"/>
                    </a:cubicBezTo>
                    <a:cubicBezTo>
                      <a:pt x="13" y="47"/>
                      <a:pt x="9" y="46"/>
                      <a:pt x="6" y="42"/>
                    </a:cubicBezTo>
                    <a:cubicBezTo>
                      <a:pt x="2" y="38"/>
                      <a:pt x="1" y="34"/>
                      <a:pt x="1" y="28"/>
                    </a:cubicBezTo>
                    <a:cubicBezTo>
                      <a:pt x="1" y="25"/>
                      <a:pt x="1" y="21"/>
                      <a:pt x="2" y="17"/>
                    </a:cubicBezTo>
                    <a:cubicBezTo>
                      <a:pt x="3" y="14"/>
                      <a:pt x="4" y="12"/>
                      <a:pt x="4" y="12"/>
                    </a:cubicBezTo>
                    <a:cubicBezTo>
                      <a:pt x="4" y="11"/>
                      <a:pt x="3" y="10"/>
                      <a:pt x="3" y="9"/>
                    </a:cubicBezTo>
                    <a:cubicBezTo>
                      <a:pt x="2" y="9"/>
                      <a:pt x="1" y="9"/>
                      <a:pt x="0" y="9"/>
                    </a:cubicBezTo>
                    <a:cubicBezTo>
                      <a:pt x="0" y="6"/>
                      <a:pt x="0" y="6"/>
                      <a:pt x="0" y="6"/>
                    </a:cubicBezTo>
                    <a:close/>
                    <a:moveTo>
                      <a:pt x="18" y="88"/>
                    </a:moveTo>
                    <a:cubicBezTo>
                      <a:pt x="16" y="89"/>
                      <a:pt x="14" y="90"/>
                      <a:pt x="13" y="91"/>
                    </a:cubicBezTo>
                    <a:cubicBezTo>
                      <a:pt x="12" y="92"/>
                      <a:pt x="12" y="94"/>
                      <a:pt x="12" y="96"/>
                    </a:cubicBezTo>
                    <a:cubicBezTo>
                      <a:pt x="10" y="96"/>
                      <a:pt x="10" y="96"/>
                      <a:pt x="10" y="96"/>
                    </a:cubicBezTo>
                    <a:cubicBezTo>
                      <a:pt x="5" y="68"/>
                      <a:pt x="5" y="68"/>
                      <a:pt x="5" y="68"/>
                    </a:cubicBezTo>
                    <a:cubicBezTo>
                      <a:pt x="7" y="67"/>
                      <a:pt x="7" y="67"/>
                      <a:pt x="7" y="67"/>
                    </a:cubicBezTo>
                    <a:cubicBezTo>
                      <a:pt x="8" y="70"/>
                      <a:pt x="8" y="71"/>
                      <a:pt x="10" y="72"/>
                    </a:cubicBezTo>
                    <a:cubicBezTo>
                      <a:pt x="11" y="73"/>
                      <a:pt x="13" y="73"/>
                      <a:pt x="16" y="73"/>
                    </a:cubicBezTo>
                    <a:cubicBezTo>
                      <a:pt x="48" y="67"/>
                      <a:pt x="48" y="67"/>
                      <a:pt x="48" y="67"/>
                    </a:cubicBezTo>
                    <a:cubicBezTo>
                      <a:pt x="50" y="66"/>
                      <a:pt x="52" y="66"/>
                      <a:pt x="53" y="64"/>
                    </a:cubicBezTo>
                    <a:cubicBezTo>
                      <a:pt x="54" y="63"/>
                      <a:pt x="54" y="61"/>
                      <a:pt x="54" y="59"/>
                    </a:cubicBezTo>
                    <a:cubicBezTo>
                      <a:pt x="56" y="59"/>
                      <a:pt x="56" y="59"/>
                      <a:pt x="56" y="59"/>
                    </a:cubicBezTo>
                    <a:cubicBezTo>
                      <a:pt x="61" y="88"/>
                      <a:pt x="61" y="88"/>
                      <a:pt x="61" y="88"/>
                    </a:cubicBezTo>
                    <a:cubicBezTo>
                      <a:pt x="59" y="88"/>
                      <a:pt x="59" y="88"/>
                      <a:pt x="59" y="88"/>
                    </a:cubicBezTo>
                    <a:cubicBezTo>
                      <a:pt x="59" y="85"/>
                      <a:pt x="58" y="84"/>
                      <a:pt x="56" y="83"/>
                    </a:cubicBezTo>
                    <a:cubicBezTo>
                      <a:pt x="55" y="82"/>
                      <a:pt x="53" y="82"/>
                      <a:pt x="51" y="83"/>
                    </a:cubicBezTo>
                    <a:cubicBezTo>
                      <a:pt x="18" y="88"/>
                      <a:pt x="18" y="88"/>
                      <a:pt x="18" y="88"/>
                    </a:cubicBezTo>
                    <a:close/>
                    <a:moveTo>
                      <a:pt x="41" y="158"/>
                    </a:moveTo>
                    <a:cubicBezTo>
                      <a:pt x="37" y="157"/>
                      <a:pt x="33" y="155"/>
                      <a:pt x="30" y="152"/>
                    </a:cubicBezTo>
                    <a:cubicBezTo>
                      <a:pt x="27" y="149"/>
                      <a:pt x="24" y="145"/>
                      <a:pt x="23" y="141"/>
                    </a:cubicBezTo>
                    <a:cubicBezTo>
                      <a:pt x="22" y="137"/>
                      <a:pt x="21" y="134"/>
                      <a:pt x="22" y="131"/>
                    </a:cubicBezTo>
                    <a:cubicBezTo>
                      <a:pt x="22" y="128"/>
                      <a:pt x="23" y="125"/>
                      <a:pt x="24" y="122"/>
                    </a:cubicBezTo>
                    <a:cubicBezTo>
                      <a:pt x="26" y="118"/>
                      <a:pt x="28" y="116"/>
                      <a:pt x="31" y="113"/>
                    </a:cubicBezTo>
                    <a:cubicBezTo>
                      <a:pt x="34" y="111"/>
                      <a:pt x="37" y="109"/>
                      <a:pt x="41" y="108"/>
                    </a:cubicBezTo>
                    <a:cubicBezTo>
                      <a:pt x="49" y="105"/>
                      <a:pt x="55" y="106"/>
                      <a:pt x="62" y="109"/>
                    </a:cubicBezTo>
                    <a:cubicBezTo>
                      <a:pt x="68" y="112"/>
                      <a:pt x="72" y="117"/>
                      <a:pt x="75" y="125"/>
                    </a:cubicBezTo>
                    <a:cubicBezTo>
                      <a:pt x="76" y="128"/>
                      <a:pt x="76" y="131"/>
                      <a:pt x="76" y="135"/>
                    </a:cubicBezTo>
                    <a:cubicBezTo>
                      <a:pt x="76" y="138"/>
                      <a:pt x="76" y="140"/>
                      <a:pt x="76" y="140"/>
                    </a:cubicBezTo>
                    <a:cubicBezTo>
                      <a:pt x="76" y="141"/>
                      <a:pt x="77" y="141"/>
                      <a:pt x="77" y="141"/>
                    </a:cubicBezTo>
                    <a:cubicBezTo>
                      <a:pt x="78" y="142"/>
                      <a:pt x="79" y="142"/>
                      <a:pt x="80" y="142"/>
                    </a:cubicBezTo>
                    <a:cubicBezTo>
                      <a:pt x="80" y="144"/>
                      <a:pt x="80" y="144"/>
                      <a:pt x="80" y="144"/>
                    </a:cubicBezTo>
                    <a:cubicBezTo>
                      <a:pt x="65" y="149"/>
                      <a:pt x="65" y="149"/>
                      <a:pt x="65" y="149"/>
                    </a:cubicBezTo>
                    <a:cubicBezTo>
                      <a:pt x="64" y="147"/>
                      <a:pt x="64" y="147"/>
                      <a:pt x="64" y="147"/>
                    </a:cubicBezTo>
                    <a:cubicBezTo>
                      <a:pt x="68" y="145"/>
                      <a:pt x="70" y="142"/>
                      <a:pt x="72" y="139"/>
                    </a:cubicBezTo>
                    <a:cubicBezTo>
                      <a:pt x="73" y="137"/>
                      <a:pt x="73" y="133"/>
                      <a:pt x="72" y="130"/>
                    </a:cubicBezTo>
                    <a:cubicBezTo>
                      <a:pt x="71" y="126"/>
                      <a:pt x="68" y="123"/>
                      <a:pt x="64" y="122"/>
                    </a:cubicBezTo>
                    <a:cubicBezTo>
                      <a:pt x="59" y="121"/>
                      <a:pt x="54" y="122"/>
                      <a:pt x="47" y="124"/>
                    </a:cubicBezTo>
                    <a:cubicBezTo>
                      <a:pt x="40" y="126"/>
                      <a:pt x="34" y="129"/>
                      <a:pt x="31" y="132"/>
                    </a:cubicBezTo>
                    <a:cubicBezTo>
                      <a:pt x="28" y="136"/>
                      <a:pt x="27" y="140"/>
                      <a:pt x="29" y="144"/>
                    </a:cubicBezTo>
                    <a:cubicBezTo>
                      <a:pt x="30" y="146"/>
                      <a:pt x="31" y="149"/>
                      <a:pt x="34" y="151"/>
                    </a:cubicBezTo>
                    <a:cubicBezTo>
                      <a:pt x="36" y="153"/>
                      <a:pt x="39" y="154"/>
                      <a:pt x="42" y="155"/>
                    </a:cubicBezTo>
                    <a:cubicBezTo>
                      <a:pt x="41" y="158"/>
                      <a:pt x="41" y="158"/>
                      <a:pt x="41" y="158"/>
                    </a:cubicBezTo>
                    <a:close/>
                    <a:moveTo>
                      <a:pt x="60" y="193"/>
                    </a:moveTo>
                    <a:cubicBezTo>
                      <a:pt x="73" y="185"/>
                      <a:pt x="73" y="185"/>
                      <a:pt x="73" y="185"/>
                    </a:cubicBezTo>
                    <a:cubicBezTo>
                      <a:pt x="81" y="198"/>
                      <a:pt x="81" y="198"/>
                      <a:pt x="81" y="198"/>
                    </a:cubicBezTo>
                    <a:cubicBezTo>
                      <a:pt x="68" y="207"/>
                      <a:pt x="68" y="207"/>
                      <a:pt x="68" y="207"/>
                    </a:cubicBezTo>
                    <a:cubicBezTo>
                      <a:pt x="66" y="208"/>
                      <a:pt x="64" y="208"/>
                      <a:pt x="63" y="208"/>
                    </a:cubicBezTo>
                    <a:cubicBezTo>
                      <a:pt x="61" y="208"/>
                      <a:pt x="60" y="207"/>
                      <a:pt x="59" y="205"/>
                    </a:cubicBezTo>
                    <a:cubicBezTo>
                      <a:pt x="57" y="206"/>
                      <a:pt x="57" y="206"/>
                      <a:pt x="57" y="206"/>
                    </a:cubicBezTo>
                    <a:cubicBezTo>
                      <a:pt x="72" y="231"/>
                      <a:pt x="72" y="231"/>
                      <a:pt x="72" y="231"/>
                    </a:cubicBezTo>
                    <a:cubicBezTo>
                      <a:pt x="74" y="230"/>
                      <a:pt x="74" y="230"/>
                      <a:pt x="74" y="230"/>
                    </a:cubicBezTo>
                    <a:cubicBezTo>
                      <a:pt x="73" y="228"/>
                      <a:pt x="72" y="226"/>
                      <a:pt x="73" y="224"/>
                    </a:cubicBezTo>
                    <a:cubicBezTo>
                      <a:pt x="73" y="223"/>
                      <a:pt x="75" y="222"/>
                      <a:pt x="77" y="220"/>
                    </a:cubicBezTo>
                    <a:cubicBezTo>
                      <a:pt x="105" y="203"/>
                      <a:pt x="105" y="203"/>
                      <a:pt x="105" y="203"/>
                    </a:cubicBezTo>
                    <a:cubicBezTo>
                      <a:pt x="107" y="201"/>
                      <a:pt x="109" y="201"/>
                      <a:pt x="110" y="201"/>
                    </a:cubicBezTo>
                    <a:cubicBezTo>
                      <a:pt x="112" y="201"/>
                      <a:pt x="113" y="202"/>
                      <a:pt x="114" y="204"/>
                    </a:cubicBezTo>
                    <a:cubicBezTo>
                      <a:pt x="116" y="203"/>
                      <a:pt x="116" y="203"/>
                      <a:pt x="116" y="203"/>
                    </a:cubicBezTo>
                    <a:cubicBezTo>
                      <a:pt x="101" y="179"/>
                      <a:pt x="101" y="179"/>
                      <a:pt x="101" y="179"/>
                    </a:cubicBezTo>
                    <a:cubicBezTo>
                      <a:pt x="99" y="180"/>
                      <a:pt x="99" y="180"/>
                      <a:pt x="99" y="180"/>
                    </a:cubicBezTo>
                    <a:cubicBezTo>
                      <a:pt x="100" y="182"/>
                      <a:pt x="101" y="183"/>
                      <a:pt x="100" y="185"/>
                    </a:cubicBezTo>
                    <a:cubicBezTo>
                      <a:pt x="100" y="186"/>
                      <a:pt x="98" y="188"/>
                      <a:pt x="96" y="189"/>
                    </a:cubicBezTo>
                    <a:cubicBezTo>
                      <a:pt x="85" y="196"/>
                      <a:pt x="85" y="196"/>
                      <a:pt x="85" y="196"/>
                    </a:cubicBezTo>
                    <a:cubicBezTo>
                      <a:pt x="76" y="183"/>
                      <a:pt x="76" y="183"/>
                      <a:pt x="76" y="183"/>
                    </a:cubicBezTo>
                    <a:cubicBezTo>
                      <a:pt x="88" y="176"/>
                      <a:pt x="88" y="176"/>
                      <a:pt x="88" y="176"/>
                    </a:cubicBezTo>
                    <a:cubicBezTo>
                      <a:pt x="90" y="174"/>
                      <a:pt x="92" y="174"/>
                      <a:pt x="93" y="174"/>
                    </a:cubicBezTo>
                    <a:cubicBezTo>
                      <a:pt x="95" y="174"/>
                      <a:pt x="96" y="175"/>
                      <a:pt x="98" y="177"/>
                    </a:cubicBezTo>
                    <a:cubicBezTo>
                      <a:pt x="99" y="176"/>
                      <a:pt x="99" y="176"/>
                      <a:pt x="99" y="176"/>
                    </a:cubicBezTo>
                    <a:cubicBezTo>
                      <a:pt x="84" y="152"/>
                      <a:pt x="84" y="152"/>
                      <a:pt x="84" y="152"/>
                    </a:cubicBezTo>
                    <a:cubicBezTo>
                      <a:pt x="82" y="153"/>
                      <a:pt x="82" y="153"/>
                      <a:pt x="82" y="153"/>
                    </a:cubicBezTo>
                    <a:cubicBezTo>
                      <a:pt x="83" y="155"/>
                      <a:pt x="84" y="157"/>
                      <a:pt x="83" y="158"/>
                    </a:cubicBezTo>
                    <a:cubicBezTo>
                      <a:pt x="83" y="159"/>
                      <a:pt x="82" y="161"/>
                      <a:pt x="79" y="162"/>
                    </a:cubicBezTo>
                    <a:cubicBezTo>
                      <a:pt x="52" y="180"/>
                      <a:pt x="52" y="180"/>
                      <a:pt x="52" y="180"/>
                    </a:cubicBezTo>
                    <a:cubicBezTo>
                      <a:pt x="49" y="181"/>
                      <a:pt x="47" y="182"/>
                      <a:pt x="46" y="181"/>
                    </a:cubicBezTo>
                    <a:cubicBezTo>
                      <a:pt x="44" y="181"/>
                      <a:pt x="43" y="180"/>
                      <a:pt x="42" y="178"/>
                    </a:cubicBezTo>
                    <a:cubicBezTo>
                      <a:pt x="40" y="179"/>
                      <a:pt x="40" y="179"/>
                      <a:pt x="40" y="179"/>
                    </a:cubicBezTo>
                    <a:cubicBezTo>
                      <a:pt x="56" y="204"/>
                      <a:pt x="56" y="204"/>
                      <a:pt x="56" y="204"/>
                    </a:cubicBezTo>
                    <a:cubicBezTo>
                      <a:pt x="57" y="203"/>
                      <a:pt x="57" y="203"/>
                      <a:pt x="57" y="203"/>
                    </a:cubicBezTo>
                    <a:cubicBezTo>
                      <a:pt x="56" y="201"/>
                      <a:pt x="56" y="199"/>
                      <a:pt x="56" y="197"/>
                    </a:cubicBezTo>
                    <a:cubicBezTo>
                      <a:pt x="56" y="196"/>
                      <a:pt x="58" y="195"/>
                      <a:pt x="60" y="193"/>
                    </a:cubicBezTo>
                    <a:cubicBezTo>
                      <a:pt x="60" y="193"/>
                      <a:pt x="60" y="193"/>
                      <a:pt x="60" y="193"/>
                    </a:cubicBezTo>
                    <a:close/>
                    <a:moveTo>
                      <a:pt x="129" y="265"/>
                    </a:moveTo>
                    <a:cubicBezTo>
                      <a:pt x="146" y="249"/>
                      <a:pt x="146" y="249"/>
                      <a:pt x="146" y="249"/>
                    </a:cubicBezTo>
                    <a:cubicBezTo>
                      <a:pt x="148" y="247"/>
                      <a:pt x="149" y="245"/>
                      <a:pt x="149" y="244"/>
                    </a:cubicBezTo>
                    <a:cubicBezTo>
                      <a:pt x="150" y="242"/>
                      <a:pt x="149" y="241"/>
                      <a:pt x="147" y="239"/>
                    </a:cubicBezTo>
                    <a:cubicBezTo>
                      <a:pt x="149" y="238"/>
                      <a:pt x="149" y="238"/>
                      <a:pt x="149" y="238"/>
                    </a:cubicBezTo>
                    <a:cubicBezTo>
                      <a:pt x="160" y="250"/>
                      <a:pt x="160" y="250"/>
                      <a:pt x="160" y="250"/>
                    </a:cubicBezTo>
                    <a:cubicBezTo>
                      <a:pt x="159" y="251"/>
                      <a:pt x="159" y="251"/>
                      <a:pt x="159" y="251"/>
                    </a:cubicBezTo>
                    <a:cubicBezTo>
                      <a:pt x="157" y="249"/>
                      <a:pt x="155" y="248"/>
                      <a:pt x="154" y="248"/>
                    </a:cubicBezTo>
                    <a:cubicBezTo>
                      <a:pt x="152" y="248"/>
                      <a:pt x="151" y="249"/>
                      <a:pt x="149" y="251"/>
                    </a:cubicBezTo>
                    <a:cubicBezTo>
                      <a:pt x="132" y="267"/>
                      <a:pt x="132" y="267"/>
                      <a:pt x="132" y="267"/>
                    </a:cubicBezTo>
                    <a:cubicBezTo>
                      <a:pt x="129" y="270"/>
                      <a:pt x="127" y="271"/>
                      <a:pt x="125" y="272"/>
                    </a:cubicBezTo>
                    <a:cubicBezTo>
                      <a:pt x="123" y="273"/>
                      <a:pt x="121" y="274"/>
                      <a:pt x="119" y="274"/>
                    </a:cubicBezTo>
                    <a:cubicBezTo>
                      <a:pt x="116" y="274"/>
                      <a:pt x="114" y="273"/>
                      <a:pt x="111" y="272"/>
                    </a:cubicBezTo>
                    <a:cubicBezTo>
                      <a:pt x="108" y="270"/>
                      <a:pt x="105" y="268"/>
                      <a:pt x="103" y="265"/>
                    </a:cubicBezTo>
                    <a:cubicBezTo>
                      <a:pt x="98" y="260"/>
                      <a:pt x="96" y="256"/>
                      <a:pt x="96" y="251"/>
                    </a:cubicBezTo>
                    <a:cubicBezTo>
                      <a:pt x="96" y="246"/>
                      <a:pt x="98" y="242"/>
                      <a:pt x="103" y="238"/>
                    </a:cubicBezTo>
                    <a:cubicBezTo>
                      <a:pt x="121" y="221"/>
                      <a:pt x="121" y="221"/>
                      <a:pt x="121" y="221"/>
                    </a:cubicBezTo>
                    <a:cubicBezTo>
                      <a:pt x="122" y="219"/>
                      <a:pt x="123" y="217"/>
                      <a:pt x="124" y="216"/>
                    </a:cubicBezTo>
                    <a:cubicBezTo>
                      <a:pt x="124" y="215"/>
                      <a:pt x="123" y="213"/>
                      <a:pt x="121" y="211"/>
                    </a:cubicBezTo>
                    <a:cubicBezTo>
                      <a:pt x="123" y="210"/>
                      <a:pt x="123" y="210"/>
                      <a:pt x="123" y="210"/>
                    </a:cubicBezTo>
                    <a:cubicBezTo>
                      <a:pt x="143" y="231"/>
                      <a:pt x="143" y="231"/>
                      <a:pt x="143" y="231"/>
                    </a:cubicBezTo>
                    <a:cubicBezTo>
                      <a:pt x="141" y="232"/>
                      <a:pt x="141" y="232"/>
                      <a:pt x="141" y="232"/>
                    </a:cubicBezTo>
                    <a:cubicBezTo>
                      <a:pt x="140" y="231"/>
                      <a:pt x="138" y="230"/>
                      <a:pt x="137" y="230"/>
                    </a:cubicBezTo>
                    <a:cubicBezTo>
                      <a:pt x="135" y="230"/>
                      <a:pt x="133" y="231"/>
                      <a:pt x="131" y="233"/>
                    </a:cubicBezTo>
                    <a:cubicBezTo>
                      <a:pt x="111" y="252"/>
                      <a:pt x="111" y="252"/>
                      <a:pt x="111" y="252"/>
                    </a:cubicBezTo>
                    <a:cubicBezTo>
                      <a:pt x="108" y="254"/>
                      <a:pt x="106" y="257"/>
                      <a:pt x="106" y="259"/>
                    </a:cubicBezTo>
                    <a:cubicBezTo>
                      <a:pt x="106" y="262"/>
                      <a:pt x="107" y="264"/>
                      <a:pt x="109" y="267"/>
                    </a:cubicBezTo>
                    <a:cubicBezTo>
                      <a:pt x="112" y="270"/>
                      <a:pt x="115" y="271"/>
                      <a:pt x="118" y="271"/>
                    </a:cubicBezTo>
                    <a:cubicBezTo>
                      <a:pt x="122" y="270"/>
                      <a:pt x="125" y="268"/>
                      <a:pt x="129" y="265"/>
                    </a:cubicBezTo>
                    <a:cubicBezTo>
                      <a:pt x="129" y="265"/>
                      <a:pt x="129" y="265"/>
                      <a:pt x="129" y="265"/>
                    </a:cubicBezTo>
                    <a:close/>
                    <a:moveTo>
                      <a:pt x="146" y="291"/>
                    </a:moveTo>
                    <a:cubicBezTo>
                      <a:pt x="153" y="287"/>
                      <a:pt x="153" y="287"/>
                      <a:pt x="153" y="287"/>
                    </a:cubicBezTo>
                    <a:cubicBezTo>
                      <a:pt x="164" y="295"/>
                      <a:pt x="164" y="295"/>
                      <a:pt x="164" y="295"/>
                    </a:cubicBezTo>
                    <a:cubicBezTo>
                      <a:pt x="161" y="304"/>
                      <a:pt x="161" y="304"/>
                      <a:pt x="161" y="304"/>
                    </a:cubicBezTo>
                    <a:cubicBezTo>
                      <a:pt x="161" y="305"/>
                      <a:pt x="161" y="305"/>
                      <a:pt x="160" y="305"/>
                    </a:cubicBezTo>
                    <a:cubicBezTo>
                      <a:pt x="160" y="306"/>
                      <a:pt x="160" y="306"/>
                      <a:pt x="160" y="306"/>
                    </a:cubicBezTo>
                    <a:cubicBezTo>
                      <a:pt x="159" y="307"/>
                      <a:pt x="158" y="308"/>
                      <a:pt x="158" y="308"/>
                    </a:cubicBezTo>
                    <a:cubicBezTo>
                      <a:pt x="157" y="307"/>
                      <a:pt x="155" y="307"/>
                      <a:pt x="153" y="305"/>
                    </a:cubicBezTo>
                    <a:cubicBezTo>
                      <a:pt x="152" y="307"/>
                      <a:pt x="152" y="307"/>
                      <a:pt x="152" y="307"/>
                    </a:cubicBezTo>
                    <a:cubicBezTo>
                      <a:pt x="174" y="322"/>
                      <a:pt x="174" y="322"/>
                      <a:pt x="174" y="322"/>
                    </a:cubicBezTo>
                    <a:cubicBezTo>
                      <a:pt x="175" y="321"/>
                      <a:pt x="175" y="321"/>
                      <a:pt x="175" y="321"/>
                    </a:cubicBezTo>
                    <a:cubicBezTo>
                      <a:pt x="174" y="320"/>
                      <a:pt x="174" y="320"/>
                      <a:pt x="173" y="319"/>
                    </a:cubicBezTo>
                    <a:cubicBezTo>
                      <a:pt x="173" y="318"/>
                      <a:pt x="173" y="316"/>
                      <a:pt x="174" y="315"/>
                    </a:cubicBezTo>
                    <a:cubicBezTo>
                      <a:pt x="186" y="268"/>
                      <a:pt x="186" y="268"/>
                      <a:pt x="186" y="268"/>
                    </a:cubicBezTo>
                    <a:cubicBezTo>
                      <a:pt x="181" y="264"/>
                      <a:pt x="181" y="264"/>
                      <a:pt x="181" y="264"/>
                    </a:cubicBezTo>
                    <a:cubicBezTo>
                      <a:pt x="141" y="290"/>
                      <a:pt x="141" y="290"/>
                      <a:pt x="141" y="290"/>
                    </a:cubicBezTo>
                    <a:cubicBezTo>
                      <a:pt x="139" y="291"/>
                      <a:pt x="138" y="291"/>
                      <a:pt x="137" y="292"/>
                    </a:cubicBezTo>
                    <a:cubicBezTo>
                      <a:pt x="135" y="292"/>
                      <a:pt x="134" y="291"/>
                      <a:pt x="133" y="291"/>
                    </a:cubicBezTo>
                    <a:cubicBezTo>
                      <a:pt x="132" y="292"/>
                      <a:pt x="132" y="292"/>
                      <a:pt x="132" y="292"/>
                    </a:cubicBezTo>
                    <a:cubicBezTo>
                      <a:pt x="145" y="301"/>
                      <a:pt x="145" y="301"/>
                      <a:pt x="145" y="301"/>
                    </a:cubicBezTo>
                    <a:cubicBezTo>
                      <a:pt x="146" y="300"/>
                      <a:pt x="146" y="300"/>
                      <a:pt x="146" y="300"/>
                    </a:cubicBezTo>
                    <a:cubicBezTo>
                      <a:pt x="145" y="299"/>
                      <a:pt x="145" y="299"/>
                      <a:pt x="145" y="299"/>
                    </a:cubicBezTo>
                    <a:cubicBezTo>
                      <a:pt x="144" y="298"/>
                      <a:pt x="143" y="297"/>
                      <a:pt x="143" y="296"/>
                    </a:cubicBezTo>
                    <a:cubicBezTo>
                      <a:pt x="142" y="295"/>
                      <a:pt x="143" y="294"/>
                      <a:pt x="143" y="293"/>
                    </a:cubicBezTo>
                    <a:cubicBezTo>
                      <a:pt x="144" y="293"/>
                      <a:pt x="144" y="293"/>
                      <a:pt x="144" y="292"/>
                    </a:cubicBezTo>
                    <a:cubicBezTo>
                      <a:pt x="145" y="292"/>
                      <a:pt x="145" y="292"/>
                      <a:pt x="146" y="291"/>
                    </a:cubicBezTo>
                    <a:cubicBezTo>
                      <a:pt x="146" y="291"/>
                      <a:pt x="146" y="291"/>
                      <a:pt x="146" y="291"/>
                    </a:cubicBezTo>
                    <a:close/>
                    <a:moveTo>
                      <a:pt x="156" y="285"/>
                    </a:moveTo>
                    <a:cubicBezTo>
                      <a:pt x="169" y="276"/>
                      <a:pt x="169" y="276"/>
                      <a:pt x="169" y="276"/>
                    </a:cubicBezTo>
                    <a:cubicBezTo>
                      <a:pt x="164" y="291"/>
                      <a:pt x="164" y="291"/>
                      <a:pt x="164" y="291"/>
                    </a:cubicBezTo>
                    <a:cubicBezTo>
                      <a:pt x="156" y="285"/>
                      <a:pt x="156" y="285"/>
                      <a:pt x="156" y="285"/>
                    </a:cubicBezTo>
                    <a:close/>
                    <a:moveTo>
                      <a:pt x="213" y="294"/>
                    </a:moveTo>
                    <a:cubicBezTo>
                      <a:pt x="214" y="292"/>
                      <a:pt x="214" y="290"/>
                      <a:pt x="214" y="288"/>
                    </a:cubicBezTo>
                    <a:cubicBezTo>
                      <a:pt x="213" y="287"/>
                      <a:pt x="212" y="286"/>
                      <a:pt x="210" y="285"/>
                    </a:cubicBezTo>
                    <a:cubicBezTo>
                      <a:pt x="211" y="283"/>
                      <a:pt x="211" y="283"/>
                      <a:pt x="211" y="283"/>
                    </a:cubicBezTo>
                    <a:cubicBezTo>
                      <a:pt x="230" y="292"/>
                      <a:pt x="230" y="292"/>
                      <a:pt x="230" y="292"/>
                    </a:cubicBezTo>
                    <a:cubicBezTo>
                      <a:pt x="239" y="329"/>
                      <a:pt x="239" y="329"/>
                      <a:pt x="239" y="329"/>
                    </a:cubicBezTo>
                    <a:cubicBezTo>
                      <a:pt x="248" y="311"/>
                      <a:pt x="248" y="311"/>
                      <a:pt x="248" y="311"/>
                    </a:cubicBezTo>
                    <a:cubicBezTo>
                      <a:pt x="249" y="308"/>
                      <a:pt x="250" y="306"/>
                      <a:pt x="249" y="305"/>
                    </a:cubicBezTo>
                    <a:cubicBezTo>
                      <a:pt x="249" y="304"/>
                      <a:pt x="248" y="302"/>
                      <a:pt x="245" y="301"/>
                    </a:cubicBezTo>
                    <a:cubicBezTo>
                      <a:pt x="246" y="299"/>
                      <a:pt x="246" y="299"/>
                      <a:pt x="246" y="299"/>
                    </a:cubicBezTo>
                    <a:cubicBezTo>
                      <a:pt x="261" y="306"/>
                      <a:pt x="261" y="306"/>
                      <a:pt x="261" y="306"/>
                    </a:cubicBezTo>
                    <a:cubicBezTo>
                      <a:pt x="260" y="308"/>
                      <a:pt x="260" y="308"/>
                      <a:pt x="260" y="308"/>
                    </a:cubicBezTo>
                    <a:cubicBezTo>
                      <a:pt x="258" y="307"/>
                      <a:pt x="256" y="307"/>
                      <a:pt x="255" y="308"/>
                    </a:cubicBezTo>
                    <a:cubicBezTo>
                      <a:pt x="254" y="308"/>
                      <a:pt x="252" y="310"/>
                      <a:pt x="251" y="312"/>
                    </a:cubicBezTo>
                    <a:cubicBezTo>
                      <a:pt x="234" y="350"/>
                      <a:pt x="234" y="350"/>
                      <a:pt x="234" y="350"/>
                    </a:cubicBezTo>
                    <a:cubicBezTo>
                      <a:pt x="228" y="348"/>
                      <a:pt x="228" y="348"/>
                      <a:pt x="228" y="348"/>
                    </a:cubicBezTo>
                    <a:cubicBezTo>
                      <a:pt x="215" y="297"/>
                      <a:pt x="215" y="297"/>
                      <a:pt x="215" y="297"/>
                    </a:cubicBezTo>
                    <a:cubicBezTo>
                      <a:pt x="202" y="325"/>
                      <a:pt x="202" y="325"/>
                      <a:pt x="202" y="325"/>
                    </a:cubicBezTo>
                    <a:cubicBezTo>
                      <a:pt x="201" y="328"/>
                      <a:pt x="200" y="330"/>
                      <a:pt x="201" y="331"/>
                    </a:cubicBezTo>
                    <a:cubicBezTo>
                      <a:pt x="201" y="332"/>
                      <a:pt x="203" y="334"/>
                      <a:pt x="205" y="335"/>
                    </a:cubicBezTo>
                    <a:cubicBezTo>
                      <a:pt x="204" y="337"/>
                      <a:pt x="204" y="337"/>
                      <a:pt x="204" y="337"/>
                    </a:cubicBezTo>
                    <a:cubicBezTo>
                      <a:pt x="189" y="329"/>
                      <a:pt x="189" y="329"/>
                      <a:pt x="189" y="329"/>
                    </a:cubicBezTo>
                    <a:cubicBezTo>
                      <a:pt x="190" y="328"/>
                      <a:pt x="190" y="328"/>
                      <a:pt x="190" y="328"/>
                    </a:cubicBezTo>
                    <a:cubicBezTo>
                      <a:pt x="192" y="329"/>
                      <a:pt x="194" y="329"/>
                      <a:pt x="195" y="328"/>
                    </a:cubicBezTo>
                    <a:cubicBezTo>
                      <a:pt x="196" y="328"/>
                      <a:pt x="198" y="326"/>
                      <a:pt x="199" y="324"/>
                    </a:cubicBezTo>
                    <a:cubicBezTo>
                      <a:pt x="213" y="294"/>
                      <a:pt x="213" y="294"/>
                      <a:pt x="213" y="294"/>
                    </a:cubicBezTo>
                    <a:close/>
                    <a:moveTo>
                      <a:pt x="340" y="352"/>
                    </a:moveTo>
                    <a:cubicBezTo>
                      <a:pt x="342" y="329"/>
                      <a:pt x="342" y="329"/>
                      <a:pt x="342" y="329"/>
                    </a:cubicBezTo>
                    <a:cubicBezTo>
                      <a:pt x="342" y="326"/>
                      <a:pt x="342" y="324"/>
                      <a:pt x="341" y="323"/>
                    </a:cubicBezTo>
                    <a:cubicBezTo>
                      <a:pt x="340" y="322"/>
                      <a:pt x="339" y="321"/>
                      <a:pt x="336" y="321"/>
                    </a:cubicBezTo>
                    <a:cubicBezTo>
                      <a:pt x="337" y="319"/>
                      <a:pt x="337" y="319"/>
                      <a:pt x="337" y="319"/>
                    </a:cubicBezTo>
                    <a:cubicBezTo>
                      <a:pt x="353" y="320"/>
                      <a:pt x="353" y="320"/>
                      <a:pt x="353" y="320"/>
                    </a:cubicBezTo>
                    <a:cubicBezTo>
                      <a:pt x="353" y="322"/>
                      <a:pt x="353" y="322"/>
                      <a:pt x="353" y="322"/>
                    </a:cubicBezTo>
                    <a:cubicBezTo>
                      <a:pt x="351" y="322"/>
                      <a:pt x="349" y="323"/>
                      <a:pt x="348" y="324"/>
                    </a:cubicBezTo>
                    <a:cubicBezTo>
                      <a:pt x="347" y="325"/>
                      <a:pt x="346" y="327"/>
                      <a:pt x="346" y="329"/>
                    </a:cubicBezTo>
                    <a:cubicBezTo>
                      <a:pt x="344" y="352"/>
                      <a:pt x="344" y="352"/>
                      <a:pt x="344" y="352"/>
                    </a:cubicBezTo>
                    <a:cubicBezTo>
                      <a:pt x="343" y="356"/>
                      <a:pt x="343" y="359"/>
                      <a:pt x="342" y="361"/>
                    </a:cubicBezTo>
                    <a:cubicBezTo>
                      <a:pt x="341" y="363"/>
                      <a:pt x="340" y="364"/>
                      <a:pt x="339" y="366"/>
                    </a:cubicBezTo>
                    <a:cubicBezTo>
                      <a:pt x="337" y="368"/>
                      <a:pt x="334" y="369"/>
                      <a:pt x="331" y="370"/>
                    </a:cubicBezTo>
                    <a:cubicBezTo>
                      <a:pt x="328" y="371"/>
                      <a:pt x="325" y="371"/>
                      <a:pt x="321" y="371"/>
                    </a:cubicBezTo>
                    <a:cubicBezTo>
                      <a:pt x="314" y="370"/>
                      <a:pt x="309" y="368"/>
                      <a:pt x="306" y="365"/>
                    </a:cubicBezTo>
                    <a:cubicBezTo>
                      <a:pt x="303" y="361"/>
                      <a:pt x="302" y="356"/>
                      <a:pt x="302" y="350"/>
                    </a:cubicBezTo>
                    <a:cubicBezTo>
                      <a:pt x="304" y="326"/>
                      <a:pt x="304" y="326"/>
                      <a:pt x="304" y="326"/>
                    </a:cubicBezTo>
                    <a:cubicBezTo>
                      <a:pt x="305" y="323"/>
                      <a:pt x="304" y="321"/>
                      <a:pt x="303" y="320"/>
                    </a:cubicBezTo>
                    <a:cubicBezTo>
                      <a:pt x="303" y="319"/>
                      <a:pt x="301" y="318"/>
                      <a:pt x="299" y="318"/>
                    </a:cubicBezTo>
                    <a:cubicBezTo>
                      <a:pt x="299" y="316"/>
                      <a:pt x="299" y="316"/>
                      <a:pt x="299" y="316"/>
                    </a:cubicBezTo>
                    <a:cubicBezTo>
                      <a:pt x="328" y="318"/>
                      <a:pt x="328" y="318"/>
                      <a:pt x="328" y="318"/>
                    </a:cubicBezTo>
                    <a:cubicBezTo>
                      <a:pt x="328" y="320"/>
                      <a:pt x="328" y="320"/>
                      <a:pt x="328" y="320"/>
                    </a:cubicBezTo>
                    <a:cubicBezTo>
                      <a:pt x="325" y="320"/>
                      <a:pt x="323" y="321"/>
                      <a:pt x="322" y="322"/>
                    </a:cubicBezTo>
                    <a:cubicBezTo>
                      <a:pt x="321" y="323"/>
                      <a:pt x="321" y="324"/>
                      <a:pt x="320" y="327"/>
                    </a:cubicBezTo>
                    <a:cubicBezTo>
                      <a:pt x="318" y="355"/>
                      <a:pt x="318" y="355"/>
                      <a:pt x="318" y="355"/>
                    </a:cubicBezTo>
                    <a:cubicBezTo>
                      <a:pt x="318" y="359"/>
                      <a:pt x="318" y="362"/>
                      <a:pt x="320" y="364"/>
                    </a:cubicBezTo>
                    <a:cubicBezTo>
                      <a:pt x="321" y="366"/>
                      <a:pt x="323" y="367"/>
                      <a:pt x="327" y="367"/>
                    </a:cubicBezTo>
                    <a:cubicBezTo>
                      <a:pt x="331" y="367"/>
                      <a:pt x="334" y="366"/>
                      <a:pt x="336" y="364"/>
                    </a:cubicBezTo>
                    <a:cubicBezTo>
                      <a:pt x="338" y="361"/>
                      <a:pt x="340" y="358"/>
                      <a:pt x="340" y="352"/>
                    </a:cubicBezTo>
                    <a:cubicBezTo>
                      <a:pt x="340" y="352"/>
                      <a:pt x="340" y="352"/>
                      <a:pt x="340" y="352"/>
                    </a:cubicBezTo>
                    <a:close/>
                    <a:moveTo>
                      <a:pt x="368" y="329"/>
                    </a:moveTo>
                    <a:cubicBezTo>
                      <a:pt x="368" y="327"/>
                      <a:pt x="367" y="325"/>
                      <a:pt x="366" y="324"/>
                    </a:cubicBezTo>
                    <a:cubicBezTo>
                      <a:pt x="365" y="323"/>
                      <a:pt x="363" y="323"/>
                      <a:pt x="361" y="323"/>
                    </a:cubicBezTo>
                    <a:cubicBezTo>
                      <a:pt x="360" y="321"/>
                      <a:pt x="360" y="321"/>
                      <a:pt x="360" y="321"/>
                    </a:cubicBezTo>
                    <a:cubicBezTo>
                      <a:pt x="382" y="318"/>
                      <a:pt x="382" y="318"/>
                      <a:pt x="382" y="318"/>
                    </a:cubicBezTo>
                    <a:cubicBezTo>
                      <a:pt x="410" y="344"/>
                      <a:pt x="410" y="344"/>
                      <a:pt x="410" y="344"/>
                    </a:cubicBezTo>
                    <a:cubicBezTo>
                      <a:pt x="407" y="324"/>
                      <a:pt x="407" y="324"/>
                      <a:pt x="407" y="324"/>
                    </a:cubicBezTo>
                    <a:cubicBezTo>
                      <a:pt x="407" y="321"/>
                      <a:pt x="406" y="320"/>
                      <a:pt x="405" y="319"/>
                    </a:cubicBezTo>
                    <a:cubicBezTo>
                      <a:pt x="404" y="318"/>
                      <a:pt x="402" y="317"/>
                      <a:pt x="400" y="317"/>
                    </a:cubicBezTo>
                    <a:cubicBezTo>
                      <a:pt x="399" y="316"/>
                      <a:pt x="399" y="316"/>
                      <a:pt x="399" y="316"/>
                    </a:cubicBezTo>
                    <a:cubicBezTo>
                      <a:pt x="416" y="313"/>
                      <a:pt x="416" y="313"/>
                      <a:pt x="416" y="313"/>
                    </a:cubicBezTo>
                    <a:cubicBezTo>
                      <a:pt x="416" y="315"/>
                      <a:pt x="416" y="315"/>
                      <a:pt x="416" y="315"/>
                    </a:cubicBezTo>
                    <a:cubicBezTo>
                      <a:pt x="414" y="316"/>
                      <a:pt x="412" y="316"/>
                      <a:pt x="411" y="318"/>
                    </a:cubicBezTo>
                    <a:cubicBezTo>
                      <a:pt x="410" y="319"/>
                      <a:pt x="410" y="321"/>
                      <a:pt x="411" y="323"/>
                    </a:cubicBezTo>
                    <a:cubicBezTo>
                      <a:pt x="416" y="365"/>
                      <a:pt x="416" y="365"/>
                      <a:pt x="416" y="365"/>
                    </a:cubicBezTo>
                    <a:cubicBezTo>
                      <a:pt x="411" y="366"/>
                      <a:pt x="411" y="366"/>
                      <a:pt x="411" y="366"/>
                    </a:cubicBezTo>
                    <a:cubicBezTo>
                      <a:pt x="372" y="330"/>
                      <a:pt x="372" y="330"/>
                      <a:pt x="372" y="330"/>
                    </a:cubicBezTo>
                    <a:cubicBezTo>
                      <a:pt x="376" y="361"/>
                      <a:pt x="376" y="361"/>
                      <a:pt x="376" y="361"/>
                    </a:cubicBezTo>
                    <a:cubicBezTo>
                      <a:pt x="377" y="364"/>
                      <a:pt x="377" y="366"/>
                      <a:pt x="379" y="367"/>
                    </a:cubicBezTo>
                    <a:cubicBezTo>
                      <a:pt x="380" y="368"/>
                      <a:pt x="381" y="368"/>
                      <a:pt x="384" y="368"/>
                    </a:cubicBezTo>
                    <a:cubicBezTo>
                      <a:pt x="384" y="370"/>
                      <a:pt x="384" y="370"/>
                      <a:pt x="384" y="370"/>
                    </a:cubicBezTo>
                    <a:cubicBezTo>
                      <a:pt x="368" y="372"/>
                      <a:pt x="368" y="372"/>
                      <a:pt x="368" y="372"/>
                    </a:cubicBezTo>
                    <a:cubicBezTo>
                      <a:pt x="367" y="370"/>
                      <a:pt x="367" y="370"/>
                      <a:pt x="367" y="370"/>
                    </a:cubicBezTo>
                    <a:cubicBezTo>
                      <a:pt x="370" y="370"/>
                      <a:pt x="371" y="369"/>
                      <a:pt x="372" y="368"/>
                    </a:cubicBezTo>
                    <a:cubicBezTo>
                      <a:pt x="373" y="366"/>
                      <a:pt x="373" y="364"/>
                      <a:pt x="373" y="362"/>
                    </a:cubicBezTo>
                    <a:cubicBezTo>
                      <a:pt x="368" y="329"/>
                      <a:pt x="368" y="329"/>
                      <a:pt x="368" y="329"/>
                    </a:cubicBezTo>
                    <a:close/>
                    <a:moveTo>
                      <a:pt x="461" y="345"/>
                    </a:moveTo>
                    <a:cubicBezTo>
                      <a:pt x="462" y="348"/>
                      <a:pt x="463" y="349"/>
                      <a:pt x="464" y="350"/>
                    </a:cubicBezTo>
                    <a:cubicBezTo>
                      <a:pt x="465" y="351"/>
                      <a:pt x="467" y="351"/>
                      <a:pt x="469" y="351"/>
                    </a:cubicBezTo>
                    <a:cubicBezTo>
                      <a:pt x="470" y="352"/>
                      <a:pt x="470" y="352"/>
                      <a:pt x="470" y="352"/>
                    </a:cubicBezTo>
                    <a:cubicBezTo>
                      <a:pt x="442" y="360"/>
                      <a:pt x="442" y="360"/>
                      <a:pt x="442" y="360"/>
                    </a:cubicBezTo>
                    <a:cubicBezTo>
                      <a:pt x="441" y="359"/>
                      <a:pt x="441" y="359"/>
                      <a:pt x="441" y="359"/>
                    </a:cubicBezTo>
                    <a:cubicBezTo>
                      <a:pt x="444" y="358"/>
                      <a:pt x="445" y="357"/>
                      <a:pt x="446" y="355"/>
                    </a:cubicBezTo>
                    <a:cubicBezTo>
                      <a:pt x="446" y="354"/>
                      <a:pt x="446" y="352"/>
                      <a:pt x="446" y="350"/>
                    </a:cubicBezTo>
                    <a:cubicBezTo>
                      <a:pt x="436" y="318"/>
                      <a:pt x="436" y="318"/>
                      <a:pt x="436" y="318"/>
                    </a:cubicBezTo>
                    <a:cubicBezTo>
                      <a:pt x="436" y="316"/>
                      <a:pt x="435" y="314"/>
                      <a:pt x="433" y="313"/>
                    </a:cubicBezTo>
                    <a:cubicBezTo>
                      <a:pt x="432" y="312"/>
                      <a:pt x="430" y="312"/>
                      <a:pt x="428" y="313"/>
                    </a:cubicBezTo>
                    <a:cubicBezTo>
                      <a:pt x="428" y="311"/>
                      <a:pt x="428" y="311"/>
                      <a:pt x="428" y="311"/>
                    </a:cubicBezTo>
                    <a:cubicBezTo>
                      <a:pt x="456" y="303"/>
                      <a:pt x="456" y="303"/>
                      <a:pt x="456" y="303"/>
                    </a:cubicBezTo>
                    <a:cubicBezTo>
                      <a:pt x="456" y="305"/>
                      <a:pt x="456" y="305"/>
                      <a:pt x="456" y="305"/>
                    </a:cubicBezTo>
                    <a:cubicBezTo>
                      <a:pt x="454" y="306"/>
                      <a:pt x="452" y="307"/>
                      <a:pt x="452" y="308"/>
                    </a:cubicBezTo>
                    <a:cubicBezTo>
                      <a:pt x="451" y="309"/>
                      <a:pt x="451" y="311"/>
                      <a:pt x="452" y="314"/>
                    </a:cubicBezTo>
                    <a:cubicBezTo>
                      <a:pt x="461" y="345"/>
                      <a:pt x="461" y="345"/>
                      <a:pt x="461" y="345"/>
                    </a:cubicBezTo>
                    <a:close/>
                    <a:moveTo>
                      <a:pt x="508" y="337"/>
                    </a:moveTo>
                    <a:cubicBezTo>
                      <a:pt x="511" y="336"/>
                      <a:pt x="511" y="336"/>
                      <a:pt x="511" y="336"/>
                    </a:cubicBezTo>
                    <a:cubicBezTo>
                      <a:pt x="507" y="287"/>
                      <a:pt x="507" y="287"/>
                      <a:pt x="507" y="287"/>
                    </a:cubicBezTo>
                    <a:cubicBezTo>
                      <a:pt x="507" y="285"/>
                      <a:pt x="507" y="284"/>
                      <a:pt x="507" y="282"/>
                    </a:cubicBezTo>
                    <a:cubicBezTo>
                      <a:pt x="508" y="281"/>
                      <a:pt x="509" y="280"/>
                      <a:pt x="510" y="279"/>
                    </a:cubicBezTo>
                    <a:cubicBezTo>
                      <a:pt x="509" y="277"/>
                      <a:pt x="509" y="277"/>
                      <a:pt x="509" y="277"/>
                    </a:cubicBezTo>
                    <a:cubicBezTo>
                      <a:pt x="495" y="285"/>
                      <a:pt x="495" y="285"/>
                      <a:pt x="495" y="285"/>
                    </a:cubicBezTo>
                    <a:cubicBezTo>
                      <a:pt x="496" y="286"/>
                      <a:pt x="496" y="286"/>
                      <a:pt x="496" y="286"/>
                    </a:cubicBezTo>
                    <a:cubicBezTo>
                      <a:pt x="498" y="286"/>
                      <a:pt x="499" y="285"/>
                      <a:pt x="500" y="285"/>
                    </a:cubicBezTo>
                    <a:cubicBezTo>
                      <a:pt x="501" y="285"/>
                      <a:pt x="502" y="286"/>
                      <a:pt x="503" y="287"/>
                    </a:cubicBezTo>
                    <a:cubicBezTo>
                      <a:pt x="503" y="287"/>
                      <a:pt x="503" y="287"/>
                      <a:pt x="503" y="288"/>
                    </a:cubicBezTo>
                    <a:cubicBezTo>
                      <a:pt x="503" y="288"/>
                      <a:pt x="503" y="289"/>
                      <a:pt x="503" y="290"/>
                    </a:cubicBezTo>
                    <a:cubicBezTo>
                      <a:pt x="506" y="316"/>
                      <a:pt x="506" y="316"/>
                      <a:pt x="506" y="316"/>
                    </a:cubicBezTo>
                    <a:cubicBezTo>
                      <a:pt x="485" y="298"/>
                      <a:pt x="485" y="298"/>
                      <a:pt x="485" y="298"/>
                    </a:cubicBezTo>
                    <a:cubicBezTo>
                      <a:pt x="484" y="297"/>
                      <a:pt x="484" y="297"/>
                      <a:pt x="484" y="297"/>
                    </a:cubicBezTo>
                    <a:cubicBezTo>
                      <a:pt x="484" y="297"/>
                      <a:pt x="484" y="296"/>
                      <a:pt x="483" y="296"/>
                    </a:cubicBezTo>
                    <a:cubicBezTo>
                      <a:pt x="483" y="295"/>
                      <a:pt x="483" y="295"/>
                      <a:pt x="483" y="294"/>
                    </a:cubicBezTo>
                    <a:cubicBezTo>
                      <a:pt x="484" y="293"/>
                      <a:pt x="485" y="292"/>
                      <a:pt x="486" y="292"/>
                    </a:cubicBezTo>
                    <a:cubicBezTo>
                      <a:pt x="486" y="291"/>
                      <a:pt x="486" y="291"/>
                      <a:pt x="486" y="291"/>
                    </a:cubicBezTo>
                    <a:cubicBezTo>
                      <a:pt x="486" y="290"/>
                      <a:pt x="486" y="290"/>
                      <a:pt x="486" y="290"/>
                    </a:cubicBezTo>
                    <a:cubicBezTo>
                      <a:pt x="462" y="302"/>
                      <a:pt x="462" y="302"/>
                      <a:pt x="462" y="302"/>
                    </a:cubicBezTo>
                    <a:cubicBezTo>
                      <a:pt x="463" y="304"/>
                      <a:pt x="463" y="304"/>
                      <a:pt x="463" y="304"/>
                    </a:cubicBezTo>
                    <a:cubicBezTo>
                      <a:pt x="464" y="303"/>
                      <a:pt x="465" y="303"/>
                      <a:pt x="467" y="303"/>
                    </a:cubicBezTo>
                    <a:cubicBezTo>
                      <a:pt x="468" y="304"/>
                      <a:pt x="469" y="305"/>
                      <a:pt x="471" y="306"/>
                    </a:cubicBezTo>
                    <a:cubicBezTo>
                      <a:pt x="508" y="337"/>
                      <a:pt x="508" y="337"/>
                      <a:pt x="508" y="337"/>
                    </a:cubicBezTo>
                    <a:close/>
                    <a:moveTo>
                      <a:pt x="547" y="316"/>
                    </a:moveTo>
                    <a:cubicBezTo>
                      <a:pt x="546" y="315"/>
                      <a:pt x="546" y="315"/>
                      <a:pt x="546" y="315"/>
                    </a:cubicBezTo>
                    <a:cubicBezTo>
                      <a:pt x="548" y="313"/>
                      <a:pt x="549" y="311"/>
                      <a:pt x="549" y="310"/>
                    </a:cubicBezTo>
                    <a:cubicBezTo>
                      <a:pt x="549" y="308"/>
                      <a:pt x="548" y="307"/>
                      <a:pt x="547" y="305"/>
                    </a:cubicBezTo>
                    <a:cubicBezTo>
                      <a:pt x="526" y="279"/>
                      <a:pt x="526" y="279"/>
                      <a:pt x="526" y="279"/>
                    </a:cubicBezTo>
                    <a:cubicBezTo>
                      <a:pt x="524" y="277"/>
                      <a:pt x="523" y="276"/>
                      <a:pt x="521" y="276"/>
                    </a:cubicBezTo>
                    <a:cubicBezTo>
                      <a:pt x="520" y="275"/>
                      <a:pt x="518" y="276"/>
                      <a:pt x="516" y="277"/>
                    </a:cubicBezTo>
                    <a:cubicBezTo>
                      <a:pt x="515" y="276"/>
                      <a:pt x="515" y="276"/>
                      <a:pt x="515" y="276"/>
                    </a:cubicBezTo>
                    <a:cubicBezTo>
                      <a:pt x="550" y="248"/>
                      <a:pt x="550" y="248"/>
                      <a:pt x="550" y="248"/>
                    </a:cubicBezTo>
                    <a:cubicBezTo>
                      <a:pt x="559" y="258"/>
                      <a:pt x="559" y="258"/>
                      <a:pt x="559" y="258"/>
                    </a:cubicBezTo>
                    <a:cubicBezTo>
                      <a:pt x="558" y="260"/>
                      <a:pt x="558" y="260"/>
                      <a:pt x="558" y="260"/>
                    </a:cubicBezTo>
                    <a:cubicBezTo>
                      <a:pt x="555" y="257"/>
                      <a:pt x="552" y="256"/>
                      <a:pt x="549" y="256"/>
                    </a:cubicBezTo>
                    <a:cubicBezTo>
                      <a:pt x="547" y="255"/>
                      <a:pt x="544" y="257"/>
                      <a:pt x="540" y="260"/>
                    </a:cubicBezTo>
                    <a:cubicBezTo>
                      <a:pt x="535" y="264"/>
                      <a:pt x="535" y="264"/>
                      <a:pt x="535" y="264"/>
                    </a:cubicBezTo>
                    <a:cubicBezTo>
                      <a:pt x="547" y="280"/>
                      <a:pt x="547" y="280"/>
                      <a:pt x="547" y="280"/>
                    </a:cubicBezTo>
                    <a:cubicBezTo>
                      <a:pt x="548" y="279"/>
                      <a:pt x="548" y="279"/>
                      <a:pt x="548" y="279"/>
                    </a:cubicBezTo>
                    <a:cubicBezTo>
                      <a:pt x="550" y="278"/>
                      <a:pt x="551" y="276"/>
                      <a:pt x="551" y="274"/>
                    </a:cubicBezTo>
                    <a:cubicBezTo>
                      <a:pt x="551" y="271"/>
                      <a:pt x="550" y="269"/>
                      <a:pt x="548" y="266"/>
                    </a:cubicBezTo>
                    <a:cubicBezTo>
                      <a:pt x="550" y="264"/>
                      <a:pt x="550" y="264"/>
                      <a:pt x="550" y="264"/>
                    </a:cubicBezTo>
                    <a:cubicBezTo>
                      <a:pt x="565" y="284"/>
                      <a:pt x="565" y="284"/>
                      <a:pt x="565" y="284"/>
                    </a:cubicBezTo>
                    <a:cubicBezTo>
                      <a:pt x="564" y="285"/>
                      <a:pt x="564" y="285"/>
                      <a:pt x="564" y="285"/>
                    </a:cubicBezTo>
                    <a:cubicBezTo>
                      <a:pt x="561" y="282"/>
                      <a:pt x="559" y="280"/>
                      <a:pt x="557" y="280"/>
                    </a:cubicBezTo>
                    <a:cubicBezTo>
                      <a:pt x="554" y="280"/>
                      <a:pt x="552" y="280"/>
                      <a:pt x="550" y="282"/>
                    </a:cubicBezTo>
                    <a:cubicBezTo>
                      <a:pt x="550" y="283"/>
                      <a:pt x="550" y="283"/>
                      <a:pt x="550" y="283"/>
                    </a:cubicBezTo>
                    <a:cubicBezTo>
                      <a:pt x="560" y="295"/>
                      <a:pt x="560" y="295"/>
                      <a:pt x="560" y="295"/>
                    </a:cubicBezTo>
                    <a:cubicBezTo>
                      <a:pt x="561" y="297"/>
                      <a:pt x="562" y="298"/>
                      <a:pt x="563" y="298"/>
                    </a:cubicBezTo>
                    <a:cubicBezTo>
                      <a:pt x="564" y="298"/>
                      <a:pt x="566" y="297"/>
                      <a:pt x="568" y="295"/>
                    </a:cubicBezTo>
                    <a:cubicBezTo>
                      <a:pt x="572" y="292"/>
                      <a:pt x="574" y="289"/>
                      <a:pt x="575" y="286"/>
                    </a:cubicBezTo>
                    <a:cubicBezTo>
                      <a:pt x="576" y="282"/>
                      <a:pt x="575" y="279"/>
                      <a:pt x="573" y="274"/>
                    </a:cubicBezTo>
                    <a:cubicBezTo>
                      <a:pt x="575" y="273"/>
                      <a:pt x="575" y="273"/>
                      <a:pt x="575" y="273"/>
                    </a:cubicBezTo>
                    <a:cubicBezTo>
                      <a:pt x="583" y="287"/>
                      <a:pt x="583" y="287"/>
                      <a:pt x="583" y="287"/>
                    </a:cubicBezTo>
                    <a:cubicBezTo>
                      <a:pt x="547" y="316"/>
                      <a:pt x="547" y="316"/>
                      <a:pt x="547" y="316"/>
                    </a:cubicBezTo>
                    <a:close/>
                    <a:moveTo>
                      <a:pt x="595" y="239"/>
                    </a:moveTo>
                    <a:cubicBezTo>
                      <a:pt x="596" y="238"/>
                      <a:pt x="596" y="238"/>
                      <a:pt x="596" y="238"/>
                    </a:cubicBezTo>
                    <a:cubicBezTo>
                      <a:pt x="598" y="236"/>
                      <a:pt x="599" y="233"/>
                      <a:pt x="599" y="231"/>
                    </a:cubicBezTo>
                    <a:cubicBezTo>
                      <a:pt x="598" y="229"/>
                      <a:pt x="597" y="226"/>
                      <a:pt x="594" y="224"/>
                    </a:cubicBezTo>
                    <a:cubicBezTo>
                      <a:pt x="591" y="221"/>
                      <a:pt x="588" y="220"/>
                      <a:pt x="586" y="220"/>
                    </a:cubicBezTo>
                    <a:cubicBezTo>
                      <a:pt x="583" y="220"/>
                      <a:pt x="581" y="222"/>
                      <a:pt x="579" y="225"/>
                    </a:cubicBezTo>
                    <a:cubicBezTo>
                      <a:pt x="595" y="239"/>
                      <a:pt x="595" y="239"/>
                      <a:pt x="595" y="239"/>
                    </a:cubicBezTo>
                    <a:close/>
                    <a:moveTo>
                      <a:pt x="609" y="250"/>
                    </a:moveTo>
                    <a:cubicBezTo>
                      <a:pt x="598" y="241"/>
                      <a:pt x="598" y="241"/>
                      <a:pt x="598" y="241"/>
                    </a:cubicBezTo>
                    <a:cubicBezTo>
                      <a:pt x="599" y="240"/>
                      <a:pt x="599" y="240"/>
                      <a:pt x="599" y="240"/>
                    </a:cubicBezTo>
                    <a:cubicBezTo>
                      <a:pt x="625" y="245"/>
                      <a:pt x="625" y="245"/>
                      <a:pt x="625" y="245"/>
                    </a:cubicBezTo>
                    <a:cubicBezTo>
                      <a:pt x="637" y="230"/>
                      <a:pt x="637" y="230"/>
                      <a:pt x="637" y="230"/>
                    </a:cubicBezTo>
                    <a:cubicBezTo>
                      <a:pt x="636" y="229"/>
                      <a:pt x="636" y="229"/>
                      <a:pt x="636" y="229"/>
                    </a:cubicBezTo>
                    <a:cubicBezTo>
                      <a:pt x="635" y="230"/>
                      <a:pt x="634" y="231"/>
                      <a:pt x="633" y="231"/>
                    </a:cubicBezTo>
                    <a:cubicBezTo>
                      <a:pt x="632" y="231"/>
                      <a:pt x="630" y="231"/>
                      <a:pt x="628" y="231"/>
                    </a:cubicBezTo>
                    <a:cubicBezTo>
                      <a:pt x="608" y="227"/>
                      <a:pt x="608" y="227"/>
                      <a:pt x="608" y="227"/>
                    </a:cubicBezTo>
                    <a:cubicBezTo>
                      <a:pt x="609" y="224"/>
                      <a:pt x="609" y="221"/>
                      <a:pt x="609" y="218"/>
                    </a:cubicBezTo>
                    <a:cubicBezTo>
                      <a:pt x="608" y="215"/>
                      <a:pt x="607" y="213"/>
                      <a:pt x="604" y="211"/>
                    </a:cubicBezTo>
                    <a:cubicBezTo>
                      <a:pt x="601" y="208"/>
                      <a:pt x="597" y="207"/>
                      <a:pt x="593" y="209"/>
                    </a:cubicBezTo>
                    <a:cubicBezTo>
                      <a:pt x="589" y="210"/>
                      <a:pt x="585" y="213"/>
                      <a:pt x="580" y="218"/>
                    </a:cubicBezTo>
                    <a:cubicBezTo>
                      <a:pt x="562" y="240"/>
                      <a:pt x="562" y="240"/>
                      <a:pt x="562" y="240"/>
                    </a:cubicBezTo>
                    <a:cubicBezTo>
                      <a:pt x="563" y="241"/>
                      <a:pt x="563" y="241"/>
                      <a:pt x="563" y="241"/>
                    </a:cubicBezTo>
                    <a:cubicBezTo>
                      <a:pt x="565" y="240"/>
                      <a:pt x="567" y="239"/>
                      <a:pt x="568" y="239"/>
                    </a:cubicBezTo>
                    <a:cubicBezTo>
                      <a:pt x="569" y="239"/>
                      <a:pt x="571" y="239"/>
                      <a:pt x="573" y="241"/>
                    </a:cubicBezTo>
                    <a:cubicBezTo>
                      <a:pt x="598" y="262"/>
                      <a:pt x="598" y="262"/>
                      <a:pt x="598" y="262"/>
                    </a:cubicBezTo>
                    <a:cubicBezTo>
                      <a:pt x="600" y="264"/>
                      <a:pt x="602" y="266"/>
                      <a:pt x="602" y="267"/>
                    </a:cubicBezTo>
                    <a:cubicBezTo>
                      <a:pt x="602" y="269"/>
                      <a:pt x="601" y="270"/>
                      <a:pt x="600" y="272"/>
                    </a:cubicBezTo>
                    <a:cubicBezTo>
                      <a:pt x="601" y="273"/>
                      <a:pt x="601" y="273"/>
                      <a:pt x="601" y="273"/>
                    </a:cubicBezTo>
                    <a:cubicBezTo>
                      <a:pt x="620" y="251"/>
                      <a:pt x="620" y="251"/>
                      <a:pt x="620" y="251"/>
                    </a:cubicBezTo>
                    <a:cubicBezTo>
                      <a:pt x="619" y="249"/>
                      <a:pt x="619" y="249"/>
                      <a:pt x="619" y="249"/>
                    </a:cubicBezTo>
                    <a:cubicBezTo>
                      <a:pt x="617" y="251"/>
                      <a:pt x="616" y="252"/>
                      <a:pt x="614" y="252"/>
                    </a:cubicBezTo>
                    <a:cubicBezTo>
                      <a:pt x="613" y="253"/>
                      <a:pt x="611" y="252"/>
                      <a:pt x="609" y="250"/>
                    </a:cubicBezTo>
                    <a:cubicBezTo>
                      <a:pt x="609" y="250"/>
                      <a:pt x="609" y="250"/>
                      <a:pt x="609" y="250"/>
                    </a:cubicBezTo>
                    <a:close/>
                    <a:moveTo>
                      <a:pt x="651" y="215"/>
                    </a:moveTo>
                    <a:cubicBezTo>
                      <a:pt x="634" y="206"/>
                      <a:pt x="634" y="206"/>
                      <a:pt x="634" y="206"/>
                    </a:cubicBezTo>
                    <a:cubicBezTo>
                      <a:pt x="635" y="204"/>
                      <a:pt x="635" y="204"/>
                      <a:pt x="635" y="204"/>
                    </a:cubicBezTo>
                    <a:cubicBezTo>
                      <a:pt x="639" y="206"/>
                      <a:pt x="643" y="206"/>
                      <a:pt x="648" y="205"/>
                    </a:cubicBezTo>
                    <a:cubicBezTo>
                      <a:pt x="652" y="203"/>
                      <a:pt x="655" y="200"/>
                      <a:pt x="657" y="196"/>
                    </a:cubicBezTo>
                    <a:cubicBezTo>
                      <a:pt x="659" y="194"/>
                      <a:pt x="659" y="191"/>
                      <a:pt x="659" y="189"/>
                    </a:cubicBezTo>
                    <a:cubicBezTo>
                      <a:pt x="659" y="187"/>
                      <a:pt x="658" y="185"/>
                      <a:pt x="656" y="184"/>
                    </a:cubicBezTo>
                    <a:cubicBezTo>
                      <a:pt x="653" y="183"/>
                      <a:pt x="648" y="185"/>
                      <a:pt x="641" y="190"/>
                    </a:cubicBezTo>
                    <a:cubicBezTo>
                      <a:pt x="640" y="190"/>
                      <a:pt x="640" y="190"/>
                      <a:pt x="640" y="190"/>
                    </a:cubicBezTo>
                    <a:cubicBezTo>
                      <a:pt x="640" y="191"/>
                      <a:pt x="639" y="191"/>
                      <a:pt x="638" y="192"/>
                    </a:cubicBezTo>
                    <a:cubicBezTo>
                      <a:pt x="633" y="196"/>
                      <a:pt x="629" y="198"/>
                      <a:pt x="626" y="198"/>
                    </a:cubicBezTo>
                    <a:cubicBezTo>
                      <a:pt x="625" y="199"/>
                      <a:pt x="623" y="199"/>
                      <a:pt x="622" y="198"/>
                    </a:cubicBezTo>
                    <a:cubicBezTo>
                      <a:pt x="620" y="198"/>
                      <a:pt x="619" y="198"/>
                      <a:pt x="618" y="197"/>
                    </a:cubicBezTo>
                    <a:cubicBezTo>
                      <a:pt x="614" y="195"/>
                      <a:pt x="611" y="191"/>
                      <a:pt x="610" y="186"/>
                    </a:cubicBezTo>
                    <a:cubicBezTo>
                      <a:pt x="609" y="182"/>
                      <a:pt x="610" y="177"/>
                      <a:pt x="613" y="172"/>
                    </a:cubicBezTo>
                    <a:cubicBezTo>
                      <a:pt x="614" y="169"/>
                      <a:pt x="616" y="167"/>
                      <a:pt x="619" y="165"/>
                    </a:cubicBezTo>
                    <a:cubicBezTo>
                      <a:pt x="622" y="162"/>
                      <a:pt x="623" y="161"/>
                      <a:pt x="623" y="161"/>
                    </a:cubicBezTo>
                    <a:cubicBezTo>
                      <a:pt x="624" y="160"/>
                      <a:pt x="624" y="159"/>
                      <a:pt x="623" y="159"/>
                    </a:cubicBezTo>
                    <a:cubicBezTo>
                      <a:pt x="623" y="158"/>
                      <a:pt x="622" y="158"/>
                      <a:pt x="621" y="157"/>
                    </a:cubicBezTo>
                    <a:cubicBezTo>
                      <a:pt x="622" y="155"/>
                      <a:pt x="622" y="155"/>
                      <a:pt x="622" y="155"/>
                    </a:cubicBezTo>
                    <a:cubicBezTo>
                      <a:pt x="637" y="163"/>
                      <a:pt x="637" y="163"/>
                      <a:pt x="637" y="163"/>
                    </a:cubicBezTo>
                    <a:cubicBezTo>
                      <a:pt x="636" y="165"/>
                      <a:pt x="636" y="165"/>
                      <a:pt x="636" y="165"/>
                    </a:cubicBezTo>
                    <a:cubicBezTo>
                      <a:pt x="632" y="163"/>
                      <a:pt x="628" y="163"/>
                      <a:pt x="625" y="165"/>
                    </a:cubicBezTo>
                    <a:cubicBezTo>
                      <a:pt x="621" y="166"/>
                      <a:pt x="618" y="169"/>
                      <a:pt x="616" y="173"/>
                    </a:cubicBezTo>
                    <a:cubicBezTo>
                      <a:pt x="615" y="175"/>
                      <a:pt x="615" y="177"/>
                      <a:pt x="615" y="179"/>
                    </a:cubicBezTo>
                    <a:cubicBezTo>
                      <a:pt x="615" y="181"/>
                      <a:pt x="616" y="182"/>
                      <a:pt x="618" y="183"/>
                    </a:cubicBezTo>
                    <a:cubicBezTo>
                      <a:pt x="620" y="184"/>
                      <a:pt x="624" y="183"/>
                      <a:pt x="630" y="179"/>
                    </a:cubicBezTo>
                    <a:cubicBezTo>
                      <a:pt x="630" y="178"/>
                      <a:pt x="630" y="178"/>
                      <a:pt x="630" y="178"/>
                    </a:cubicBezTo>
                    <a:cubicBezTo>
                      <a:pt x="634" y="175"/>
                      <a:pt x="637" y="173"/>
                      <a:pt x="639" y="172"/>
                    </a:cubicBezTo>
                    <a:cubicBezTo>
                      <a:pt x="641" y="170"/>
                      <a:pt x="643" y="170"/>
                      <a:pt x="644" y="169"/>
                    </a:cubicBezTo>
                    <a:cubicBezTo>
                      <a:pt x="646" y="169"/>
                      <a:pt x="648" y="169"/>
                      <a:pt x="650" y="169"/>
                    </a:cubicBezTo>
                    <a:cubicBezTo>
                      <a:pt x="652" y="169"/>
                      <a:pt x="654" y="170"/>
                      <a:pt x="656" y="171"/>
                    </a:cubicBezTo>
                    <a:cubicBezTo>
                      <a:pt x="660" y="173"/>
                      <a:pt x="663" y="177"/>
                      <a:pt x="664" y="182"/>
                    </a:cubicBezTo>
                    <a:cubicBezTo>
                      <a:pt x="665" y="186"/>
                      <a:pt x="664" y="191"/>
                      <a:pt x="661" y="197"/>
                    </a:cubicBezTo>
                    <a:cubicBezTo>
                      <a:pt x="659" y="199"/>
                      <a:pt x="657" y="202"/>
                      <a:pt x="654" y="205"/>
                    </a:cubicBezTo>
                    <a:cubicBezTo>
                      <a:pt x="652" y="207"/>
                      <a:pt x="650" y="209"/>
                      <a:pt x="650" y="209"/>
                    </a:cubicBezTo>
                    <a:cubicBezTo>
                      <a:pt x="650" y="210"/>
                      <a:pt x="650" y="211"/>
                      <a:pt x="650" y="211"/>
                    </a:cubicBezTo>
                    <a:cubicBezTo>
                      <a:pt x="650" y="212"/>
                      <a:pt x="651" y="213"/>
                      <a:pt x="652" y="213"/>
                    </a:cubicBezTo>
                    <a:cubicBezTo>
                      <a:pt x="651" y="215"/>
                      <a:pt x="651" y="215"/>
                      <a:pt x="651" y="215"/>
                    </a:cubicBezTo>
                    <a:close/>
                    <a:moveTo>
                      <a:pt x="678" y="136"/>
                    </a:moveTo>
                    <a:cubicBezTo>
                      <a:pt x="647" y="124"/>
                      <a:pt x="647" y="124"/>
                      <a:pt x="647" y="124"/>
                    </a:cubicBezTo>
                    <a:cubicBezTo>
                      <a:pt x="644" y="123"/>
                      <a:pt x="643" y="122"/>
                      <a:pt x="642" y="121"/>
                    </a:cubicBezTo>
                    <a:cubicBezTo>
                      <a:pt x="642" y="120"/>
                      <a:pt x="642" y="118"/>
                      <a:pt x="642" y="116"/>
                    </a:cubicBezTo>
                    <a:cubicBezTo>
                      <a:pt x="641" y="115"/>
                      <a:pt x="641" y="115"/>
                      <a:pt x="641" y="115"/>
                    </a:cubicBezTo>
                    <a:cubicBezTo>
                      <a:pt x="630" y="142"/>
                      <a:pt x="630" y="142"/>
                      <a:pt x="630" y="142"/>
                    </a:cubicBezTo>
                    <a:cubicBezTo>
                      <a:pt x="632" y="143"/>
                      <a:pt x="632" y="143"/>
                      <a:pt x="632" y="143"/>
                    </a:cubicBezTo>
                    <a:cubicBezTo>
                      <a:pt x="633" y="141"/>
                      <a:pt x="634" y="139"/>
                      <a:pt x="635" y="139"/>
                    </a:cubicBezTo>
                    <a:cubicBezTo>
                      <a:pt x="637" y="138"/>
                      <a:pt x="639" y="138"/>
                      <a:pt x="641" y="139"/>
                    </a:cubicBezTo>
                    <a:cubicBezTo>
                      <a:pt x="672" y="151"/>
                      <a:pt x="672" y="151"/>
                      <a:pt x="672" y="151"/>
                    </a:cubicBezTo>
                    <a:cubicBezTo>
                      <a:pt x="674" y="152"/>
                      <a:pt x="676" y="153"/>
                      <a:pt x="677" y="154"/>
                    </a:cubicBezTo>
                    <a:cubicBezTo>
                      <a:pt x="677" y="156"/>
                      <a:pt x="677" y="158"/>
                      <a:pt x="676" y="160"/>
                    </a:cubicBezTo>
                    <a:cubicBezTo>
                      <a:pt x="678" y="161"/>
                      <a:pt x="678" y="161"/>
                      <a:pt x="678" y="161"/>
                    </a:cubicBezTo>
                    <a:cubicBezTo>
                      <a:pt x="689" y="133"/>
                      <a:pt x="689" y="133"/>
                      <a:pt x="689" y="133"/>
                    </a:cubicBezTo>
                    <a:cubicBezTo>
                      <a:pt x="687" y="133"/>
                      <a:pt x="687" y="133"/>
                      <a:pt x="687" y="133"/>
                    </a:cubicBezTo>
                    <a:cubicBezTo>
                      <a:pt x="686" y="135"/>
                      <a:pt x="685" y="136"/>
                      <a:pt x="683" y="137"/>
                    </a:cubicBezTo>
                    <a:cubicBezTo>
                      <a:pt x="682" y="137"/>
                      <a:pt x="680" y="137"/>
                      <a:pt x="678" y="136"/>
                    </a:cubicBezTo>
                    <a:cubicBezTo>
                      <a:pt x="678" y="136"/>
                      <a:pt x="678" y="136"/>
                      <a:pt x="678" y="136"/>
                    </a:cubicBezTo>
                    <a:close/>
                    <a:moveTo>
                      <a:pt x="656" y="57"/>
                    </a:moveTo>
                    <a:cubicBezTo>
                      <a:pt x="669" y="60"/>
                      <a:pt x="669" y="60"/>
                      <a:pt x="669" y="60"/>
                    </a:cubicBezTo>
                    <a:cubicBezTo>
                      <a:pt x="668" y="62"/>
                      <a:pt x="668" y="62"/>
                      <a:pt x="668" y="62"/>
                    </a:cubicBezTo>
                    <a:cubicBezTo>
                      <a:pt x="665" y="62"/>
                      <a:pt x="662" y="62"/>
                      <a:pt x="660" y="63"/>
                    </a:cubicBezTo>
                    <a:cubicBezTo>
                      <a:pt x="658" y="64"/>
                      <a:pt x="657" y="67"/>
                      <a:pt x="656" y="70"/>
                    </a:cubicBezTo>
                    <a:cubicBezTo>
                      <a:pt x="655" y="73"/>
                      <a:pt x="655" y="73"/>
                      <a:pt x="655" y="73"/>
                    </a:cubicBezTo>
                    <a:cubicBezTo>
                      <a:pt x="693" y="82"/>
                      <a:pt x="693" y="82"/>
                      <a:pt x="693" y="82"/>
                    </a:cubicBezTo>
                    <a:cubicBezTo>
                      <a:pt x="696" y="83"/>
                      <a:pt x="698" y="83"/>
                      <a:pt x="699" y="82"/>
                    </a:cubicBezTo>
                    <a:cubicBezTo>
                      <a:pt x="700" y="81"/>
                      <a:pt x="701" y="80"/>
                      <a:pt x="702" y="77"/>
                    </a:cubicBezTo>
                    <a:cubicBezTo>
                      <a:pt x="704" y="78"/>
                      <a:pt x="704" y="78"/>
                      <a:pt x="704" y="78"/>
                    </a:cubicBezTo>
                    <a:cubicBezTo>
                      <a:pt x="697" y="106"/>
                      <a:pt x="697" y="106"/>
                      <a:pt x="697" y="106"/>
                    </a:cubicBezTo>
                    <a:cubicBezTo>
                      <a:pt x="695" y="106"/>
                      <a:pt x="695" y="106"/>
                      <a:pt x="695" y="106"/>
                    </a:cubicBezTo>
                    <a:cubicBezTo>
                      <a:pt x="696" y="103"/>
                      <a:pt x="696" y="102"/>
                      <a:pt x="695" y="100"/>
                    </a:cubicBezTo>
                    <a:cubicBezTo>
                      <a:pt x="694" y="99"/>
                      <a:pt x="692" y="98"/>
                      <a:pt x="690" y="98"/>
                    </a:cubicBezTo>
                    <a:cubicBezTo>
                      <a:pt x="652" y="89"/>
                      <a:pt x="652" y="89"/>
                      <a:pt x="652" y="89"/>
                    </a:cubicBezTo>
                    <a:cubicBezTo>
                      <a:pt x="651" y="92"/>
                      <a:pt x="651" y="92"/>
                      <a:pt x="651" y="92"/>
                    </a:cubicBezTo>
                    <a:cubicBezTo>
                      <a:pt x="650" y="96"/>
                      <a:pt x="651" y="98"/>
                      <a:pt x="652" y="100"/>
                    </a:cubicBezTo>
                    <a:cubicBezTo>
                      <a:pt x="653" y="102"/>
                      <a:pt x="655" y="104"/>
                      <a:pt x="658" y="105"/>
                    </a:cubicBezTo>
                    <a:cubicBezTo>
                      <a:pt x="658" y="107"/>
                      <a:pt x="658" y="107"/>
                      <a:pt x="658" y="107"/>
                    </a:cubicBezTo>
                    <a:cubicBezTo>
                      <a:pt x="645" y="104"/>
                      <a:pt x="645" y="104"/>
                      <a:pt x="645" y="104"/>
                    </a:cubicBezTo>
                    <a:cubicBezTo>
                      <a:pt x="656" y="57"/>
                      <a:pt x="656" y="57"/>
                      <a:pt x="656" y="57"/>
                    </a:cubicBezTo>
                    <a:close/>
                    <a:moveTo>
                      <a:pt x="684" y="17"/>
                    </a:moveTo>
                    <a:cubicBezTo>
                      <a:pt x="699" y="18"/>
                      <a:pt x="699" y="18"/>
                      <a:pt x="699" y="18"/>
                    </a:cubicBezTo>
                    <a:cubicBezTo>
                      <a:pt x="701" y="18"/>
                      <a:pt x="703" y="17"/>
                      <a:pt x="704" y="16"/>
                    </a:cubicBezTo>
                    <a:cubicBezTo>
                      <a:pt x="705" y="15"/>
                      <a:pt x="706" y="13"/>
                      <a:pt x="706" y="11"/>
                    </a:cubicBezTo>
                    <a:cubicBezTo>
                      <a:pt x="708" y="11"/>
                      <a:pt x="708" y="11"/>
                      <a:pt x="708" y="11"/>
                    </a:cubicBezTo>
                    <a:cubicBezTo>
                      <a:pt x="708" y="40"/>
                      <a:pt x="708" y="40"/>
                      <a:pt x="708" y="40"/>
                    </a:cubicBezTo>
                    <a:cubicBezTo>
                      <a:pt x="706" y="40"/>
                      <a:pt x="706" y="40"/>
                      <a:pt x="706" y="40"/>
                    </a:cubicBezTo>
                    <a:cubicBezTo>
                      <a:pt x="706" y="38"/>
                      <a:pt x="705" y="36"/>
                      <a:pt x="704" y="35"/>
                    </a:cubicBezTo>
                    <a:cubicBezTo>
                      <a:pt x="703" y="34"/>
                      <a:pt x="701" y="34"/>
                      <a:pt x="698" y="34"/>
                    </a:cubicBezTo>
                    <a:cubicBezTo>
                      <a:pt x="687" y="33"/>
                      <a:pt x="687" y="33"/>
                      <a:pt x="687" y="33"/>
                    </a:cubicBezTo>
                    <a:cubicBezTo>
                      <a:pt x="663" y="46"/>
                      <a:pt x="663" y="46"/>
                      <a:pt x="663" y="46"/>
                    </a:cubicBezTo>
                    <a:cubicBezTo>
                      <a:pt x="661" y="47"/>
                      <a:pt x="660" y="48"/>
                      <a:pt x="659" y="49"/>
                    </a:cubicBezTo>
                    <a:cubicBezTo>
                      <a:pt x="658" y="50"/>
                      <a:pt x="658" y="51"/>
                      <a:pt x="658" y="53"/>
                    </a:cubicBezTo>
                    <a:cubicBezTo>
                      <a:pt x="656" y="53"/>
                      <a:pt x="656" y="53"/>
                      <a:pt x="656" y="53"/>
                    </a:cubicBezTo>
                    <a:cubicBezTo>
                      <a:pt x="656" y="26"/>
                      <a:pt x="656" y="26"/>
                      <a:pt x="656" y="26"/>
                    </a:cubicBezTo>
                    <a:cubicBezTo>
                      <a:pt x="658" y="26"/>
                      <a:pt x="658" y="26"/>
                      <a:pt x="658" y="26"/>
                    </a:cubicBezTo>
                    <a:cubicBezTo>
                      <a:pt x="658" y="27"/>
                      <a:pt x="658" y="28"/>
                      <a:pt x="659" y="29"/>
                    </a:cubicBezTo>
                    <a:cubicBezTo>
                      <a:pt x="659" y="29"/>
                      <a:pt x="660" y="30"/>
                      <a:pt x="660" y="30"/>
                    </a:cubicBezTo>
                    <a:cubicBezTo>
                      <a:pt x="661" y="30"/>
                      <a:pt x="661" y="30"/>
                      <a:pt x="661" y="30"/>
                    </a:cubicBezTo>
                    <a:cubicBezTo>
                      <a:pt x="662" y="29"/>
                      <a:pt x="662" y="29"/>
                      <a:pt x="662" y="29"/>
                    </a:cubicBezTo>
                    <a:cubicBezTo>
                      <a:pt x="681" y="20"/>
                      <a:pt x="681" y="20"/>
                      <a:pt x="681" y="20"/>
                    </a:cubicBezTo>
                    <a:cubicBezTo>
                      <a:pt x="664" y="10"/>
                      <a:pt x="664" y="10"/>
                      <a:pt x="664" y="10"/>
                    </a:cubicBezTo>
                    <a:cubicBezTo>
                      <a:pt x="663" y="10"/>
                      <a:pt x="663" y="10"/>
                      <a:pt x="663" y="10"/>
                    </a:cubicBezTo>
                    <a:cubicBezTo>
                      <a:pt x="662" y="9"/>
                      <a:pt x="662" y="9"/>
                      <a:pt x="661" y="9"/>
                    </a:cubicBezTo>
                    <a:cubicBezTo>
                      <a:pt x="660" y="9"/>
                      <a:pt x="660" y="10"/>
                      <a:pt x="659" y="11"/>
                    </a:cubicBezTo>
                    <a:cubicBezTo>
                      <a:pt x="659" y="11"/>
                      <a:pt x="659" y="13"/>
                      <a:pt x="659" y="14"/>
                    </a:cubicBezTo>
                    <a:cubicBezTo>
                      <a:pt x="659" y="15"/>
                      <a:pt x="659" y="15"/>
                      <a:pt x="659" y="15"/>
                    </a:cubicBezTo>
                    <a:cubicBezTo>
                      <a:pt x="657" y="15"/>
                      <a:pt x="657" y="15"/>
                      <a:pt x="657" y="15"/>
                    </a:cubicBezTo>
                    <a:cubicBezTo>
                      <a:pt x="657" y="0"/>
                      <a:pt x="657" y="0"/>
                      <a:pt x="657" y="0"/>
                    </a:cubicBezTo>
                    <a:cubicBezTo>
                      <a:pt x="659" y="0"/>
                      <a:pt x="659" y="0"/>
                      <a:pt x="659" y="0"/>
                    </a:cubicBezTo>
                    <a:cubicBezTo>
                      <a:pt x="659" y="1"/>
                      <a:pt x="659" y="1"/>
                      <a:pt x="659" y="1"/>
                    </a:cubicBezTo>
                    <a:cubicBezTo>
                      <a:pt x="659" y="1"/>
                      <a:pt x="659" y="2"/>
                      <a:pt x="660" y="3"/>
                    </a:cubicBezTo>
                    <a:cubicBezTo>
                      <a:pt x="660" y="4"/>
                      <a:pt x="661" y="5"/>
                      <a:pt x="663" y="6"/>
                    </a:cubicBezTo>
                    <a:lnTo>
                      <a:pt x="68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îṩḻîḓè"/>
              <p:cNvSpPr/>
              <p:nvPr/>
            </p:nvSpPr>
            <p:spPr bwMode="auto">
              <a:xfrm>
                <a:off x="2840038" y="4119563"/>
                <a:ext cx="493713" cy="128588"/>
              </a:xfrm>
              <a:custGeom>
                <a:avLst/>
                <a:gdLst>
                  <a:gd name="T0" fmla="*/ 0 w 150"/>
                  <a:gd name="T1" fmla="*/ 36 h 39"/>
                  <a:gd name="T2" fmla="*/ 9 w 150"/>
                  <a:gd name="T3" fmla="*/ 33 h 39"/>
                  <a:gd name="T4" fmla="*/ 8 w 150"/>
                  <a:gd name="T5" fmla="*/ 7 h 39"/>
                  <a:gd name="T6" fmla="*/ 3 w 150"/>
                  <a:gd name="T7" fmla="*/ 7 h 39"/>
                  <a:gd name="T8" fmla="*/ 1 w 150"/>
                  <a:gd name="T9" fmla="*/ 5 h 39"/>
                  <a:gd name="T10" fmla="*/ 17 w 150"/>
                  <a:gd name="T11" fmla="*/ 0 h 39"/>
                  <a:gd name="T12" fmla="*/ 19 w 150"/>
                  <a:gd name="T13" fmla="*/ 33 h 39"/>
                  <a:gd name="T14" fmla="*/ 28 w 150"/>
                  <a:gd name="T15" fmla="*/ 36 h 39"/>
                  <a:gd name="T16" fmla="*/ 21 w 150"/>
                  <a:gd name="T17" fmla="*/ 38 h 39"/>
                  <a:gd name="T18" fmla="*/ 6 w 150"/>
                  <a:gd name="T19" fmla="*/ 38 h 39"/>
                  <a:gd name="T20" fmla="*/ 0 w 150"/>
                  <a:gd name="T21" fmla="*/ 38 h 39"/>
                  <a:gd name="T22" fmla="*/ 46 w 150"/>
                  <a:gd name="T23" fmla="*/ 24 h 39"/>
                  <a:gd name="T24" fmla="*/ 48 w 150"/>
                  <a:gd name="T25" fmla="*/ 34 h 39"/>
                  <a:gd name="T26" fmla="*/ 61 w 150"/>
                  <a:gd name="T27" fmla="*/ 34 h 39"/>
                  <a:gd name="T28" fmla="*/ 60 w 150"/>
                  <a:gd name="T29" fmla="*/ 25 h 39"/>
                  <a:gd name="T30" fmla="*/ 51 w 150"/>
                  <a:gd name="T31" fmla="*/ 21 h 39"/>
                  <a:gd name="T32" fmla="*/ 60 w 150"/>
                  <a:gd name="T33" fmla="*/ 12 h 39"/>
                  <a:gd name="T34" fmla="*/ 59 w 150"/>
                  <a:gd name="T35" fmla="*/ 4 h 39"/>
                  <a:gd name="T36" fmla="*/ 48 w 150"/>
                  <a:gd name="T37" fmla="*/ 4 h 39"/>
                  <a:gd name="T38" fmla="*/ 49 w 150"/>
                  <a:gd name="T39" fmla="*/ 11 h 39"/>
                  <a:gd name="T40" fmla="*/ 56 w 150"/>
                  <a:gd name="T41" fmla="*/ 15 h 39"/>
                  <a:gd name="T42" fmla="*/ 41 w 150"/>
                  <a:gd name="T43" fmla="*/ 15 h 39"/>
                  <a:gd name="T44" fmla="*/ 43 w 150"/>
                  <a:gd name="T45" fmla="*/ 3 h 39"/>
                  <a:gd name="T46" fmla="*/ 65 w 150"/>
                  <a:gd name="T47" fmla="*/ 3 h 39"/>
                  <a:gd name="T48" fmla="*/ 67 w 150"/>
                  <a:gd name="T49" fmla="*/ 13 h 39"/>
                  <a:gd name="T50" fmla="*/ 68 w 150"/>
                  <a:gd name="T51" fmla="*/ 21 h 39"/>
                  <a:gd name="T52" fmla="*/ 66 w 150"/>
                  <a:gd name="T53" fmla="*/ 36 h 39"/>
                  <a:gd name="T54" fmla="*/ 41 w 150"/>
                  <a:gd name="T55" fmla="*/ 36 h 39"/>
                  <a:gd name="T56" fmla="*/ 39 w 150"/>
                  <a:gd name="T57" fmla="*/ 23 h 39"/>
                  <a:gd name="T58" fmla="*/ 47 w 150"/>
                  <a:gd name="T59" fmla="*/ 19 h 39"/>
                  <a:gd name="T60" fmla="*/ 80 w 150"/>
                  <a:gd name="T61" fmla="*/ 33 h 39"/>
                  <a:gd name="T62" fmla="*/ 87 w 150"/>
                  <a:gd name="T63" fmla="*/ 36 h 39"/>
                  <a:gd name="T64" fmla="*/ 100 w 150"/>
                  <a:gd name="T65" fmla="*/ 20 h 39"/>
                  <a:gd name="T66" fmla="*/ 95 w 150"/>
                  <a:gd name="T67" fmla="*/ 25 h 39"/>
                  <a:gd name="T68" fmla="*/ 79 w 150"/>
                  <a:gd name="T69" fmla="*/ 23 h 39"/>
                  <a:gd name="T70" fmla="*/ 81 w 150"/>
                  <a:gd name="T71" fmla="*/ 4 h 39"/>
                  <a:gd name="T72" fmla="*/ 105 w 150"/>
                  <a:gd name="T73" fmla="*/ 5 h 39"/>
                  <a:gd name="T74" fmla="*/ 108 w 150"/>
                  <a:gd name="T75" fmla="*/ 26 h 39"/>
                  <a:gd name="T76" fmla="*/ 96 w 150"/>
                  <a:gd name="T77" fmla="*/ 38 h 39"/>
                  <a:gd name="T78" fmla="*/ 81 w 150"/>
                  <a:gd name="T79" fmla="*/ 38 h 39"/>
                  <a:gd name="T80" fmla="*/ 77 w 150"/>
                  <a:gd name="T81" fmla="*/ 36 h 39"/>
                  <a:gd name="T82" fmla="*/ 98 w 150"/>
                  <a:gd name="T83" fmla="*/ 19 h 39"/>
                  <a:gd name="T84" fmla="*/ 98 w 150"/>
                  <a:gd name="T85" fmla="*/ 6 h 39"/>
                  <a:gd name="T86" fmla="*/ 87 w 150"/>
                  <a:gd name="T87" fmla="*/ 6 h 39"/>
                  <a:gd name="T88" fmla="*/ 88 w 150"/>
                  <a:gd name="T89" fmla="*/ 19 h 39"/>
                  <a:gd name="T90" fmla="*/ 93 w 150"/>
                  <a:gd name="T91" fmla="*/ 21 h 39"/>
                  <a:gd name="T92" fmla="*/ 128 w 150"/>
                  <a:gd name="T93" fmla="*/ 20 h 39"/>
                  <a:gd name="T94" fmla="*/ 129 w 150"/>
                  <a:gd name="T95" fmla="*/ 33 h 39"/>
                  <a:gd name="T96" fmla="*/ 139 w 150"/>
                  <a:gd name="T97" fmla="*/ 34 h 39"/>
                  <a:gd name="T98" fmla="*/ 139 w 150"/>
                  <a:gd name="T99" fmla="*/ 21 h 39"/>
                  <a:gd name="T100" fmla="*/ 133 w 150"/>
                  <a:gd name="T101" fmla="*/ 18 h 39"/>
                  <a:gd name="T102" fmla="*/ 146 w 150"/>
                  <a:gd name="T103" fmla="*/ 6 h 39"/>
                  <a:gd name="T104" fmla="*/ 139 w 150"/>
                  <a:gd name="T105" fmla="*/ 4 h 39"/>
                  <a:gd name="T106" fmla="*/ 126 w 150"/>
                  <a:gd name="T107" fmla="*/ 19 h 39"/>
                  <a:gd name="T108" fmla="*/ 131 w 150"/>
                  <a:gd name="T109" fmla="*/ 15 h 39"/>
                  <a:gd name="T110" fmla="*/ 147 w 150"/>
                  <a:gd name="T111" fmla="*/ 16 h 39"/>
                  <a:gd name="T112" fmla="*/ 146 w 150"/>
                  <a:gd name="T113" fmla="*/ 35 h 39"/>
                  <a:gd name="T114" fmla="*/ 121 w 150"/>
                  <a:gd name="T115" fmla="*/ 35 h 39"/>
                  <a:gd name="T116" fmla="*/ 118 w 150"/>
                  <a:gd name="T117" fmla="*/ 13 h 39"/>
                  <a:gd name="T118" fmla="*/ 130 w 150"/>
                  <a:gd name="T119" fmla="*/ 2 h 39"/>
                  <a:gd name="T120" fmla="*/ 145 w 150"/>
                  <a:gd name="T1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0" h="39">
                    <a:moveTo>
                      <a:pt x="0" y="38"/>
                    </a:moveTo>
                    <a:cubicBezTo>
                      <a:pt x="0" y="36"/>
                      <a:pt x="0" y="36"/>
                      <a:pt x="0" y="36"/>
                    </a:cubicBezTo>
                    <a:cubicBezTo>
                      <a:pt x="4" y="36"/>
                      <a:pt x="6" y="36"/>
                      <a:pt x="8" y="35"/>
                    </a:cubicBezTo>
                    <a:cubicBezTo>
                      <a:pt x="9" y="35"/>
                      <a:pt x="9" y="34"/>
                      <a:pt x="9" y="33"/>
                    </a:cubicBezTo>
                    <a:cubicBezTo>
                      <a:pt x="9" y="10"/>
                      <a:pt x="9" y="10"/>
                      <a:pt x="9" y="10"/>
                    </a:cubicBezTo>
                    <a:cubicBezTo>
                      <a:pt x="9" y="9"/>
                      <a:pt x="9" y="8"/>
                      <a:pt x="8" y="7"/>
                    </a:cubicBezTo>
                    <a:cubicBezTo>
                      <a:pt x="8" y="7"/>
                      <a:pt x="7" y="7"/>
                      <a:pt x="5" y="7"/>
                    </a:cubicBezTo>
                    <a:cubicBezTo>
                      <a:pt x="5" y="7"/>
                      <a:pt x="4" y="7"/>
                      <a:pt x="3" y="7"/>
                    </a:cubicBezTo>
                    <a:cubicBezTo>
                      <a:pt x="2" y="7"/>
                      <a:pt x="2" y="7"/>
                      <a:pt x="1" y="7"/>
                    </a:cubicBezTo>
                    <a:cubicBezTo>
                      <a:pt x="1" y="5"/>
                      <a:pt x="1" y="5"/>
                      <a:pt x="1" y="5"/>
                    </a:cubicBezTo>
                    <a:cubicBezTo>
                      <a:pt x="4" y="4"/>
                      <a:pt x="7" y="4"/>
                      <a:pt x="9" y="3"/>
                    </a:cubicBezTo>
                    <a:cubicBezTo>
                      <a:pt x="12" y="3"/>
                      <a:pt x="14" y="2"/>
                      <a:pt x="17" y="0"/>
                    </a:cubicBezTo>
                    <a:cubicBezTo>
                      <a:pt x="19" y="0"/>
                      <a:pt x="19" y="0"/>
                      <a:pt x="19" y="0"/>
                    </a:cubicBezTo>
                    <a:cubicBezTo>
                      <a:pt x="19" y="33"/>
                      <a:pt x="19" y="33"/>
                      <a:pt x="19" y="33"/>
                    </a:cubicBezTo>
                    <a:cubicBezTo>
                      <a:pt x="19" y="34"/>
                      <a:pt x="20" y="35"/>
                      <a:pt x="21" y="35"/>
                    </a:cubicBezTo>
                    <a:cubicBezTo>
                      <a:pt x="22" y="36"/>
                      <a:pt x="24" y="36"/>
                      <a:pt x="28" y="36"/>
                    </a:cubicBezTo>
                    <a:cubicBezTo>
                      <a:pt x="28" y="38"/>
                      <a:pt x="28" y="38"/>
                      <a:pt x="28" y="38"/>
                    </a:cubicBezTo>
                    <a:cubicBezTo>
                      <a:pt x="26" y="38"/>
                      <a:pt x="23" y="38"/>
                      <a:pt x="21" y="38"/>
                    </a:cubicBezTo>
                    <a:cubicBezTo>
                      <a:pt x="19" y="38"/>
                      <a:pt x="16" y="38"/>
                      <a:pt x="14" y="38"/>
                    </a:cubicBezTo>
                    <a:cubicBezTo>
                      <a:pt x="11" y="38"/>
                      <a:pt x="8" y="38"/>
                      <a:pt x="6" y="38"/>
                    </a:cubicBezTo>
                    <a:cubicBezTo>
                      <a:pt x="4" y="38"/>
                      <a:pt x="2" y="38"/>
                      <a:pt x="0" y="38"/>
                    </a:cubicBezTo>
                    <a:cubicBezTo>
                      <a:pt x="0" y="38"/>
                      <a:pt x="0" y="38"/>
                      <a:pt x="0" y="38"/>
                    </a:cubicBezTo>
                    <a:close/>
                    <a:moveTo>
                      <a:pt x="51" y="21"/>
                    </a:moveTo>
                    <a:cubicBezTo>
                      <a:pt x="49" y="22"/>
                      <a:pt x="48" y="23"/>
                      <a:pt x="46" y="24"/>
                    </a:cubicBezTo>
                    <a:cubicBezTo>
                      <a:pt x="45" y="26"/>
                      <a:pt x="45" y="27"/>
                      <a:pt x="45" y="28"/>
                    </a:cubicBezTo>
                    <a:cubicBezTo>
                      <a:pt x="45" y="31"/>
                      <a:pt x="46" y="32"/>
                      <a:pt x="48" y="34"/>
                    </a:cubicBezTo>
                    <a:cubicBezTo>
                      <a:pt x="50" y="35"/>
                      <a:pt x="52" y="36"/>
                      <a:pt x="55" y="36"/>
                    </a:cubicBezTo>
                    <a:cubicBezTo>
                      <a:pt x="57" y="36"/>
                      <a:pt x="59" y="36"/>
                      <a:pt x="61" y="34"/>
                    </a:cubicBezTo>
                    <a:cubicBezTo>
                      <a:pt x="62" y="33"/>
                      <a:pt x="63" y="32"/>
                      <a:pt x="63" y="30"/>
                    </a:cubicBezTo>
                    <a:cubicBezTo>
                      <a:pt x="63" y="28"/>
                      <a:pt x="62" y="27"/>
                      <a:pt x="60" y="25"/>
                    </a:cubicBezTo>
                    <a:cubicBezTo>
                      <a:pt x="58" y="24"/>
                      <a:pt x="55" y="23"/>
                      <a:pt x="51" y="21"/>
                    </a:cubicBezTo>
                    <a:cubicBezTo>
                      <a:pt x="51" y="21"/>
                      <a:pt x="51" y="21"/>
                      <a:pt x="51" y="21"/>
                    </a:cubicBezTo>
                    <a:close/>
                    <a:moveTo>
                      <a:pt x="56" y="15"/>
                    </a:moveTo>
                    <a:cubicBezTo>
                      <a:pt x="58" y="14"/>
                      <a:pt x="59" y="13"/>
                      <a:pt x="60" y="12"/>
                    </a:cubicBezTo>
                    <a:cubicBezTo>
                      <a:pt x="61" y="11"/>
                      <a:pt x="61" y="10"/>
                      <a:pt x="61" y="8"/>
                    </a:cubicBezTo>
                    <a:cubicBezTo>
                      <a:pt x="61" y="7"/>
                      <a:pt x="60" y="5"/>
                      <a:pt x="59" y="4"/>
                    </a:cubicBezTo>
                    <a:cubicBezTo>
                      <a:pt x="57" y="3"/>
                      <a:pt x="56" y="3"/>
                      <a:pt x="53" y="3"/>
                    </a:cubicBezTo>
                    <a:cubicBezTo>
                      <a:pt x="51" y="3"/>
                      <a:pt x="50" y="3"/>
                      <a:pt x="48" y="4"/>
                    </a:cubicBezTo>
                    <a:cubicBezTo>
                      <a:pt x="47" y="5"/>
                      <a:pt x="46" y="6"/>
                      <a:pt x="46" y="7"/>
                    </a:cubicBezTo>
                    <a:cubicBezTo>
                      <a:pt x="46" y="9"/>
                      <a:pt x="47" y="10"/>
                      <a:pt x="49" y="11"/>
                    </a:cubicBezTo>
                    <a:cubicBezTo>
                      <a:pt x="50" y="13"/>
                      <a:pt x="53" y="14"/>
                      <a:pt x="56" y="15"/>
                    </a:cubicBezTo>
                    <a:cubicBezTo>
                      <a:pt x="56" y="15"/>
                      <a:pt x="56" y="15"/>
                      <a:pt x="56" y="15"/>
                    </a:cubicBezTo>
                    <a:close/>
                    <a:moveTo>
                      <a:pt x="47" y="19"/>
                    </a:moveTo>
                    <a:cubicBezTo>
                      <a:pt x="44" y="18"/>
                      <a:pt x="42" y="16"/>
                      <a:pt x="41" y="15"/>
                    </a:cubicBezTo>
                    <a:cubicBezTo>
                      <a:pt x="39" y="13"/>
                      <a:pt x="39" y="12"/>
                      <a:pt x="39" y="10"/>
                    </a:cubicBezTo>
                    <a:cubicBezTo>
                      <a:pt x="39" y="7"/>
                      <a:pt x="40" y="5"/>
                      <a:pt x="43" y="3"/>
                    </a:cubicBezTo>
                    <a:cubicBezTo>
                      <a:pt x="46" y="1"/>
                      <a:pt x="50" y="0"/>
                      <a:pt x="55" y="0"/>
                    </a:cubicBezTo>
                    <a:cubicBezTo>
                      <a:pt x="59" y="0"/>
                      <a:pt x="62" y="1"/>
                      <a:pt x="65" y="3"/>
                    </a:cubicBezTo>
                    <a:cubicBezTo>
                      <a:pt x="67" y="4"/>
                      <a:pt x="69" y="6"/>
                      <a:pt x="69" y="8"/>
                    </a:cubicBezTo>
                    <a:cubicBezTo>
                      <a:pt x="69" y="10"/>
                      <a:pt x="68" y="11"/>
                      <a:pt x="67" y="13"/>
                    </a:cubicBezTo>
                    <a:cubicBezTo>
                      <a:pt x="65" y="14"/>
                      <a:pt x="63" y="15"/>
                      <a:pt x="60" y="17"/>
                    </a:cubicBezTo>
                    <a:cubicBezTo>
                      <a:pt x="64" y="18"/>
                      <a:pt x="66" y="20"/>
                      <a:pt x="68" y="21"/>
                    </a:cubicBezTo>
                    <a:cubicBezTo>
                      <a:pt x="70" y="23"/>
                      <a:pt x="71" y="25"/>
                      <a:pt x="71" y="28"/>
                    </a:cubicBezTo>
                    <a:cubicBezTo>
                      <a:pt x="71" y="31"/>
                      <a:pt x="69" y="34"/>
                      <a:pt x="66" y="36"/>
                    </a:cubicBezTo>
                    <a:cubicBezTo>
                      <a:pt x="63" y="38"/>
                      <a:pt x="59" y="39"/>
                      <a:pt x="54" y="39"/>
                    </a:cubicBezTo>
                    <a:cubicBezTo>
                      <a:pt x="48" y="39"/>
                      <a:pt x="44" y="38"/>
                      <a:pt x="41" y="36"/>
                    </a:cubicBezTo>
                    <a:cubicBezTo>
                      <a:pt x="38" y="34"/>
                      <a:pt x="36" y="32"/>
                      <a:pt x="36" y="29"/>
                    </a:cubicBezTo>
                    <a:cubicBezTo>
                      <a:pt x="36" y="27"/>
                      <a:pt x="37" y="25"/>
                      <a:pt x="39" y="23"/>
                    </a:cubicBezTo>
                    <a:cubicBezTo>
                      <a:pt x="40" y="22"/>
                      <a:pt x="43" y="20"/>
                      <a:pt x="47" y="19"/>
                    </a:cubicBezTo>
                    <a:cubicBezTo>
                      <a:pt x="47" y="19"/>
                      <a:pt x="47" y="19"/>
                      <a:pt x="47" y="19"/>
                    </a:cubicBezTo>
                    <a:close/>
                    <a:moveTo>
                      <a:pt x="77" y="36"/>
                    </a:moveTo>
                    <a:cubicBezTo>
                      <a:pt x="80" y="33"/>
                      <a:pt x="80" y="33"/>
                      <a:pt x="80" y="33"/>
                    </a:cubicBezTo>
                    <a:cubicBezTo>
                      <a:pt x="81" y="34"/>
                      <a:pt x="82" y="35"/>
                      <a:pt x="83" y="35"/>
                    </a:cubicBezTo>
                    <a:cubicBezTo>
                      <a:pt x="85" y="35"/>
                      <a:pt x="86" y="36"/>
                      <a:pt x="87" y="36"/>
                    </a:cubicBezTo>
                    <a:cubicBezTo>
                      <a:pt x="91" y="36"/>
                      <a:pt x="94" y="34"/>
                      <a:pt x="97" y="31"/>
                    </a:cubicBezTo>
                    <a:cubicBezTo>
                      <a:pt x="99" y="28"/>
                      <a:pt x="100" y="25"/>
                      <a:pt x="100" y="20"/>
                    </a:cubicBezTo>
                    <a:cubicBezTo>
                      <a:pt x="100" y="20"/>
                      <a:pt x="100" y="20"/>
                      <a:pt x="100" y="20"/>
                    </a:cubicBezTo>
                    <a:cubicBezTo>
                      <a:pt x="99" y="22"/>
                      <a:pt x="97" y="24"/>
                      <a:pt x="95" y="25"/>
                    </a:cubicBezTo>
                    <a:cubicBezTo>
                      <a:pt x="93" y="26"/>
                      <a:pt x="91" y="26"/>
                      <a:pt x="88" y="26"/>
                    </a:cubicBezTo>
                    <a:cubicBezTo>
                      <a:pt x="85" y="26"/>
                      <a:pt x="82" y="25"/>
                      <a:pt x="79" y="23"/>
                    </a:cubicBezTo>
                    <a:cubicBezTo>
                      <a:pt x="77" y="21"/>
                      <a:pt x="76" y="18"/>
                      <a:pt x="76" y="15"/>
                    </a:cubicBezTo>
                    <a:cubicBezTo>
                      <a:pt x="76" y="11"/>
                      <a:pt x="78" y="7"/>
                      <a:pt x="81" y="4"/>
                    </a:cubicBezTo>
                    <a:cubicBezTo>
                      <a:pt x="84" y="2"/>
                      <a:pt x="88" y="0"/>
                      <a:pt x="93" y="0"/>
                    </a:cubicBezTo>
                    <a:cubicBezTo>
                      <a:pt x="98" y="0"/>
                      <a:pt x="102" y="2"/>
                      <a:pt x="105" y="5"/>
                    </a:cubicBezTo>
                    <a:cubicBezTo>
                      <a:pt x="108" y="8"/>
                      <a:pt x="110" y="12"/>
                      <a:pt x="110" y="17"/>
                    </a:cubicBezTo>
                    <a:cubicBezTo>
                      <a:pt x="110" y="20"/>
                      <a:pt x="109" y="23"/>
                      <a:pt x="108" y="26"/>
                    </a:cubicBezTo>
                    <a:cubicBezTo>
                      <a:pt x="107" y="29"/>
                      <a:pt x="106" y="31"/>
                      <a:pt x="104" y="33"/>
                    </a:cubicBezTo>
                    <a:cubicBezTo>
                      <a:pt x="101" y="35"/>
                      <a:pt x="99" y="36"/>
                      <a:pt x="96" y="38"/>
                    </a:cubicBezTo>
                    <a:cubicBezTo>
                      <a:pt x="93" y="39"/>
                      <a:pt x="91" y="39"/>
                      <a:pt x="87" y="39"/>
                    </a:cubicBezTo>
                    <a:cubicBezTo>
                      <a:pt x="85" y="39"/>
                      <a:pt x="83" y="39"/>
                      <a:pt x="81" y="38"/>
                    </a:cubicBezTo>
                    <a:cubicBezTo>
                      <a:pt x="80" y="38"/>
                      <a:pt x="78" y="37"/>
                      <a:pt x="77" y="36"/>
                    </a:cubicBezTo>
                    <a:cubicBezTo>
                      <a:pt x="77" y="36"/>
                      <a:pt x="77" y="36"/>
                      <a:pt x="77" y="36"/>
                    </a:cubicBezTo>
                    <a:close/>
                    <a:moveTo>
                      <a:pt x="93" y="21"/>
                    </a:moveTo>
                    <a:cubicBezTo>
                      <a:pt x="95" y="21"/>
                      <a:pt x="97" y="21"/>
                      <a:pt x="98" y="19"/>
                    </a:cubicBezTo>
                    <a:cubicBezTo>
                      <a:pt x="99" y="18"/>
                      <a:pt x="100" y="16"/>
                      <a:pt x="100" y="14"/>
                    </a:cubicBezTo>
                    <a:cubicBezTo>
                      <a:pt x="100" y="11"/>
                      <a:pt x="99" y="8"/>
                      <a:pt x="98" y="6"/>
                    </a:cubicBezTo>
                    <a:cubicBezTo>
                      <a:pt x="96" y="4"/>
                      <a:pt x="94" y="3"/>
                      <a:pt x="92" y="3"/>
                    </a:cubicBezTo>
                    <a:cubicBezTo>
                      <a:pt x="90" y="3"/>
                      <a:pt x="88" y="4"/>
                      <a:pt x="87" y="6"/>
                    </a:cubicBezTo>
                    <a:cubicBezTo>
                      <a:pt x="86" y="7"/>
                      <a:pt x="86" y="9"/>
                      <a:pt x="86" y="12"/>
                    </a:cubicBezTo>
                    <a:cubicBezTo>
                      <a:pt x="86" y="15"/>
                      <a:pt x="87" y="17"/>
                      <a:pt x="88" y="19"/>
                    </a:cubicBezTo>
                    <a:cubicBezTo>
                      <a:pt x="89" y="21"/>
                      <a:pt x="91" y="21"/>
                      <a:pt x="93" y="21"/>
                    </a:cubicBezTo>
                    <a:cubicBezTo>
                      <a:pt x="93" y="21"/>
                      <a:pt x="93" y="21"/>
                      <a:pt x="93" y="21"/>
                    </a:cubicBezTo>
                    <a:close/>
                    <a:moveTo>
                      <a:pt x="133" y="18"/>
                    </a:moveTo>
                    <a:cubicBezTo>
                      <a:pt x="131" y="18"/>
                      <a:pt x="130" y="19"/>
                      <a:pt x="128" y="20"/>
                    </a:cubicBezTo>
                    <a:cubicBezTo>
                      <a:pt x="127" y="21"/>
                      <a:pt x="127" y="23"/>
                      <a:pt x="127" y="25"/>
                    </a:cubicBezTo>
                    <a:cubicBezTo>
                      <a:pt x="127" y="29"/>
                      <a:pt x="127" y="31"/>
                      <a:pt x="129" y="33"/>
                    </a:cubicBezTo>
                    <a:cubicBezTo>
                      <a:pt x="130" y="35"/>
                      <a:pt x="132" y="36"/>
                      <a:pt x="134" y="36"/>
                    </a:cubicBezTo>
                    <a:cubicBezTo>
                      <a:pt x="136" y="36"/>
                      <a:pt x="138" y="35"/>
                      <a:pt x="139" y="34"/>
                    </a:cubicBezTo>
                    <a:cubicBezTo>
                      <a:pt x="140" y="33"/>
                      <a:pt x="140" y="31"/>
                      <a:pt x="140" y="28"/>
                    </a:cubicBezTo>
                    <a:cubicBezTo>
                      <a:pt x="140" y="25"/>
                      <a:pt x="140" y="22"/>
                      <a:pt x="139" y="21"/>
                    </a:cubicBezTo>
                    <a:cubicBezTo>
                      <a:pt x="137" y="19"/>
                      <a:pt x="136" y="18"/>
                      <a:pt x="133" y="18"/>
                    </a:cubicBezTo>
                    <a:cubicBezTo>
                      <a:pt x="133" y="18"/>
                      <a:pt x="133" y="18"/>
                      <a:pt x="133" y="18"/>
                    </a:cubicBezTo>
                    <a:close/>
                    <a:moveTo>
                      <a:pt x="150" y="4"/>
                    </a:moveTo>
                    <a:cubicBezTo>
                      <a:pt x="146" y="6"/>
                      <a:pt x="146" y="6"/>
                      <a:pt x="146" y="6"/>
                    </a:cubicBezTo>
                    <a:cubicBezTo>
                      <a:pt x="145" y="5"/>
                      <a:pt x="144" y="5"/>
                      <a:pt x="143" y="5"/>
                    </a:cubicBezTo>
                    <a:cubicBezTo>
                      <a:pt x="142" y="4"/>
                      <a:pt x="141" y="4"/>
                      <a:pt x="139" y="4"/>
                    </a:cubicBezTo>
                    <a:cubicBezTo>
                      <a:pt x="135" y="4"/>
                      <a:pt x="132" y="5"/>
                      <a:pt x="130" y="8"/>
                    </a:cubicBezTo>
                    <a:cubicBezTo>
                      <a:pt x="127" y="11"/>
                      <a:pt x="126" y="15"/>
                      <a:pt x="126" y="19"/>
                    </a:cubicBezTo>
                    <a:cubicBezTo>
                      <a:pt x="126" y="19"/>
                      <a:pt x="126" y="19"/>
                      <a:pt x="126" y="19"/>
                    </a:cubicBezTo>
                    <a:cubicBezTo>
                      <a:pt x="127" y="17"/>
                      <a:pt x="129" y="16"/>
                      <a:pt x="131" y="15"/>
                    </a:cubicBezTo>
                    <a:cubicBezTo>
                      <a:pt x="133" y="14"/>
                      <a:pt x="135" y="13"/>
                      <a:pt x="138" y="13"/>
                    </a:cubicBezTo>
                    <a:cubicBezTo>
                      <a:pt x="142" y="13"/>
                      <a:pt x="145" y="14"/>
                      <a:pt x="147" y="16"/>
                    </a:cubicBezTo>
                    <a:cubicBezTo>
                      <a:pt x="149" y="18"/>
                      <a:pt x="150" y="21"/>
                      <a:pt x="150" y="25"/>
                    </a:cubicBezTo>
                    <a:cubicBezTo>
                      <a:pt x="150" y="29"/>
                      <a:pt x="149" y="32"/>
                      <a:pt x="146" y="35"/>
                    </a:cubicBezTo>
                    <a:cubicBezTo>
                      <a:pt x="143" y="38"/>
                      <a:pt x="139" y="39"/>
                      <a:pt x="134" y="39"/>
                    </a:cubicBezTo>
                    <a:cubicBezTo>
                      <a:pt x="128" y="39"/>
                      <a:pt x="124" y="38"/>
                      <a:pt x="121" y="35"/>
                    </a:cubicBezTo>
                    <a:cubicBezTo>
                      <a:pt x="118" y="32"/>
                      <a:pt x="116" y="27"/>
                      <a:pt x="116" y="22"/>
                    </a:cubicBezTo>
                    <a:cubicBezTo>
                      <a:pt x="116" y="19"/>
                      <a:pt x="117" y="16"/>
                      <a:pt x="118" y="13"/>
                    </a:cubicBezTo>
                    <a:cubicBezTo>
                      <a:pt x="119" y="11"/>
                      <a:pt x="121" y="9"/>
                      <a:pt x="123" y="7"/>
                    </a:cubicBezTo>
                    <a:cubicBezTo>
                      <a:pt x="125" y="5"/>
                      <a:pt x="127" y="3"/>
                      <a:pt x="130" y="2"/>
                    </a:cubicBezTo>
                    <a:cubicBezTo>
                      <a:pt x="133" y="1"/>
                      <a:pt x="136" y="0"/>
                      <a:pt x="139" y="0"/>
                    </a:cubicBezTo>
                    <a:cubicBezTo>
                      <a:pt x="141" y="0"/>
                      <a:pt x="143" y="1"/>
                      <a:pt x="145" y="1"/>
                    </a:cubicBezTo>
                    <a:cubicBezTo>
                      <a:pt x="147" y="2"/>
                      <a:pt x="148" y="3"/>
                      <a:pt x="15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sļîḑè"/>
              <p:cNvSpPr/>
              <p:nvPr/>
            </p:nvSpPr>
            <p:spPr bwMode="auto">
              <a:xfrm>
                <a:off x="2190751" y="2551113"/>
                <a:ext cx="1754188" cy="1651000"/>
              </a:xfrm>
              <a:custGeom>
                <a:avLst/>
                <a:gdLst>
                  <a:gd name="T0" fmla="*/ 266 w 532"/>
                  <a:gd name="T1" fmla="*/ 0 h 500"/>
                  <a:gd name="T2" fmla="*/ 532 w 532"/>
                  <a:gd name="T3" fmla="*/ 266 h 500"/>
                  <a:gd name="T4" fmla="*/ 395 w 532"/>
                  <a:gd name="T5" fmla="*/ 500 h 500"/>
                  <a:gd name="T6" fmla="*/ 389 w 532"/>
                  <a:gd name="T7" fmla="*/ 489 h 500"/>
                  <a:gd name="T8" fmla="*/ 521 w 532"/>
                  <a:gd name="T9" fmla="*/ 266 h 500"/>
                  <a:gd name="T10" fmla="*/ 266 w 532"/>
                  <a:gd name="T11" fmla="*/ 12 h 500"/>
                  <a:gd name="T12" fmla="*/ 11 w 532"/>
                  <a:gd name="T13" fmla="*/ 266 h 500"/>
                  <a:gd name="T14" fmla="*/ 144 w 532"/>
                  <a:gd name="T15" fmla="*/ 490 h 500"/>
                  <a:gd name="T16" fmla="*/ 139 w 532"/>
                  <a:gd name="T17" fmla="*/ 500 h 500"/>
                  <a:gd name="T18" fmla="*/ 0 w 532"/>
                  <a:gd name="T19" fmla="*/ 266 h 500"/>
                  <a:gd name="T20" fmla="*/ 266 w 532"/>
                  <a:gd name="T21"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500">
                    <a:moveTo>
                      <a:pt x="266" y="0"/>
                    </a:moveTo>
                    <a:cubicBezTo>
                      <a:pt x="413" y="0"/>
                      <a:pt x="532" y="120"/>
                      <a:pt x="532" y="266"/>
                    </a:cubicBezTo>
                    <a:cubicBezTo>
                      <a:pt x="532" y="367"/>
                      <a:pt x="477" y="454"/>
                      <a:pt x="395" y="500"/>
                    </a:cubicBezTo>
                    <a:cubicBezTo>
                      <a:pt x="389" y="489"/>
                      <a:pt x="389" y="489"/>
                      <a:pt x="389" y="489"/>
                    </a:cubicBezTo>
                    <a:cubicBezTo>
                      <a:pt x="468" y="446"/>
                      <a:pt x="521" y="362"/>
                      <a:pt x="521" y="266"/>
                    </a:cubicBezTo>
                    <a:cubicBezTo>
                      <a:pt x="521" y="126"/>
                      <a:pt x="407" y="12"/>
                      <a:pt x="266" y="12"/>
                    </a:cubicBezTo>
                    <a:cubicBezTo>
                      <a:pt x="126" y="12"/>
                      <a:pt x="11" y="126"/>
                      <a:pt x="11" y="266"/>
                    </a:cubicBezTo>
                    <a:cubicBezTo>
                      <a:pt x="11" y="363"/>
                      <a:pt x="65" y="447"/>
                      <a:pt x="144" y="490"/>
                    </a:cubicBezTo>
                    <a:cubicBezTo>
                      <a:pt x="139" y="500"/>
                      <a:pt x="139" y="500"/>
                      <a:pt x="139" y="500"/>
                    </a:cubicBezTo>
                    <a:cubicBezTo>
                      <a:pt x="56" y="455"/>
                      <a:pt x="0" y="367"/>
                      <a:pt x="0" y="266"/>
                    </a:cubicBezTo>
                    <a:cubicBezTo>
                      <a:pt x="0" y="120"/>
                      <a:pt x="120" y="0"/>
                      <a:pt x="2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24" name="íšľïḋé"/>
            <p:cNvSpPr/>
            <p:nvPr/>
          </p:nvSpPr>
          <p:spPr bwMode="auto">
            <a:xfrm>
              <a:off x="7169402" y="3361464"/>
              <a:ext cx="4000166" cy="237633"/>
            </a:xfrm>
            <a:custGeom>
              <a:avLst/>
              <a:gdLst>
                <a:gd name="T0" fmla="*/ 2 w 1702"/>
                <a:gd name="T1" fmla="*/ 29 h 101"/>
                <a:gd name="T2" fmla="*/ 49 w 1702"/>
                <a:gd name="T3" fmla="*/ 13 h 101"/>
                <a:gd name="T4" fmla="*/ 59 w 1702"/>
                <a:gd name="T5" fmla="*/ 92 h 101"/>
                <a:gd name="T6" fmla="*/ 87 w 1702"/>
                <a:gd name="T7" fmla="*/ 93 h 101"/>
                <a:gd name="T8" fmla="*/ 110 w 1702"/>
                <a:gd name="T9" fmla="*/ 3 h 101"/>
                <a:gd name="T10" fmla="*/ 133 w 1702"/>
                <a:gd name="T11" fmla="*/ 99 h 101"/>
                <a:gd name="T12" fmla="*/ 235 w 1702"/>
                <a:gd name="T13" fmla="*/ 34 h 101"/>
                <a:gd name="T14" fmla="*/ 240 w 1702"/>
                <a:gd name="T15" fmla="*/ 77 h 101"/>
                <a:gd name="T16" fmla="*/ 254 w 1702"/>
                <a:gd name="T17" fmla="*/ 99 h 101"/>
                <a:gd name="T18" fmla="*/ 263 w 1702"/>
                <a:gd name="T19" fmla="*/ 2 h 101"/>
                <a:gd name="T20" fmla="*/ 326 w 1702"/>
                <a:gd name="T21" fmla="*/ 9 h 101"/>
                <a:gd name="T22" fmla="*/ 354 w 1702"/>
                <a:gd name="T23" fmla="*/ 9 h 101"/>
                <a:gd name="T24" fmla="*/ 318 w 1702"/>
                <a:gd name="T25" fmla="*/ 93 h 101"/>
                <a:gd name="T26" fmla="*/ 299 w 1702"/>
                <a:gd name="T27" fmla="*/ 98 h 101"/>
                <a:gd name="T28" fmla="*/ 377 w 1702"/>
                <a:gd name="T29" fmla="*/ 2 h 101"/>
                <a:gd name="T30" fmla="*/ 415 w 1702"/>
                <a:gd name="T31" fmla="*/ 82 h 101"/>
                <a:gd name="T32" fmla="*/ 454 w 1702"/>
                <a:gd name="T33" fmla="*/ 2 h 101"/>
                <a:gd name="T34" fmla="*/ 398 w 1702"/>
                <a:gd name="T35" fmla="*/ 93 h 101"/>
                <a:gd name="T36" fmla="*/ 510 w 1702"/>
                <a:gd name="T37" fmla="*/ 93 h 101"/>
                <a:gd name="T38" fmla="*/ 528 w 1702"/>
                <a:gd name="T39" fmla="*/ 2 h 101"/>
                <a:gd name="T40" fmla="*/ 534 w 1702"/>
                <a:gd name="T41" fmla="*/ 93 h 101"/>
                <a:gd name="T42" fmla="*/ 669 w 1702"/>
                <a:gd name="T43" fmla="*/ 9 h 101"/>
                <a:gd name="T44" fmla="*/ 680 w 1702"/>
                <a:gd name="T45" fmla="*/ 17 h 101"/>
                <a:gd name="T46" fmla="*/ 598 w 1702"/>
                <a:gd name="T47" fmla="*/ 98 h 101"/>
                <a:gd name="T48" fmla="*/ 607 w 1702"/>
                <a:gd name="T49" fmla="*/ 3 h 101"/>
                <a:gd name="T50" fmla="*/ 793 w 1702"/>
                <a:gd name="T51" fmla="*/ 3 h 101"/>
                <a:gd name="T52" fmla="*/ 827 w 1702"/>
                <a:gd name="T53" fmla="*/ 89 h 101"/>
                <a:gd name="T54" fmla="*/ 860 w 1702"/>
                <a:gd name="T55" fmla="*/ 2 h 101"/>
                <a:gd name="T56" fmla="*/ 781 w 1702"/>
                <a:gd name="T57" fmla="*/ 16 h 101"/>
                <a:gd name="T58" fmla="*/ 981 w 1702"/>
                <a:gd name="T59" fmla="*/ 7 h 101"/>
                <a:gd name="T60" fmla="*/ 914 w 1702"/>
                <a:gd name="T61" fmla="*/ 99 h 101"/>
                <a:gd name="T62" fmla="*/ 882 w 1702"/>
                <a:gd name="T63" fmla="*/ 7 h 101"/>
                <a:gd name="T64" fmla="*/ 1006 w 1702"/>
                <a:gd name="T65" fmla="*/ 91 h 101"/>
                <a:gd name="T66" fmla="*/ 1042 w 1702"/>
                <a:gd name="T67" fmla="*/ 2 h 101"/>
                <a:gd name="T68" fmla="*/ 1020 w 1702"/>
                <a:gd name="T69" fmla="*/ 98 h 101"/>
                <a:gd name="T70" fmla="*/ 1054 w 1702"/>
                <a:gd name="T71" fmla="*/ 2 h 101"/>
                <a:gd name="T72" fmla="*/ 1090 w 1702"/>
                <a:gd name="T73" fmla="*/ 15 h 101"/>
                <a:gd name="T74" fmla="*/ 1137 w 1702"/>
                <a:gd name="T75" fmla="*/ 2 h 101"/>
                <a:gd name="T76" fmla="*/ 1173 w 1702"/>
                <a:gd name="T77" fmla="*/ 91 h 101"/>
                <a:gd name="T78" fmla="*/ 1224 w 1702"/>
                <a:gd name="T79" fmla="*/ 2 h 101"/>
                <a:gd name="T80" fmla="*/ 1210 w 1702"/>
                <a:gd name="T81" fmla="*/ 46 h 101"/>
                <a:gd name="T82" fmla="*/ 1211 w 1702"/>
                <a:gd name="T83" fmla="*/ 52 h 101"/>
                <a:gd name="T84" fmla="*/ 1221 w 1702"/>
                <a:gd name="T85" fmla="*/ 98 h 101"/>
                <a:gd name="T86" fmla="*/ 1267 w 1702"/>
                <a:gd name="T87" fmla="*/ 9 h 101"/>
                <a:gd name="T88" fmla="*/ 1333 w 1702"/>
                <a:gd name="T89" fmla="*/ 40 h 101"/>
                <a:gd name="T90" fmla="*/ 1324 w 1702"/>
                <a:gd name="T91" fmla="*/ 96 h 101"/>
                <a:gd name="T92" fmla="*/ 1302 w 1702"/>
                <a:gd name="T93" fmla="*/ 93 h 101"/>
                <a:gd name="T94" fmla="*/ 1318 w 1702"/>
                <a:gd name="T95" fmla="*/ 28 h 101"/>
                <a:gd name="T96" fmla="*/ 1413 w 1702"/>
                <a:gd name="T97" fmla="*/ 88 h 101"/>
                <a:gd name="T98" fmla="*/ 1431 w 1702"/>
                <a:gd name="T99" fmla="*/ 4 h 101"/>
                <a:gd name="T100" fmla="*/ 1407 w 1702"/>
                <a:gd name="T101" fmla="*/ 38 h 101"/>
                <a:gd name="T102" fmla="*/ 1370 w 1702"/>
                <a:gd name="T103" fmla="*/ 73 h 101"/>
                <a:gd name="T104" fmla="*/ 1465 w 1702"/>
                <a:gd name="T105" fmla="*/ 9 h 101"/>
                <a:gd name="T106" fmla="*/ 1491 w 1702"/>
                <a:gd name="T107" fmla="*/ 16 h 101"/>
                <a:gd name="T108" fmla="*/ 1456 w 1702"/>
                <a:gd name="T109" fmla="*/ 99 h 101"/>
                <a:gd name="T110" fmla="*/ 1517 w 1702"/>
                <a:gd name="T111" fmla="*/ 26 h 101"/>
                <a:gd name="T112" fmla="*/ 1586 w 1702"/>
                <a:gd name="T113" fmla="*/ 13 h 101"/>
                <a:gd name="T114" fmla="*/ 1545 w 1702"/>
                <a:gd name="T115" fmla="*/ 98 h 101"/>
                <a:gd name="T116" fmla="*/ 1656 w 1702"/>
                <a:gd name="T117" fmla="*/ 98 h 101"/>
                <a:gd name="T118" fmla="*/ 1610 w 1702"/>
                <a:gd name="T119" fmla="*/ 7 h 101"/>
                <a:gd name="T120" fmla="*/ 1644 w 1702"/>
                <a:gd name="T121" fmla="*/ 12 h 101"/>
                <a:gd name="T122" fmla="*/ 1688 w 1702"/>
                <a:gd name="T123"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2" h="101">
                  <a:moveTo>
                    <a:pt x="1" y="66"/>
                  </a:moveTo>
                  <a:cubicBezTo>
                    <a:pt x="11" y="66"/>
                    <a:pt x="11" y="66"/>
                    <a:pt x="11" y="66"/>
                  </a:cubicBezTo>
                  <a:cubicBezTo>
                    <a:pt x="11" y="75"/>
                    <a:pt x="13" y="81"/>
                    <a:pt x="16" y="85"/>
                  </a:cubicBezTo>
                  <a:cubicBezTo>
                    <a:pt x="20" y="90"/>
                    <a:pt x="25" y="92"/>
                    <a:pt x="32" y="92"/>
                  </a:cubicBezTo>
                  <a:cubicBezTo>
                    <a:pt x="37" y="92"/>
                    <a:pt x="41" y="90"/>
                    <a:pt x="44" y="88"/>
                  </a:cubicBezTo>
                  <a:cubicBezTo>
                    <a:pt x="48" y="85"/>
                    <a:pt x="49" y="82"/>
                    <a:pt x="49" y="77"/>
                  </a:cubicBezTo>
                  <a:cubicBezTo>
                    <a:pt x="49" y="74"/>
                    <a:pt x="48" y="71"/>
                    <a:pt x="46" y="68"/>
                  </a:cubicBezTo>
                  <a:cubicBezTo>
                    <a:pt x="44" y="66"/>
                    <a:pt x="39" y="63"/>
                    <a:pt x="31" y="60"/>
                  </a:cubicBezTo>
                  <a:cubicBezTo>
                    <a:pt x="20" y="55"/>
                    <a:pt x="12" y="51"/>
                    <a:pt x="8" y="46"/>
                  </a:cubicBezTo>
                  <a:cubicBezTo>
                    <a:pt x="4" y="41"/>
                    <a:pt x="2" y="36"/>
                    <a:pt x="2" y="29"/>
                  </a:cubicBezTo>
                  <a:cubicBezTo>
                    <a:pt x="2" y="20"/>
                    <a:pt x="5" y="13"/>
                    <a:pt x="11" y="8"/>
                  </a:cubicBezTo>
                  <a:cubicBezTo>
                    <a:pt x="17" y="2"/>
                    <a:pt x="25" y="0"/>
                    <a:pt x="34" y="0"/>
                  </a:cubicBezTo>
                  <a:cubicBezTo>
                    <a:pt x="38" y="0"/>
                    <a:pt x="42" y="0"/>
                    <a:pt x="47" y="1"/>
                  </a:cubicBezTo>
                  <a:cubicBezTo>
                    <a:pt x="51" y="1"/>
                    <a:pt x="56" y="2"/>
                    <a:pt x="62" y="3"/>
                  </a:cubicBezTo>
                  <a:cubicBezTo>
                    <a:pt x="62" y="4"/>
                    <a:pt x="62" y="4"/>
                    <a:pt x="62" y="4"/>
                  </a:cubicBezTo>
                  <a:cubicBezTo>
                    <a:pt x="62" y="9"/>
                    <a:pt x="62" y="14"/>
                    <a:pt x="62" y="17"/>
                  </a:cubicBezTo>
                  <a:cubicBezTo>
                    <a:pt x="62" y="19"/>
                    <a:pt x="62" y="23"/>
                    <a:pt x="62" y="29"/>
                  </a:cubicBezTo>
                  <a:cubicBezTo>
                    <a:pt x="62" y="29"/>
                    <a:pt x="62" y="29"/>
                    <a:pt x="62" y="29"/>
                  </a:cubicBezTo>
                  <a:cubicBezTo>
                    <a:pt x="54" y="29"/>
                    <a:pt x="54" y="29"/>
                    <a:pt x="54" y="29"/>
                  </a:cubicBezTo>
                  <a:cubicBezTo>
                    <a:pt x="54" y="22"/>
                    <a:pt x="53" y="17"/>
                    <a:pt x="49" y="13"/>
                  </a:cubicBezTo>
                  <a:cubicBezTo>
                    <a:pt x="46" y="10"/>
                    <a:pt x="42" y="8"/>
                    <a:pt x="36" y="8"/>
                  </a:cubicBezTo>
                  <a:cubicBezTo>
                    <a:pt x="31" y="8"/>
                    <a:pt x="27" y="9"/>
                    <a:pt x="25" y="11"/>
                  </a:cubicBezTo>
                  <a:cubicBezTo>
                    <a:pt x="22" y="14"/>
                    <a:pt x="21" y="17"/>
                    <a:pt x="21" y="21"/>
                  </a:cubicBezTo>
                  <a:cubicBezTo>
                    <a:pt x="21" y="24"/>
                    <a:pt x="22" y="27"/>
                    <a:pt x="24" y="30"/>
                  </a:cubicBezTo>
                  <a:cubicBezTo>
                    <a:pt x="26" y="32"/>
                    <a:pt x="31" y="35"/>
                    <a:pt x="39" y="38"/>
                  </a:cubicBezTo>
                  <a:cubicBezTo>
                    <a:pt x="40" y="38"/>
                    <a:pt x="41" y="39"/>
                    <a:pt x="43" y="40"/>
                  </a:cubicBezTo>
                  <a:cubicBezTo>
                    <a:pt x="51" y="43"/>
                    <a:pt x="57" y="46"/>
                    <a:pt x="60" y="49"/>
                  </a:cubicBezTo>
                  <a:cubicBezTo>
                    <a:pt x="63" y="51"/>
                    <a:pt x="65" y="55"/>
                    <a:pt x="66" y="58"/>
                  </a:cubicBezTo>
                  <a:cubicBezTo>
                    <a:pt x="68" y="61"/>
                    <a:pt x="69" y="65"/>
                    <a:pt x="69" y="69"/>
                  </a:cubicBezTo>
                  <a:cubicBezTo>
                    <a:pt x="69" y="79"/>
                    <a:pt x="65" y="86"/>
                    <a:pt x="59" y="92"/>
                  </a:cubicBezTo>
                  <a:cubicBezTo>
                    <a:pt x="53" y="98"/>
                    <a:pt x="44" y="101"/>
                    <a:pt x="33" y="101"/>
                  </a:cubicBezTo>
                  <a:cubicBezTo>
                    <a:pt x="27" y="101"/>
                    <a:pt x="21" y="100"/>
                    <a:pt x="16" y="99"/>
                  </a:cubicBezTo>
                  <a:cubicBezTo>
                    <a:pt x="11" y="98"/>
                    <a:pt x="5" y="96"/>
                    <a:pt x="0" y="93"/>
                  </a:cubicBezTo>
                  <a:cubicBezTo>
                    <a:pt x="1" y="90"/>
                    <a:pt x="1" y="87"/>
                    <a:pt x="1" y="83"/>
                  </a:cubicBezTo>
                  <a:cubicBezTo>
                    <a:pt x="1" y="80"/>
                    <a:pt x="1" y="77"/>
                    <a:pt x="1" y="73"/>
                  </a:cubicBezTo>
                  <a:cubicBezTo>
                    <a:pt x="1" y="71"/>
                    <a:pt x="1" y="70"/>
                    <a:pt x="1" y="69"/>
                  </a:cubicBezTo>
                  <a:cubicBezTo>
                    <a:pt x="1" y="68"/>
                    <a:pt x="1" y="67"/>
                    <a:pt x="1" y="66"/>
                  </a:cubicBezTo>
                  <a:cubicBezTo>
                    <a:pt x="1" y="66"/>
                    <a:pt x="1" y="66"/>
                    <a:pt x="1" y="66"/>
                  </a:cubicBezTo>
                  <a:close/>
                  <a:moveTo>
                    <a:pt x="87" y="99"/>
                  </a:moveTo>
                  <a:cubicBezTo>
                    <a:pt x="87" y="93"/>
                    <a:pt x="87" y="93"/>
                    <a:pt x="87" y="93"/>
                  </a:cubicBezTo>
                  <a:cubicBezTo>
                    <a:pt x="88" y="93"/>
                    <a:pt x="88" y="93"/>
                    <a:pt x="88" y="93"/>
                  </a:cubicBezTo>
                  <a:cubicBezTo>
                    <a:pt x="93" y="93"/>
                    <a:pt x="95" y="92"/>
                    <a:pt x="97" y="91"/>
                  </a:cubicBezTo>
                  <a:cubicBezTo>
                    <a:pt x="98" y="89"/>
                    <a:pt x="99" y="86"/>
                    <a:pt x="99" y="81"/>
                  </a:cubicBezTo>
                  <a:cubicBezTo>
                    <a:pt x="99" y="16"/>
                    <a:pt x="99" y="16"/>
                    <a:pt x="99" y="16"/>
                  </a:cubicBezTo>
                  <a:cubicBezTo>
                    <a:pt x="99" y="13"/>
                    <a:pt x="98" y="11"/>
                    <a:pt x="97" y="9"/>
                  </a:cubicBezTo>
                  <a:cubicBezTo>
                    <a:pt x="95" y="8"/>
                    <a:pt x="93" y="7"/>
                    <a:pt x="89" y="7"/>
                  </a:cubicBezTo>
                  <a:cubicBezTo>
                    <a:pt x="87" y="7"/>
                    <a:pt x="87" y="7"/>
                    <a:pt x="87" y="7"/>
                  </a:cubicBezTo>
                  <a:cubicBezTo>
                    <a:pt x="87" y="2"/>
                    <a:pt x="87" y="2"/>
                    <a:pt x="87" y="2"/>
                  </a:cubicBezTo>
                  <a:cubicBezTo>
                    <a:pt x="91" y="2"/>
                    <a:pt x="95" y="2"/>
                    <a:pt x="99" y="2"/>
                  </a:cubicBezTo>
                  <a:cubicBezTo>
                    <a:pt x="103" y="3"/>
                    <a:pt x="107" y="3"/>
                    <a:pt x="110" y="3"/>
                  </a:cubicBezTo>
                  <a:cubicBezTo>
                    <a:pt x="114" y="3"/>
                    <a:pt x="118" y="3"/>
                    <a:pt x="122" y="2"/>
                  </a:cubicBezTo>
                  <a:cubicBezTo>
                    <a:pt x="126" y="2"/>
                    <a:pt x="129" y="2"/>
                    <a:pt x="133" y="2"/>
                  </a:cubicBezTo>
                  <a:cubicBezTo>
                    <a:pt x="133" y="7"/>
                    <a:pt x="133" y="7"/>
                    <a:pt x="133" y="7"/>
                  </a:cubicBezTo>
                  <a:cubicBezTo>
                    <a:pt x="129" y="7"/>
                    <a:pt x="126" y="8"/>
                    <a:pt x="125" y="9"/>
                  </a:cubicBezTo>
                  <a:cubicBezTo>
                    <a:pt x="123" y="10"/>
                    <a:pt x="122" y="12"/>
                    <a:pt x="122" y="16"/>
                  </a:cubicBezTo>
                  <a:cubicBezTo>
                    <a:pt x="122" y="81"/>
                    <a:pt x="122" y="81"/>
                    <a:pt x="122" y="81"/>
                  </a:cubicBezTo>
                  <a:cubicBezTo>
                    <a:pt x="122" y="86"/>
                    <a:pt x="123" y="89"/>
                    <a:pt x="124" y="91"/>
                  </a:cubicBezTo>
                  <a:cubicBezTo>
                    <a:pt x="126" y="92"/>
                    <a:pt x="128" y="93"/>
                    <a:pt x="133" y="93"/>
                  </a:cubicBezTo>
                  <a:cubicBezTo>
                    <a:pt x="133" y="93"/>
                    <a:pt x="133" y="93"/>
                    <a:pt x="133" y="93"/>
                  </a:cubicBezTo>
                  <a:cubicBezTo>
                    <a:pt x="133" y="99"/>
                    <a:pt x="133" y="99"/>
                    <a:pt x="133" y="99"/>
                  </a:cubicBezTo>
                  <a:cubicBezTo>
                    <a:pt x="130" y="98"/>
                    <a:pt x="126" y="98"/>
                    <a:pt x="122" y="98"/>
                  </a:cubicBezTo>
                  <a:cubicBezTo>
                    <a:pt x="118" y="98"/>
                    <a:pt x="114" y="98"/>
                    <a:pt x="110" y="98"/>
                  </a:cubicBezTo>
                  <a:cubicBezTo>
                    <a:pt x="107" y="98"/>
                    <a:pt x="104" y="98"/>
                    <a:pt x="100" y="98"/>
                  </a:cubicBezTo>
                  <a:cubicBezTo>
                    <a:pt x="96" y="98"/>
                    <a:pt x="92" y="98"/>
                    <a:pt x="87" y="99"/>
                  </a:cubicBezTo>
                  <a:cubicBezTo>
                    <a:pt x="87" y="99"/>
                    <a:pt x="87" y="99"/>
                    <a:pt x="87" y="99"/>
                  </a:cubicBezTo>
                  <a:close/>
                  <a:moveTo>
                    <a:pt x="236" y="4"/>
                  </a:moveTo>
                  <a:cubicBezTo>
                    <a:pt x="236" y="8"/>
                    <a:pt x="235" y="11"/>
                    <a:pt x="235" y="14"/>
                  </a:cubicBezTo>
                  <a:cubicBezTo>
                    <a:pt x="235" y="17"/>
                    <a:pt x="235" y="20"/>
                    <a:pt x="235" y="23"/>
                  </a:cubicBezTo>
                  <a:cubicBezTo>
                    <a:pt x="235" y="24"/>
                    <a:pt x="235" y="26"/>
                    <a:pt x="235" y="27"/>
                  </a:cubicBezTo>
                  <a:cubicBezTo>
                    <a:pt x="235" y="29"/>
                    <a:pt x="235" y="31"/>
                    <a:pt x="235" y="34"/>
                  </a:cubicBezTo>
                  <a:cubicBezTo>
                    <a:pt x="227" y="34"/>
                    <a:pt x="227" y="34"/>
                    <a:pt x="227" y="34"/>
                  </a:cubicBezTo>
                  <a:cubicBezTo>
                    <a:pt x="226" y="25"/>
                    <a:pt x="224" y="18"/>
                    <a:pt x="220" y="14"/>
                  </a:cubicBezTo>
                  <a:cubicBezTo>
                    <a:pt x="216" y="10"/>
                    <a:pt x="211" y="7"/>
                    <a:pt x="205" y="7"/>
                  </a:cubicBezTo>
                  <a:cubicBezTo>
                    <a:pt x="195" y="7"/>
                    <a:pt x="188" y="11"/>
                    <a:pt x="183" y="18"/>
                  </a:cubicBezTo>
                  <a:cubicBezTo>
                    <a:pt x="178" y="25"/>
                    <a:pt x="175" y="35"/>
                    <a:pt x="175" y="47"/>
                  </a:cubicBezTo>
                  <a:cubicBezTo>
                    <a:pt x="175" y="60"/>
                    <a:pt x="178" y="71"/>
                    <a:pt x="184" y="78"/>
                  </a:cubicBezTo>
                  <a:cubicBezTo>
                    <a:pt x="189" y="86"/>
                    <a:pt x="197" y="90"/>
                    <a:pt x="206" y="90"/>
                  </a:cubicBezTo>
                  <a:cubicBezTo>
                    <a:pt x="211" y="90"/>
                    <a:pt x="216" y="89"/>
                    <a:pt x="220" y="86"/>
                  </a:cubicBezTo>
                  <a:cubicBezTo>
                    <a:pt x="224" y="83"/>
                    <a:pt x="229" y="79"/>
                    <a:pt x="233" y="73"/>
                  </a:cubicBezTo>
                  <a:cubicBezTo>
                    <a:pt x="240" y="77"/>
                    <a:pt x="240" y="77"/>
                    <a:pt x="240" y="77"/>
                  </a:cubicBezTo>
                  <a:cubicBezTo>
                    <a:pt x="234" y="85"/>
                    <a:pt x="229" y="91"/>
                    <a:pt x="222" y="95"/>
                  </a:cubicBezTo>
                  <a:cubicBezTo>
                    <a:pt x="215" y="99"/>
                    <a:pt x="208" y="101"/>
                    <a:pt x="199" y="101"/>
                  </a:cubicBezTo>
                  <a:cubicBezTo>
                    <a:pt x="184" y="101"/>
                    <a:pt x="172" y="96"/>
                    <a:pt x="164" y="87"/>
                  </a:cubicBezTo>
                  <a:cubicBezTo>
                    <a:pt x="155" y="78"/>
                    <a:pt x="151" y="66"/>
                    <a:pt x="151" y="50"/>
                  </a:cubicBezTo>
                  <a:cubicBezTo>
                    <a:pt x="151" y="35"/>
                    <a:pt x="156" y="23"/>
                    <a:pt x="165" y="14"/>
                  </a:cubicBezTo>
                  <a:cubicBezTo>
                    <a:pt x="175" y="4"/>
                    <a:pt x="187" y="0"/>
                    <a:pt x="203" y="0"/>
                  </a:cubicBezTo>
                  <a:cubicBezTo>
                    <a:pt x="209" y="0"/>
                    <a:pt x="218" y="1"/>
                    <a:pt x="233" y="4"/>
                  </a:cubicBezTo>
                  <a:cubicBezTo>
                    <a:pt x="234" y="4"/>
                    <a:pt x="235" y="4"/>
                    <a:pt x="236" y="4"/>
                  </a:cubicBezTo>
                  <a:cubicBezTo>
                    <a:pt x="236" y="4"/>
                    <a:pt x="236" y="4"/>
                    <a:pt x="236" y="4"/>
                  </a:cubicBezTo>
                  <a:close/>
                  <a:moveTo>
                    <a:pt x="254" y="99"/>
                  </a:moveTo>
                  <a:cubicBezTo>
                    <a:pt x="254" y="93"/>
                    <a:pt x="254" y="93"/>
                    <a:pt x="254" y="93"/>
                  </a:cubicBezTo>
                  <a:cubicBezTo>
                    <a:pt x="255" y="93"/>
                    <a:pt x="255" y="93"/>
                    <a:pt x="255" y="93"/>
                  </a:cubicBezTo>
                  <a:cubicBezTo>
                    <a:pt x="259" y="93"/>
                    <a:pt x="262" y="92"/>
                    <a:pt x="263" y="91"/>
                  </a:cubicBezTo>
                  <a:cubicBezTo>
                    <a:pt x="265" y="89"/>
                    <a:pt x="265" y="86"/>
                    <a:pt x="265" y="81"/>
                  </a:cubicBezTo>
                  <a:cubicBezTo>
                    <a:pt x="265" y="16"/>
                    <a:pt x="265" y="16"/>
                    <a:pt x="265" y="16"/>
                  </a:cubicBezTo>
                  <a:cubicBezTo>
                    <a:pt x="265" y="13"/>
                    <a:pt x="265" y="11"/>
                    <a:pt x="263" y="9"/>
                  </a:cubicBezTo>
                  <a:cubicBezTo>
                    <a:pt x="262" y="8"/>
                    <a:pt x="259" y="7"/>
                    <a:pt x="256" y="7"/>
                  </a:cubicBezTo>
                  <a:cubicBezTo>
                    <a:pt x="254" y="7"/>
                    <a:pt x="254" y="7"/>
                    <a:pt x="254" y="7"/>
                  </a:cubicBezTo>
                  <a:cubicBezTo>
                    <a:pt x="254" y="2"/>
                    <a:pt x="254" y="2"/>
                    <a:pt x="254" y="2"/>
                  </a:cubicBezTo>
                  <a:cubicBezTo>
                    <a:pt x="257" y="2"/>
                    <a:pt x="260" y="2"/>
                    <a:pt x="263" y="2"/>
                  </a:cubicBezTo>
                  <a:cubicBezTo>
                    <a:pt x="267" y="3"/>
                    <a:pt x="271" y="3"/>
                    <a:pt x="277" y="3"/>
                  </a:cubicBezTo>
                  <a:cubicBezTo>
                    <a:pt x="282" y="3"/>
                    <a:pt x="286" y="3"/>
                    <a:pt x="290" y="2"/>
                  </a:cubicBezTo>
                  <a:cubicBezTo>
                    <a:pt x="294" y="2"/>
                    <a:pt x="297" y="2"/>
                    <a:pt x="299" y="2"/>
                  </a:cubicBezTo>
                  <a:cubicBezTo>
                    <a:pt x="299" y="7"/>
                    <a:pt x="299" y="7"/>
                    <a:pt x="299" y="7"/>
                  </a:cubicBezTo>
                  <a:cubicBezTo>
                    <a:pt x="295" y="7"/>
                    <a:pt x="292" y="8"/>
                    <a:pt x="291" y="9"/>
                  </a:cubicBezTo>
                  <a:cubicBezTo>
                    <a:pt x="289" y="10"/>
                    <a:pt x="288" y="12"/>
                    <a:pt x="288" y="16"/>
                  </a:cubicBezTo>
                  <a:cubicBezTo>
                    <a:pt x="288" y="43"/>
                    <a:pt x="288" y="43"/>
                    <a:pt x="288" y="43"/>
                  </a:cubicBezTo>
                  <a:cubicBezTo>
                    <a:pt x="329" y="43"/>
                    <a:pt x="329" y="43"/>
                    <a:pt x="329" y="43"/>
                  </a:cubicBezTo>
                  <a:cubicBezTo>
                    <a:pt x="329" y="16"/>
                    <a:pt x="329" y="16"/>
                    <a:pt x="329" y="16"/>
                  </a:cubicBezTo>
                  <a:cubicBezTo>
                    <a:pt x="329" y="13"/>
                    <a:pt x="328" y="10"/>
                    <a:pt x="326" y="9"/>
                  </a:cubicBezTo>
                  <a:cubicBezTo>
                    <a:pt x="325" y="8"/>
                    <a:pt x="322" y="7"/>
                    <a:pt x="318" y="7"/>
                  </a:cubicBezTo>
                  <a:cubicBezTo>
                    <a:pt x="317" y="7"/>
                    <a:pt x="317" y="7"/>
                    <a:pt x="317" y="7"/>
                  </a:cubicBezTo>
                  <a:cubicBezTo>
                    <a:pt x="317" y="2"/>
                    <a:pt x="317" y="2"/>
                    <a:pt x="317" y="2"/>
                  </a:cubicBezTo>
                  <a:cubicBezTo>
                    <a:pt x="321" y="2"/>
                    <a:pt x="324" y="2"/>
                    <a:pt x="328" y="2"/>
                  </a:cubicBezTo>
                  <a:cubicBezTo>
                    <a:pt x="331" y="3"/>
                    <a:pt x="336" y="3"/>
                    <a:pt x="340" y="3"/>
                  </a:cubicBezTo>
                  <a:cubicBezTo>
                    <a:pt x="345" y="3"/>
                    <a:pt x="349" y="3"/>
                    <a:pt x="352" y="2"/>
                  </a:cubicBezTo>
                  <a:cubicBezTo>
                    <a:pt x="356" y="2"/>
                    <a:pt x="359" y="2"/>
                    <a:pt x="362" y="2"/>
                  </a:cubicBezTo>
                  <a:cubicBezTo>
                    <a:pt x="362" y="7"/>
                    <a:pt x="362" y="7"/>
                    <a:pt x="362" y="7"/>
                  </a:cubicBezTo>
                  <a:cubicBezTo>
                    <a:pt x="361" y="7"/>
                    <a:pt x="361" y="7"/>
                    <a:pt x="361" y="7"/>
                  </a:cubicBezTo>
                  <a:cubicBezTo>
                    <a:pt x="357" y="7"/>
                    <a:pt x="355" y="8"/>
                    <a:pt x="354" y="9"/>
                  </a:cubicBezTo>
                  <a:cubicBezTo>
                    <a:pt x="352" y="11"/>
                    <a:pt x="351" y="13"/>
                    <a:pt x="351" y="16"/>
                  </a:cubicBezTo>
                  <a:cubicBezTo>
                    <a:pt x="351" y="81"/>
                    <a:pt x="351" y="81"/>
                    <a:pt x="351" y="81"/>
                  </a:cubicBezTo>
                  <a:cubicBezTo>
                    <a:pt x="351" y="86"/>
                    <a:pt x="352" y="89"/>
                    <a:pt x="354" y="90"/>
                  </a:cubicBezTo>
                  <a:cubicBezTo>
                    <a:pt x="355" y="92"/>
                    <a:pt x="358" y="93"/>
                    <a:pt x="362" y="93"/>
                  </a:cubicBezTo>
                  <a:cubicBezTo>
                    <a:pt x="362" y="99"/>
                    <a:pt x="362" y="99"/>
                    <a:pt x="362" y="99"/>
                  </a:cubicBezTo>
                  <a:cubicBezTo>
                    <a:pt x="358" y="98"/>
                    <a:pt x="354" y="98"/>
                    <a:pt x="350" y="98"/>
                  </a:cubicBezTo>
                  <a:cubicBezTo>
                    <a:pt x="346" y="98"/>
                    <a:pt x="343" y="98"/>
                    <a:pt x="340" y="98"/>
                  </a:cubicBezTo>
                  <a:cubicBezTo>
                    <a:pt x="338" y="98"/>
                    <a:pt x="336" y="98"/>
                    <a:pt x="332" y="98"/>
                  </a:cubicBezTo>
                  <a:cubicBezTo>
                    <a:pt x="328" y="98"/>
                    <a:pt x="323" y="98"/>
                    <a:pt x="318" y="99"/>
                  </a:cubicBezTo>
                  <a:cubicBezTo>
                    <a:pt x="318" y="93"/>
                    <a:pt x="318" y="93"/>
                    <a:pt x="318" y="93"/>
                  </a:cubicBezTo>
                  <a:cubicBezTo>
                    <a:pt x="318" y="93"/>
                    <a:pt x="318" y="93"/>
                    <a:pt x="318" y="93"/>
                  </a:cubicBezTo>
                  <a:cubicBezTo>
                    <a:pt x="323" y="93"/>
                    <a:pt x="325" y="92"/>
                    <a:pt x="327" y="91"/>
                  </a:cubicBezTo>
                  <a:cubicBezTo>
                    <a:pt x="328" y="89"/>
                    <a:pt x="329" y="86"/>
                    <a:pt x="329" y="81"/>
                  </a:cubicBezTo>
                  <a:cubicBezTo>
                    <a:pt x="329" y="50"/>
                    <a:pt x="329" y="50"/>
                    <a:pt x="329" y="50"/>
                  </a:cubicBezTo>
                  <a:cubicBezTo>
                    <a:pt x="288" y="50"/>
                    <a:pt x="288" y="50"/>
                    <a:pt x="288" y="50"/>
                  </a:cubicBezTo>
                  <a:cubicBezTo>
                    <a:pt x="288" y="81"/>
                    <a:pt x="288" y="81"/>
                    <a:pt x="288" y="81"/>
                  </a:cubicBezTo>
                  <a:cubicBezTo>
                    <a:pt x="288" y="86"/>
                    <a:pt x="289" y="89"/>
                    <a:pt x="290" y="91"/>
                  </a:cubicBezTo>
                  <a:cubicBezTo>
                    <a:pt x="292" y="92"/>
                    <a:pt x="294" y="93"/>
                    <a:pt x="299" y="93"/>
                  </a:cubicBezTo>
                  <a:cubicBezTo>
                    <a:pt x="299" y="93"/>
                    <a:pt x="299" y="93"/>
                    <a:pt x="299" y="93"/>
                  </a:cubicBezTo>
                  <a:cubicBezTo>
                    <a:pt x="299" y="98"/>
                    <a:pt x="299" y="98"/>
                    <a:pt x="299" y="98"/>
                  </a:cubicBezTo>
                  <a:cubicBezTo>
                    <a:pt x="294" y="98"/>
                    <a:pt x="290" y="98"/>
                    <a:pt x="286" y="98"/>
                  </a:cubicBezTo>
                  <a:cubicBezTo>
                    <a:pt x="282" y="98"/>
                    <a:pt x="279" y="98"/>
                    <a:pt x="277" y="98"/>
                  </a:cubicBezTo>
                  <a:cubicBezTo>
                    <a:pt x="273" y="98"/>
                    <a:pt x="270" y="98"/>
                    <a:pt x="266" y="98"/>
                  </a:cubicBezTo>
                  <a:cubicBezTo>
                    <a:pt x="262" y="98"/>
                    <a:pt x="258" y="98"/>
                    <a:pt x="254" y="99"/>
                  </a:cubicBezTo>
                  <a:cubicBezTo>
                    <a:pt x="254" y="99"/>
                    <a:pt x="254" y="99"/>
                    <a:pt x="254" y="99"/>
                  </a:cubicBezTo>
                  <a:close/>
                  <a:moveTo>
                    <a:pt x="388" y="16"/>
                  </a:moveTo>
                  <a:cubicBezTo>
                    <a:pt x="388" y="13"/>
                    <a:pt x="387" y="11"/>
                    <a:pt x="386" y="9"/>
                  </a:cubicBezTo>
                  <a:cubicBezTo>
                    <a:pt x="384" y="8"/>
                    <a:pt x="382" y="7"/>
                    <a:pt x="378" y="7"/>
                  </a:cubicBezTo>
                  <a:cubicBezTo>
                    <a:pt x="377" y="7"/>
                    <a:pt x="377" y="7"/>
                    <a:pt x="377" y="7"/>
                  </a:cubicBezTo>
                  <a:cubicBezTo>
                    <a:pt x="377" y="2"/>
                    <a:pt x="377" y="2"/>
                    <a:pt x="377" y="2"/>
                  </a:cubicBezTo>
                  <a:cubicBezTo>
                    <a:pt x="382" y="2"/>
                    <a:pt x="386" y="2"/>
                    <a:pt x="390" y="3"/>
                  </a:cubicBezTo>
                  <a:cubicBezTo>
                    <a:pt x="393" y="3"/>
                    <a:pt x="397" y="3"/>
                    <a:pt x="400" y="3"/>
                  </a:cubicBezTo>
                  <a:cubicBezTo>
                    <a:pt x="403" y="3"/>
                    <a:pt x="406" y="3"/>
                    <a:pt x="410" y="3"/>
                  </a:cubicBezTo>
                  <a:cubicBezTo>
                    <a:pt x="414" y="2"/>
                    <a:pt x="418" y="2"/>
                    <a:pt x="423" y="2"/>
                  </a:cubicBezTo>
                  <a:cubicBezTo>
                    <a:pt x="423" y="7"/>
                    <a:pt x="423" y="7"/>
                    <a:pt x="423" y="7"/>
                  </a:cubicBezTo>
                  <a:cubicBezTo>
                    <a:pt x="418" y="7"/>
                    <a:pt x="415" y="8"/>
                    <a:pt x="414" y="9"/>
                  </a:cubicBezTo>
                  <a:cubicBezTo>
                    <a:pt x="412" y="10"/>
                    <a:pt x="411" y="12"/>
                    <a:pt x="411" y="16"/>
                  </a:cubicBezTo>
                  <a:cubicBezTo>
                    <a:pt x="411" y="60"/>
                    <a:pt x="411" y="60"/>
                    <a:pt x="411" y="60"/>
                  </a:cubicBezTo>
                  <a:cubicBezTo>
                    <a:pt x="411" y="67"/>
                    <a:pt x="412" y="72"/>
                    <a:pt x="412" y="75"/>
                  </a:cubicBezTo>
                  <a:cubicBezTo>
                    <a:pt x="413" y="78"/>
                    <a:pt x="414" y="80"/>
                    <a:pt x="415" y="82"/>
                  </a:cubicBezTo>
                  <a:cubicBezTo>
                    <a:pt x="417" y="84"/>
                    <a:pt x="420" y="86"/>
                    <a:pt x="423" y="88"/>
                  </a:cubicBezTo>
                  <a:cubicBezTo>
                    <a:pt x="426" y="89"/>
                    <a:pt x="430" y="89"/>
                    <a:pt x="434" y="89"/>
                  </a:cubicBezTo>
                  <a:cubicBezTo>
                    <a:pt x="442" y="89"/>
                    <a:pt x="448" y="87"/>
                    <a:pt x="452" y="83"/>
                  </a:cubicBezTo>
                  <a:cubicBezTo>
                    <a:pt x="456" y="78"/>
                    <a:pt x="457" y="70"/>
                    <a:pt x="457" y="60"/>
                  </a:cubicBezTo>
                  <a:cubicBezTo>
                    <a:pt x="457" y="59"/>
                    <a:pt x="457" y="59"/>
                    <a:pt x="457" y="59"/>
                  </a:cubicBezTo>
                  <a:cubicBezTo>
                    <a:pt x="457" y="18"/>
                    <a:pt x="457" y="18"/>
                    <a:pt x="457" y="18"/>
                  </a:cubicBezTo>
                  <a:cubicBezTo>
                    <a:pt x="457" y="14"/>
                    <a:pt x="457" y="11"/>
                    <a:pt x="455" y="9"/>
                  </a:cubicBezTo>
                  <a:cubicBezTo>
                    <a:pt x="454" y="8"/>
                    <a:pt x="451" y="7"/>
                    <a:pt x="446" y="7"/>
                  </a:cubicBezTo>
                  <a:cubicBezTo>
                    <a:pt x="446" y="2"/>
                    <a:pt x="446" y="2"/>
                    <a:pt x="446" y="2"/>
                  </a:cubicBezTo>
                  <a:cubicBezTo>
                    <a:pt x="449" y="2"/>
                    <a:pt x="452" y="2"/>
                    <a:pt x="454" y="2"/>
                  </a:cubicBezTo>
                  <a:cubicBezTo>
                    <a:pt x="456" y="2"/>
                    <a:pt x="458" y="3"/>
                    <a:pt x="460" y="3"/>
                  </a:cubicBezTo>
                  <a:cubicBezTo>
                    <a:pt x="462" y="3"/>
                    <a:pt x="465" y="2"/>
                    <a:pt x="467" y="2"/>
                  </a:cubicBezTo>
                  <a:cubicBezTo>
                    <a:pt x="469" y="2"/>
                    <a:pt x="472" y="2"/>
                    <a:pt x="474" y="2"/>
                  </a:cubicBezTo>
                  <a:cubicBezTo>
                    <a:pt x="474" y="7"/>
                    <a:pt x="474" y="7"/>
                    <a:pt x="474" y="7"/>
                  </a:cubicBezTo>
                  <a:cubicBezTo>
                    <a:pt x="471" y="7"/>
                    <a:pt x="469" y="8"/>
                    <a:pt x="468" y="9"/>
                  </a:cubicBezTo>
                  <a:cubicBezTo>
                    <a:pt x="467" y="10"/>
                    <a:pt x="466" y="13"/>
                    <a:pt x="466" y="18"/>
                  </a:cubicBezTo>
                  <a:cubicBezTo>
                    <a:pt x="465" y="62"/>
                    <a:pt x="465" y="62"/>
                    <a:pt x="465" y="62"/>
                  </a:cubicBezTo>
                  <a:cubicBezTo>
                    <a:pt x="465" y="76"/>
                    <a:pt x="462" y="86"/>
                    <a:pt x="456" y="92"/>
                  </a:cubicBezTo>
                  <a:cubicBezTo>
                    <a:pt x="450" y="98"/>
                    <a:pt x="440" y="101"/>
                    <a:pt x="427" y="101"/>
                  </a:cubicBezTo>
                  <a:cubicBezTo>
                    <a:pt x="414" y="101"/>
                    <a:pt x="405" y="98"/>
                    <a:pt x="398" y="93"/>
                  </a:cubicBezTo>
                  <a:cubicBezTo>
                    <a:pt x="391" y="87"/>
                    <a:pt x="388" y="79"/>
                    <a:pt x="388" y="69"/>
                  </a:cubicBezTo>
                  <a:cubicBezTo>
                    <a:pt x="388" y="16"/>
                    <a:pt x="388" y="16"/>
                    <a:pt x="388" y="16"/>
                  </a:cubicBezTo>
                  <a:close/>
                  <a:moveTo>
                    <a:pt x="524" y="27"/>
                  </a:moveTo>
                  <a:cubicBezTo>
                    <a:pt x="511" y="60"/>
                    <a:pt x="511" y="60"/>
                    <a:pt x="511" y="60"/>
                  </a:cubicBezTo>
                  <a:cubicBezTo>
                    <a:pt x="536" y="60"/>
                    <a:pt x="536" y="60"/>
                    <a:pt x="536" y="60"/>
                  </a:cubicBezTo>
                  <a:cubicBezTo>
                    <a:pt x="524" y="27"/>
                    <a:pt x="524" y="27"/>
                    <a:pt x="524" y="27"/>
                  </a:cubicBezTo>
                  <a:close/>
                  <a:moveTo>
                    <a:pt x="501" y="84"/>
                  </a:moveTo>
                  <a:cubicBezTo>
                    <a:pt x="500" y="85"/>
                    <a:pt x="500" y="86"/>
                    <a:pt x="500" y="86"/>
                  </a:cubicBezTo>
                  <a:cubicBezTo>
                    <a:pt x="500" y="87"/>
                    <a:pt x="500" y="88"/>
                    <a:pt x="500" y="88"/>
                  </a:cubicBezTo>
                  <a:cubicBezTo>
                    <a:pt x="500" y="91"/>
                    <a:pt x="503" y="92"/>
                    <a:pt x="510" y="93"/>
                  </a:cubicBezTo>
                  <a:cubicBezTo>
                    <a:pt x="510" y="93"/>
                    <a:pt x="510" y="93"/>
                    <a:pt x="510" y="93"/>
                  </a:cubicBezTo>
                  <a:cubicBezTo>
                    <a:pt x="510" y="99"/>
                    <a:pt x="510" y="99"/>
                    <a:pt x="510" y="99"/>
                  </a:cubicBezTo>
                  <a:cubicBezTo>
                    <a:pt x="507" y="98"/>
                    <a:pt x="505" y="98"/>
                    <a:pt x="502" y="98"/>
                  </a:cubicBezTo>
                  <a:cubicBezTo>
                    <a:pt x="499" y="98"/>
                    <a:pt x="497" y="98"/>
                    <a:pt x="495" y="98"/>
                  </a:cubicBezTo>
                  <a:cubicBezTo>
                    <a:pt x="493" y="98"/>
                    <a:pt x="492" y="98"/>
                    <a:pt x="490" y="98"/>
                  </a:cubicBezTo>
                  <a:cubicBezTo>
                    <a:pt x="488" y="98"/>
                    <a:pt x="484" y="98"/>
                    <a:pt x="480" y="99"/>
                  </a:cubicBezTo>
                  <a:cubicBezTo>
                    <a:pt x="480" y="93"/>
                    <a:pt x="480" y="93"/>
                    <a:pt x="480" y="93"/>
                  </a:cubicBezTo>
                  <a:cubicBezTo>
                    <a:pt x="483" y="92"/>
                    <a:pt x="485" y="91"/>
                    <a:pt x="487" y="90"/>
                  </a:cubicBezTo>
                  <a:cubicBezTo>
                    <a:pt x="489" y="88"/>
                    <a:pt x="491" y="85"/>
                    <a:pt x="493" y="81"/>
                  </a:cubicBezTo>
                  <a:cubicBezTo>
                    <a:pt x="528" y="2"/>
                    <a:pt x="528" y="2"/>
                    <a:pt x="528" y="2"/>
                  </a:cubicBezTo>
                  <a:cubicBezTo>
                    <a:pt x="537" y="2"/>
                    <a:pt x="537" y="2"/>
                    <a:pt x="537" y="2"/>
                  </a:cubicBezTo>
                  <a:cubicBezTo>
                    <a:pt x="568" y="86"/>
                    <a:pt x="568" y="86"/>
                    <a:pt x="568" y="86"/>
                  </a:cubicBezTo>
                  <a:cubicBezTo>
                    <a:pt x="569" y="89"/>
                    <a:pt x="571" y="90"/>
                    <a:pt x="572" y="91"/>
                  </a:cubicBezTo>
                  <a:cubicBezTo>
                    <a:pt x="574" y="92"/>
                    <a:pt x="576" y="93"/>
                    <a:pt x="579" y="93"/>
                  </a:cubicBezTo>
                  <a:cubicBezTo>
                    <a:pt x="579" y="99"/>
                    <a:pt x="579" y="99"/>
                    <a:pt x="579" y="99"/>
                  </a:cubicBezTo>
                  <a:cubicBezTo>
                    <a:pt x="575" y="98"/>
                    <a:pt x="571" y="98"/>
                    <a:pt x="567" y="98"/>
                  </a:cubicBezTo>
                  <a:cubicBezTo>
                    <a:pt x="564" y="98"/>
                    <a:pt x="560" y="98"/>
                    <a:pt x="557" y="98"/>
                  </a:cubicBezTo>
                  <a:cubicBezTo>
                    <a:pt x="554" y="98"/>
                    <a:pt x="551" y="98"/>
                    <a:pt x="547" y="98"/>
                  </a:cubicBezTo>
                  <a:cubicBezTo>
                    <a:pt x="543" y="98"/>
                    <a:pt x="538" y="98"/>
                    <a:pt x="534" y="99"/>
                  </a:cubicBezTo>
                  <a:cubicBezTo>
                    <a:pt x="534" y="93"/>
                    <a:pt x="534" y="93"/>
                    <a:pt x="534" y="93"/>
                  </a:cubicBezTo>
                  <a:cubicBezTo>
                    <a:pt x="539" y="93"/>
                    <a:pt x="542" y="92"/>
                    <a:pt x="543" y="92"/>
                  </a:cubicBezTo>
                  <a:cubicBezTo>
                    <a:pt x="545" y="91"/>
                    <a:pt x="545" y="90"/>
                    <a:pt x="545" y="88"/>
                  </a:cubicBezTo>
                  <a:cubicBezTo>
                    <a:pt x="545" y="88"/>
                    <a:pt x="545" y="87"/>
                    <a:pt x="545" y="87"/>
                  </a:cubicBezTo>
                  <a:cubicBezTo>
                    <a:pt x="545" y="86"/>
                    <a:pt x="545" y="86"/>
                    <a:pt x="545" y="85"/>
                  </a:cubicBezTo>
                  <a:cubicBezTo>
                    <a:pt x="538" y="67"/>
                    <a:pt x="538" y="67"/>
                    <a:pt x="538" y="67"/>
                  </a:cubicBezTo>
                  <a:cubicBezTo>
                    <a:pt x="508" y="67"/>
                    <a:pt x="508" y="67"/>
                    <a:pt x="508" y="67"/>
                  </a:cubicBezTo>
                  <a:cubicBezTo>
                    <a:pt x="501" y="84"/>
                    <a:pt x="501" y="84"/>
                    <a:pt x="501" y="84"/>
                  </a:cubicBezTo>
                  <a:close/>
                  <a:moveTo>
                    <a:pt x="672" y="64"/>
                  </a:moveTo>
                  <a:cubicBezTo>
                    <a:pt x="672" y="17"/>
                    <a:pt x="672" y="17"/>
                    <a:pt x="672" y="17"/>
                  </a:cubicBezTo>
                  <a:cubicBezTo>
                    <a:pt x="672" y="13"/>
                    <a:pt x="671" y="10"/>
                    <a:pt x="669" y="9"/>
                  </a:cubicBezTo>
                  <a:cubicBezTo>
                    <a:pt x="668" y="8"/>
                    <a:pt x="664" y="7"/>
                    <a:pt x="659" y="7"/>
                  </a:cubicBezTo>
                  <a:cubicBezTo>
                    <a:pt x="659" y="2"/>
                    <a:pt x="659" y="2"/>
                    <a:pt x="659" y="2"/>
                  </a:cubicBezTo>
                  <a:cubicBezTo>
                    <a:pt x="661" y="2"/>
                    <a:pt x="664" y="2"/>
                    <a:pt x="666" y="2"/>
                  </a:cubicBezTo>
                  <a:cubicBezTo>
                    <a:pt x="669" y="2"/>
                    <a:pt x="672" y="2"/>
                    <a:pt x="675" y="2"/>
                  </a:cubicBezTo>
                  <a:cubicBezTo>
                    <a:pt x="678" y="2"/>
                    <a:pt x="680" y="2"/>
                    <a:pt x="683" y="2"/>
                  </a:cubicBezTo>
                  <a:cubicBezTo>
                    <a:pt x="685" y="2"/>
                    <a:pt x="688" y="2"/>
                    <a:pt x="690" y="2"/>
                  </a:cubicBezTo>
                  <a:cubicBezTo>
                    <a:pt x="690" y="7"/>
                    <a:pt x="690" y="7"/>
                    <a:pt x="690" y="7"/>
                  </a:cubicBezTo>
                  <a:cubicBezTo>
                    <a:pt x="689" y="7"/>
                    <a:pt x="689" y="7"/>
                    <a:pt x="689" y="7"/>
                  </a:cubicBezTo>
                  <a:cubicBezTo>
                    <a:pt x="686" y="7"/>
                    <a:pt x="683" y="8"/>
                    <a:pt x="682" y="9"/>
                  </a:cubicBezTo>
                  <a:cubicBezTo>
                    <a:pt x="681" y="11"/>
                    <a:pt x="680" y="13"/>
                    <a:pt x="680" y="17"/>
                  </a:cubicBezTo>
                  <a:cubicBezTo>
                    <a:pt x="680" y="99"/>
                    <a:pt x="680" y="99"/>
                    <a:pt x="680" y="99"/>
                  </a:cubicBezTo>
                  <a:cubicBezTo>
                    <a:pt x="671" y="99"/>
                    <a:pt x="671" y="99"/>
                    <a:pt x="671" y="99"/>
                  </a:cubicBezTo>
                  <a:cubicBezTo>
                    <a:pt x="610" y="20"/>
                    <a:pt x="610" y="20"/>
                    <a:pt x="610" y="20"/>
                  </a:cubicBezTo>
                  <a:cubicBezTo>
                    <a:pt x="610" y="81"/>
                    <a:pt x="610" y="81"/>
                    <a:pt x="610" y="81"/>
                  </a:cubicBezTo>
                  <a:cubicBezTo>
                    <a:pt x="610" y="86"/>
                    <a:pt x="611" y="89"/>
                    <a:pt x="612" y="91"/>
                  </a:cubicBezTo>
                  <a:cubicBezTo>
                    <a:pt x="614" y="92"/>
                    <a:pt x="617" y="93"/>
                    <a:pt x="623" y="93"/>
                  </a:cubicBezTo>
                  <a:cubicBezTo>
                    <a:pt x="623" y="99"/>
                    <a:pt x="623" y="99"/>
                    <a:pt x="623" y="99"/>
                  </a:cubicBezTo>
                  <a:cubicBezTo>
                    <a:pt x="620" y="98"/>
                    <a:pt x="617" y="98"/>
                    <a:pt x="614" y="98"/>
                  </a:cubicBezTo>
                  <a:cubicBezTo>
                    <a:pt x="611" y="98"/>
                    <a:pt x="608" y="98"/>
                    <a:pt x="605" y="98"/>
                  </a:cubicBezTo>
                  <a:cubicBezTo>
                    <a:pt x="603" y="98"/>
                    <a:pt x="600" y="98"/>
                    <a:pt x="598" y="98"/>
                  </a:cubicBezTo>
                  <a:cubicBezTo>
                    <a:pt x="595" y="98"/>
                    <a:pt x="592" y="98"/>
                    <a:pt x="590" y="99"/>
                  </a:cubicBezTo>
                  <a:cubicBezTo>
                    <a:pt x="590" y="93"/>
                    <a:pt x="590" y="93"/>
                    <a:pt x="590" y="93"/>
                  </a:cubicBezTo>
                  <a:cubicBezTo>
                    <a:pt x="595" y="93"/>
                    <a:pt x="598" y="92"/>
                    <a:pt x="599" y="91"/>
                  </a:cubicBezTo>
                  <a:cubicBezTo>
                    <a:pt x="601" y="89"/>
                    <a:pt x="602" y="86"/>
                    <a:pt x="602" y="81"/>
                  </a:cubicBezTo>
                  <a:cubicBezTo>
                    <a:pt x="602" y="17"/>
                    <a:pt x="602" y="17"/>
                    <a:pt x="602" y="17"/>
                  </a:cubicBezTo>
                  <a:cubicBezTo>
                    <a:pt x="602" y="13"/>
                    <a:pt x="601" y="11"/>
                    <a:pt x="599" y="9"/>
                  </a:cubicBezTo>
                  <a:cubicBezTo>
                    <a:pt x="598" y="8"/>
                    <a:pt x="595" y="8"/>
                    <a:pt x="591" y="7"/>
                  </a:cubicBezTo>
                  <a:cubicBezTo>
                    <a:pt x="591" y="2"/>
                    <a:pt x="591" y="2"/>
                    <a:pt x="591" y="2"/>
                  </a:cubicBezTo>
                  <a:cubicBezTo>
                    <a:pt x="595" y="2"/>
                    <a:pt x="599" y="2"/>
                    <a:pt x="601" y="2"/>
                  </a:cubicBezTo>
                  <a:cubicBezTo>
                    <a:pt x="603" y="2"/>
                    <a:pt x="605" y="3"/>
                    <a:pt x="607" y="3"/>
                  </a:cubicBezTo>
                  <a:cubicBezTo>
                    <a:pt x="609" y="3"/>
                    <a:pt x="612" y="2"/>
                    <a:pt x="614" y="2"/>
                  </a:cubicBezTo>
                  <a:cubicBezTo>
                    <a:pt x="617" y="2"/>
                    <a:pt x="620" y="2"/>
                    <a:pt x="623" y="2"/>
                  </a:cubicBezTo>
                  <a:cubicBezTo>
                    <a:pt x="672" y="64"/>
                    <a:pt x="672" y="64"/>
                    <a:pt x="672" y="64"/>
                  </a:cubicBezTo>
                  <a:close/>
                  <a:moveTo>
                    <a:pt x="781" y="16"/>
                  </a:moveTo>
                  <a:cubicBezTo>
                    <a:pt x="781" y="13"/>
                    <a:pt x="780" y="11"/>
                    <a:pt x="779" y="9"/>
                  </a:cubicBezTo>
                  <a:cubicBezTo>
                    <a:pt x="777" y="8"/>
                    <a:pt x="775" y="7"/>
                    <a:pt x="771" y="7"/>
                  </a:cubicBezTo>
                  <a:cubicBezTo>
                    <a:pt x="770" y="7"/>
                    <a:pt x="770" y="7"/>
                    <a:pt x="770" y="7"/>
                  </a:cubicBezTo>
                  <a:cubicBezTo>
                    <a:pt x="770" y="2"/>
                    <a:pt x="770" y="2"/>
                    <a:pt x="770" y="2"/>
                  </a:cubicBezTo>
                  <a:cubicBezTo>
                    <a:pt x="775" y="2"/>
                    <a:pt x="779" y="2"/>
                    <a:pt x="782" y="3"/>
                  </a:cubicBezTo>
                  <a:cubicBezTo>
                    <a:pt x="786" y="3"/>
                    <a:pt x="790" y="3"/>
                    <a:pt x="793" y="3"/>
                  </a:cubicBezTo>
                  <a:cubicBezTo>
                    <a:pt x="796" y="3"/>
                    <a:pt x="799" y="3"/>
                    <a:pt x="803" y="3"/>
                  </a:cubicBezTo>
                  <a:cubicBezTo>
                    <a:pt x="807" y="2"/>
                    <a:pt x="811" y="2"/>
                    <a:pt x="815" y="2"/>
                  </a:cubicBezTo>
                  <a:cubicBezTo>
                    <a:pt x="815" y="7"/>
                    <a:pt x="815" y="7"/>
                    <a:pt x="815" y="7"/>
                  </a:cubicBezTo>
                  <a:cubicBezTo>
                    <a:pt x="811" y="7"/>
                    <a:pt x="808" y="8"/>
                    <a:pt x="807" y="9"/>
                  </a:cubicBezTo>
                  <a:cubicBezTo>
                    <a:pt x="805" y="10"/>
                    <a:pt x="804" y="12"/>
                    <a:pt x="804" y="16"/>
                  </a:cubicBezTo>
                  <a:cubicBezTo>
                    <a:pt x="804" y="60"/>
                    <a:pt x="804" y="60"/>
                    <a:pt x="804" y="60"/>
                  </a:cubicBezTo>
                  <a:cubicBezTo>
                    <a:pt x="804" y="67"/>
                    <a:pt x="805" y="72"/>
                    <a:pt x="805" y="75"/>
                  </a:cubicBezTo>
                  <a:cubicBezTo>
                    <a:pt x="806" y="78"/>
                    <a:pt x="807" y="80"/>
                    <a:pt x="808" y="82"/>
                  </a:cubicBezTo>
                  <a:cubicBezTo>
                    <a:pt x="810" y="84"/>
                    <a:pt x="813" y="86"/>
                    <a:pt x="816" y="88"/>
                  </a:cubicBezTo>
                  <a:cubicBezTo>
                    <a:pt x="819" y="89"/>
                    <a:pt x="822" y="89"/>
                    <a:pt x="827" y="89"/>
                  </a:cubicBezTo>
                  <a:cubicBezTo>
                    <a:pt x="835" y="89"/>
                    <a:pt x="841" y="87"/>
                    <a:pt x="845" y="83"/>
                  </a:cubicBezTo>
                  <a:cubicBezTo>
                    <a:pt x="848" y="78"/>
                    <a:pt x="850" y="70"/>
                    <a:pt x="850" y="60"/>
                  </a:cubicBezTo>
                  <a:cubicBezTo>
                    <a:pt x="850" y="59"/>
                    <a:pt x="850" y="59"/>
                    <a:pt x="850" y="59"/>
                  </a:cubicBezTo>
                  <a:cubicBezTo>
                    <a:pt x="850" y="18"/>
                    <a:pt x="850" y="18"/>
                    <a:pt x="850" y="18"/>
                  </a:cubicBezTo>
                  <a:cubicBezTo>
                    <a:pt x="850" y="14"/>
                    <a:pt x="849" y="11"/>
                    <a:pt x="848" y="9"/>
                  </a:cubicBezTo>
                  <a:cubicBezTo>
                    <a:pt x="847" y="8"/>
                    <a:pt x="844" y="7"/>
                    <a:pt x="839" y="7"/>
                  </a:cubicBezTo>
                  <a:cubicBezTo>
                    <a:pt x="839" y="2"/>
                    <a:pt x="839" y="2"/>
                    <a:pt x="839" y="2"/>
                  </a:cubicBezTo>
                  <a:cubicBezTo>
                    <a:pt x="842" y="2"/>
                    <a:pt x="845" y="2"/>
                    <a:pt x="847" y="2"/>
                  </a:cubicBezTo>
                  <a:cubicBezTo>
                    <a:pt x="849" y="2"/>
                    <a:pt x="851" y="3"/>
                    <a:pt x="853" y="3"/>
                  </a:cubicBezTo>
                  <a:cubicBezTo>
                    <a:pt x="855" y="3"/>
                    <a:pt x="857" y="2"/>
                    <a:pt x="860" y="2"/>
                  </a:cubicBezTo>
                  <a:cubicBezTo>
                    <a:pt x="862" y="2"/>
                    <a:pt x="865" y="2"/>
                    <a:pt x="867" y="2"/>
                  </a:cubicBezTo>
                  <a:cubicBezTo>
                    <a:pt x="867" y="7"/>
                    <a:pt x="867" y="7"/>
                    <a:pt x="867" y="7"/>
                  </a:cubicBezTo>
                  <a:cubicBezTo>
                    <a:pt x="864" y="7"/>
                    <a:pt x="862" y="8"/>
                    <a:pt x="861" y="9"/>
                  </a:cubicBezTo>
                  <a:cubicBezTo>
                    <a:pt x="860" y="10"/>
                    <a:pt x="859" y="13"/>
                    <a:pt x="859" y="18"/>
                  </a:cubicBezTo>
                  <a:cubicBezTo>
                    <a:pt x="858" y="62"/>
                    <a:pt x="858" y="62"/>
                    <a:pt x="858" y="62"/>
                  </a:cubicBezTo>
                  <a:cubicBezTo>
                    <a:pt x="858" y="76"/>
                    <a:pt x="855" y="86"/>
                    <a:pt x="849" y="92"/>
                  </a:cubicBezTo>
                  <a:cubicBezTo>
                    <a:pt x="843" y="98"/>
                    <a:pt x="833" y="101"/>
                    <a:pt x="820" y="101"/>
                  </a:cubicBezTo>
                  <a:cubicBezTo>
                    <a:pt x="807" y="101"/>
                    <a:pt x="797" y="98"/>
                    <a:pt x="791" y="93"/>
                  </a:cubicBezTo>
                  <a:cubicBezTo>
                    <a:pt x="784" y="87"/>
                    <a:pt x="781" y="79"/>
                    <a:pt x="781" y="69"/>
                  </a:cubicBezTo>
                  <a:cubicBezTo>
                    <a:pt x="781" y="16"/>
                    <a:pt x="781" y="16"/>
                    <a:pt x="781" y="16"/>
                  </a:cubicBezTo>
                  <a:close/>
                  <a:moveTo>
                    <a:pt x="963" y="64"/>
                  </a:moveTo>
                  <a:cubicBezTo>
                    <a:pt x="963" y="17"/>
                    <a:pt x="963" y="17"/>
                    <a:pt x="963" y="17"/>
                  </a:cubicBezTo>
                  <a:cubicBezTo>
                    <a:pt x="963" y="13"/>
                    <a:pt x="962" y="10"/>
                    <a:pt x="961" y="9"/>
                  </a:cubicBezTo>
                  <a:cubicBezTo>
                    <a:pt x="959" y="8"/>
                    <a:pt x="956" y="7"/>
                    <a:pt x="950" y="7"/>
                  </a:cubicBezTo>
                  <a:cubicBezTo>
                    <a:pt x="950" y="2"/>
                    <a:pt x="950" y="2"/>
                    <a:pt x="950" y="2"/>
                  </a:cubicBezTo>
                  <a:cubicBezTo>
                    <a:pt x="953" y="2"/>
                    <a:pt x="955" y="2"/>
                    <a:pt x="958" y="2"/>
                  </a:cubicBezTo>
                  <a:cubicBezTo>
                    <a:pt x="960" y="2"/>
                    <a:pt x="963" y="2"/>
                    <a:pt x="966" y="2"/>
                  </a:cubicBezTo>
                  <a:cubicBezTo>
                    <a:pt x="969" y="2"/>
                    <a:pt x="972" y="2"/>
                    <a:pt x="974" y="2"/>
                  </a:cubicBezTo>
                  <a:cubicBezTo>
                    <a:pt x="977" y="2"/>
                    <a:pt x="979" y="2"/>
                    <a:pt x="981" y="2"/>
                  </a:cubicBezTo>
                  <a:cubicBezTo>
                    <a:pt x="981" y="7"/>
                    <a:pt x="981" y="7"/>
                    <a:pt x="981" y="7"/>
                  </a:cubicBezTo>
                  <a:cubicBezTo>
                    <a:pt x="980" y="7"/>
                    <a:pt x="980" y="7"/>
                    <a:pt x="980" y="7"/>
                  </a:cubicBezTo>
                  <a:cubicBezTo>
                    <a:pt x="977" y="7"/>
                    <a:pt x="975" y="8"/>
                    <a:pt x="973" y="9"/>
                  </a:cubicBezTo>
                  <a:cubicBezTo>
                    <a:pt x="972" y="11"/>
                    <a:pt x="971" y="13"/>
                    <a:pt x="971" y="17"/>
                  </a:cubicBezTo>
                  <a:cubicBezTo>
                    <a:pt x="971" y="99"/>
                    <a:pt x="971" y="99"/>
                    <a:pt x="971" y="99"/>
                  </a:cubicBezTo>
                  <a:cubicBezTo>
                    <a:pt x="963" y="99"/>
                    <a:pt x="963" y="99"/>
                    <a:pt x="963" y="99"/>
                  </a:cubicBezTo>
                  <a:cubicBezTo>
                    <a:pt x="901" y="20"/>
                    <a:pt x="901" y="20"/>
                    <a:pt x="901" y="20"/>
                  </a:cubicBezTo>
                  <a:cubicBezTo>
                    <a:pt x="901" y="81"/>
                    <a:pt x="901" y="81"/>
                    <a:pt x="901" y="81"/>
                  </a:cubicBezTo>
                  <a:cubicBezTo>
                    <a:pt x="901" y="86"/>
                    <a:pt x="902" y="89"/>
                    <a:pt x="904" y="91"/>
                  </a:cubicBezTo>
                  <a:cubicBezTo>
                    <a:pt x="905" y="92"/>
                    <a:pt x="909" y="93"/>
                    <a:pt x="914" y="93"/>
                  </a:cubicBezTo>
                  <a:cubicBezTo>
                    <a:pt x="914" y="99"/>
                    <a:pt x="914" y="99"/>
                    <a:pt x="914" y="99"/>
                  </a:cubicBezTo>
                  <a:cubicBezTo>
                    <a:pt x="911" y="98"/>
                    <a:pt x="908" y="98"/>
                    <a:pt x="905" y="98"/>
                  </a:cubicBezTo>
                  <a:cubicBezTo>
                    <a:pt x="902" y="98"/>
                    <a:pt x="900" y="98"/>
                    <a:pt x="897" y="98"/>
                  </a:cubicBezTo>
                  <a:cubicBezTo>
                    <a:pt x="894" y="98"/>
                    <a:pt x="892" y="98"/>
                    <a:pt x="889" y="98"/>
                  </a:cubicBezTo>
                  <a:cubicBezTo>
                    <a:pt x="886" y="98"/>
                    <a:pt x="884" y="98"/>
                    <a:pt x="881" y="99"/>
                  </a:cubicBezTo>
                  <a:cubicBezTo>
                    <a:pt x="881" y="93"/>
                    <a:pt x="881" y="93"/>
                    <a:pt x="881" y="93"/>
                  </a:cubicBezTo>
                  <a:cubicBezTo>
                    <a:pt x="886" y="93"/>
                    <a:pt x="889" y="92"/>
                    <a:pt x="891" y="91"/>
                  </a:cubicBezTo>
                  <a:cubicBezTo>
                    <a:pt x="892" y="89"/>
                    <a:pt x="893" y="86"/>
                    <a:pt x="893" y="81"/>
                  </a:cubicBezTo>
                  <a:cubicBezTo>
                    <a:pt x="893" y="17"/>
                    <a:pt x="893" y="17"/>
                    <a:pt x="893" y="17"/>
                  </a:cubicBezTo>
                  <a:cubicBezTo>
                    <a:pt x="893" y="13"/>
                    <a:pt x="892" y="11"/>
                    <a:pt x="891" y="9"/>
                  </a:cubicBezTo>
                  <a:cubicBezTo>
                    <a:pt x="889" y="8"/>
                    <a:pt x="886" y="8"/>
                    <a:pt x="882" y="7"/>
                  </a:cubicBezTo>
                  <a:cubicBezTo>
                    <a:pt x="882" y="2"/>
                    <a:pt x="882" y="2"/>
                    <a:pt x="882" y="2"/>
                  </a:cubicBezTo>
                  <a:cubicBezTo>
                    <a:pt x="887" y="2"/>
                    <a:pt x="890" y="2"/>
                    <a:pt x="892" y="2"/>
                  </a:cubicBezTo>
                  <a:cubicBezTo>
                    <a:pt x="895" y="2"/>
                    <a:pt x="897" y="3"/>
                    <a:pt x="899" y="3"/>
                  </a:cubicBezTo>
                  <a:cubicBezTo>
                    <a:pt x="901" y="3"/>
                    <a:pt x="903" y="2"/>
                    <a:pt x="906" y="2"/>
                  </a:cubicBezTo>
                  <a:cubicBezTo>
                    <a:pt x="908" y="2"/>
                    <a:pt x="911" y="2"/>
                    <a:pt x="915" y="2"/>
                  </a:cubicBezTo>
                  <a:cubicBezTo>
                    <a:pt x="963" y="64"/>
                    <a:pt x="963" y="64"/>
                    <a:pt x="963" y="64"/>
                  </a:cubicBezTo>
                  <a:close/>
                  <a:moveTo>
                    <a:pt x="997" y="99"/>
                  </a:moveTo>
                  <a:cubicBezTo>
                    <a:pt x="997" y="93"/>
                    <a:pt x="997" y="93"/>
                    <a:pt x="997" y="93"/>
                  </a:cubicBezTo>
                  <a:cubicBezTo>
                    <a:pt x="997" y="93"/>
                    <a:pt x="997" y="93"/>
                    <a:pt x="997" y="93"/>
                  </a:cubicBezTo>
                  <a:cubicBezTo>
                    <a:pt x="1002" y="93"/>
                    <a:pt x="1005" y="92"/>
                    <a:pt x="1006" y="91"/>
                  </a:cubicBezTo>
                  <a:cubicBezTo>
                    <a:pt x="1007" y="89"/>
                    <a:pt x="1008" y="86"/>
                    <a:pt x="1008" y="81"/>
                  </a:cubicBezTo>
                  <a:cubicBezTo>
                    <a:pt x="1008" y="16"/>
                    <a:pt x="1008" y="16"/>
                    <a:pt x="1008" y="16"/>
                  </a:cubicBezTo>
                  <a:cubicBezTo>
                    <a:pt x="1008" y="13"/>
                    <a:pt x="1007" y="11"/>
                    <a:pt x="1006" y="9"/>
                  </a:cubicBezTo>
                  <a:cubicBezTo>
                    <a:pt x="1004" y="8"/>
                    <a:pt x="1002" y="7"/>
                    <a:pt x="998" y="7"/>
                  </a:cubicBezTo>
                  <a:cubicBezTo>
                    <a:pt x="997" y="7"/>
                    <a:pt x="997" y="7"/>
                    <a:pt x="997" y="7"/>
                  </a:cubicBezTo>
                  <a:cubicBezTo>
                    <a:pt x="997" y="2"/>
                    <a:pt x="997" y="2"/>
                    <a:pt x="997" y="2"/>
                  </a:cubicBezTo>
                  <a:cubicBezTo>
                    <a:pt x="1001" y="2"/>
                    <a:pt x="1004" y="2"/>
                    <a:pt x="1008" y="2"/>
                  </a:cubicBezTo>
                  <a:cubicBezTo>
                    <a:pt x="1012" y="3"/>
                    <a:pt x="1016" y="3"/>
                    <a:pt x="1020" y="3"/>
                  </a:cubicBezTo>
                  <a:cubicBezTo>
                    <a:pt x="1023" y="3"/>
                    <a:pt x="1027" y="3"/>
                    <a:pt x="1031" y="2"/>
                  </a:cubicBezTo>
                  <a:cubicBezTo>
                    <a:pt x="1035" y="2"/>
                    <a:pt x="1039" y="2"/>
                    <a:pt x="1042" y="2"/>
                  </a:cubicBezTo>
                  <a:cubicBezTo>
                    <a:pt x="1042" y="7"/>
                    <a:pt x="1042" y="7"/>
                    <a:pt x="1042" y="7"/>
                  </a:cubicBezTo>
                  <a:cubicBezTo>
                    <a:pt x="1038" y="7"/>
                    <a:pt x="1035" y="8"/>
                    <a:pt x="1034" y="9"/>
                  </a:cubicBezTo>
                  <a:cubicBezTo>
                    <a:pt x="1032" y="10"/>
                    <a:pt x="1031" y="12"/>
                    <a:pt x="1031" y="16"/>
                  </a:cubicBezTo>
                  <a:cubicBezTo>
                    <a:pt x="1031" y="81"/>
                    <a:pt x="1031" y="81"/>
                    <a:pt x="1031" y="81"/>
                  </a:cubicBezTo>
                  <a:cubicBezTo>
                    <a:pt x="1031" y="86"/>
                    <a:pt x="1032" y="89"/>
                    <a:pt x="1033" y="91"/>
                  </a:cubicBezTo>
                  <a:cubicBezTo>
                    <a:pt x="1035" y="92"/>
                    <a:pt x="1038" y="93"/>
                    <a:pt x="1042" y="93"/>
                  </a:cubicBezTo>
                  <a:cubicBezTo>
                    <a:pt x="1042" y="93"/>
                    <a:pt x="1042" y="93"/>
                    <a:pt x="1042" y="93"/>
                  </a:cubicBezTo>
                  <a:cubicBezTo>
                    <a:pt x="1042" y="99"/>
                    <a:pt x="1042" y="99"/>
                    <a:pt x="1042" y="99"/>
                  </a:cubicBezTo>
                  <a:cubicBezTo>
                    <a:pt x="1039" y="98"/>
                    <a:pt x="1035" y="98"/>
                    <a:pt x="1031" y="98"/>
                  </a:cubicBezTo>
                  <a:cubicBezTo>
                    <a:pt x="1027" y="98"/>
                    <a:pt x="1024" y="98"/>
                    <a:pt x="1020" y="98"/>
                  </a:cubicBezTo>
                  <a:cubicBezTo>
                    <a:pt x="1016" y="98"/>
                    <a:pt x="1013" y="98"/>
                    <a:pt x="1009" y="98"/>
                  </a:cubicBezTo>
                  <a:cubicBezTo>
                    <a:pt x="1005" y="98"/>
                    <a:pt x="1001" y="98"/>
                    <a:pt x="997" y="99"/>
                  </a:cubicBezTo>
                  <a:cubicBezTo>
                    <a:pt x="997" y="99"/>
                    <a:pt x="997" y="99"/>
                    <a:pt x="997" y="99"/>
                  </a:cubicBezTo>
                  <a:close/>
                  <a:moveTo>
                    <a:pt x="1107" y="100"/>
                  </a:moveTo>
                  <a:cubicBezTo>
                    <a:pt x="1097" y="100"/>
                    <a:pt x="1097" y="100"/>
                    <a:pt x="1097" y="100"/>
                  </a:cubicBezTo>
                  <a:cubicBezTo>
                    <a:pt x="1066" y="16"/>
                    <a:pt x="1066" y="16"/>
                    <a:pt x="1066" y="16"/>
                  </a:cubicBezTo>
                  <a:cubicBezTo>
                    <a:pt x="1065" y="13"/>
                    <a:pt x="1064" y="11"/>
                    <a:pt x="1062" y="9"/>
                  </a:cubicBezTo>
                  <a:cubicBezTo>
                    <a:pt x="1060" y="8"/>
                    <a:pt x="1058" y="7"/>
                    <a:pt x="1055" y="7"/>
                  </a:cubicBezTo>
                  <a:cubicBezTo>
                    <a:pt x="1054" y="7"/>
                    <a:pt x="1054" y="7"/>
                    <a:pt x="1054" y="7"/>
                  </a:cubicBezTo>
                  <a:cubicBezTo>
                    <a:pt x="1054" y="2"/>
                    <a:pt x="1054" y="2"/>
                    <a:pt x="1054" y="2"/>
                  </a:cubicBezTo>
                  <a:cubicBezTo>
                    <a:pt x="1058" y="2"/>
                    <a:pt x="1062" y="2"/>
                    <a:pt x="1066" y="2"/>
                  </a:cubicBezTo>
                  <a:cubicBezTo>
                    <a:pt x="1070" y="2"/>
                    <a:pt x="1073" y="3"/>
                    <a:pt x="1076" y="3"/>
                  </a:cubicBezTo>
                  <a:cubicBezTo>
                    <a:pt x="1079" y="3"/>
                    <a:pt x="1081" y="2"/>
                    <a:pt x="1085" y="2"/>
                  </a:cubicBezTo>
                  <a:cubicBezTo>
                    <a:pt x="1088" y="2"/>
                    <a:pt x="1093" y="2"/>
                    <a:pt x="1100" y="2"/>
                  </a:cubicBezTo>
                  <a:cubicBezTo>
                    <a:pt x="1100" y="7"/>
                    <a:pt x="1100" y="7"/>
                    <a:pt x="1100" y="7"/>
                  </a:cubicBezTo>
                  <a:cubicBezTo>
                    <a:pt x="1099" y="7"/>
                    <a:pt x="1099" y="7"/>
                    <a:pt x="1099" y="7"/>
                  </a:cubicBezTo>
                  <a:cubicBezTo>
                    <a:pt x="1095" y="7"/>
                    <a:pt x="1093" y="8"/>
                    <a:pt x="1092" y="8"/>
                  </a:cubicBezTo>
                  <a:cubicBezTo>
                    <a:pt x="1090" y="9"/>
                    <a:pt x="1089" y="11"/>
                    <a:pt x="1089" y="12"/>
                  </a:cubicBezTo>
                  <a:cubicBezTo>
                    <a:pt x="1089" y="13"/>
                    <a:pt x="1089" y="13"/>
                    <a:pt x="1090" y="14"/>
                  </a:cubicBezTo>
                  <a:cubicBezTo>
                    <a:pt x="1090" y="14"/>
                    <a:pt x="1090" y="15"/>
                    <a:pt x="1090" y="15"/>
                  </a:cubicBezTo>
                  <a:cubicBezTo>
                    <a:pt x="1110" y="74"/>
                    <a:pt x="1110" y="74"/>
                    <a:pt x="1110" y="74"/>
                  </a:cubicBezTo>
                  <a:cubicBezTo>
                    <a:pt x="1133" y="16"/>
                    <a:pt x="1133" y="16"/>
                    <a:pt x="1133" y="16"/>
                  </a:cubicBezTo>
                  <a:cubicBezTo>
                    <a:pt x="1134" y="14"/>
                    <a:pt x="1134" y="14"/>
                    <a:pt x="1134" y="13"/>
                  </a:cubicBezTo>
                  <a:cubicBezTo>
                    <a:pt x="1134" y="12"/>
                    <a:pt x="1135" y="11"/>
                    <a:pt x="1135" y="11"/>
                  </a:cubicBezTo>
                  <a:cubicBezTo>
                    <a:pt x="1135" y="9"/>
                    <a:pt x="1134" y="9"/>
                    <a:pt x="1132" y="8"/>
                  </a:cubicBezTo>
                  <a:cubicBezTo>
                    <a:pt x="1131" y="7"/>
                    <a:pt x="1128" y="7"/>
                    <a:pt x="1125" y="7"/>
                  </a:cubicBezTo>
                  <a:cubicBezTo>
                    <a:pt x="1124" y="7"/>
                    <a:pt x="1124" y="7"/>
                    <a:pt x="1124" y="7"/>
                  </a:cubicBezTo>
                  <a:cubicBezTo>
                    <a:pt x="1124" y="2"/>
                    <a:pt x="1124" y="2"/>
                    <a:pt x="1124" y="2"/>
                  </a:cubicBezTo>
                  <a:cubicBezTo>
                    <a:pt x="1126" y="2"/>
                    <a:pt x="1128" y="2"/>
                    <a:pt x="1130" y="2"/>
                  </a:cubicBezTo>
                  <a:cubicBezTo>
                    <a:pt x="1132" y="2"/>
                    <a:pt x="1135" y="2"/>
                    <a:pt x="1137" y="2"/>
                  </a:cubicBezTo>
                  <a:cubicBezTo>
                    <a:pt x="1140" y="2"/>
                    <a:pt x="1143" y="2"/>
                    <a:pt x="1145" y="2"/>
                  </a:cubicBezTo>
                  <a:cubicBezTo>
                    <a:pt x="1147" y="2"/>
                    <a:pt x="1149" y="2"/>
                    <a:pt x="1151" y="2"/>
                  </a:cubicBezTo>
                  <a:cubicBezTo>
                    <a:pt x="1152" y="7"/>
                    <a:pt x="1152" y="7"/>
                    <a:pt x="1152" y="7"/>
                  </a:cubicBezTo>
                  <a:cubicBezTo>
                    <a:pt x="1149" y="7"/>
                    <a:pt x="1148" y="8"/>
                    <a:pt x="1146" y="9"/>
                  </a:cubicBezTo>
                  <a:cubicBezTo>
                    <a:pt x="1145" y="10"/>
                    <a:pt x="1144" y="12"/>
                    <a:pt x="1143" y="15"/>
                  </a:cubicBezTo>
                  <a:cubicBezTo>
                    <a:pt x="1107" y="100"/>
                    <a:pt x="1107" y="100"/>
                    <a:pt x="1107" y="100"/>
                  </a:cubicBezTo>
                  <a:close/>
                  <a:moveTo>
                    <a:pt x="1163" y="99"/>
                  </a:moveTo>
                  <a:cubicBezTo>
                    <a:pt x="1163" y="93"/>
                    <a:pt x="1163" y="93"/>
                    <a:pt x="1163" y="93"/>
                  </a:cubicBezTo>
                  <a:cubicBezTo>
                    <a:pt x="1165" y="93"/>
                    <a:pt x="1165" y="93"/>
                    <a:pt x="1165" y="93"/>
                  </a:cubicBezTo>
                  <a:cubicBezTo>
                    <a:pt x="1168" y="93"/>
                    <a:pt x="1171" y="92"/>
                    <a:pt x="1173" y="91"/>
                  </a:cubicBezTo>
                  <a:cubicBezTo>
                    <a:pt x="1174" y="89"/>
                    <a:pt x="1175" y="87"/>
                    <a:pt x="1175" y="84"/>
                  </a:cubicBezTo>
                  <a:cubicBezTo>
                    <a:pt x="1175" y="16"/>
                    <a:pt x="1175" y="16"/>
                    <a:pt x="1175" y="16"/>
                  </a:cubicBezTo>
                  <a:cubicBezTo>
                    <a:pt x="1175" y="13"/>
                    <a:pt x="1174" y="11"/>
                    <a:pt x="1173" y="10"/>
                  </a:cubicBezTo>
                  <a:cubicBezTo>
                    <a:pt x="1171" y="8"/>
                    <a:pt x="1168" y="7"/>
                    <a:pt x="1165" y="7"/>
                  </a:cubicBezTo>
                  <a:cubicBezTo>
                    <a:pt x="1163" y="7"/>
                    <a:pt x="1163" y="7"/>
                    <a:pt x="1163" y="7"/>
                  </a:cubicBezTo>
                  <a:cubicBezTo>
                    <a:pt x="1163" y="2"/>
                    <a:pt x="1163" y="2"/>
                    <a:pt x="1163" y="2"/>
                  </a:cubicBezTo>
                  <a:cubicBezTo>
                    <a:pt x="1166" y="2"/>
                    <a:pt x="1170" y="2"/>
                    <a:pt x="1174" y="2"/>
                  </a:cubicBezTo>
                  <a:cubicBezTo>
                    <a:pt x="1178" y="2"/>
                    <a:pt x="1184" y="2"/>
                    <a:pt x="1193" y="2"/>
                  </a:cubicBezTo>
                  <a:cubicBezTo>
                    <a:pt x="1207" y="2"/>
                    <a:pt x="1207" y="2"/>
                    <a:pt x="1207" y="2"/>
                  </a:cubicBezTo>
                  <a:cubicBezTo>
                    <a:pt x="1214" y="2"/>
                    <a:pt x="1219" y="2"/>
                    <a:pt x="1224" y="2"/>
                  </a:cubicBezTo>
                  <a:cubicBezTo>
                    <a:pt x="1228" y="2"/>
                    <a:pt x="1232" y="2"/>
                    <a:pt x="1236" y="2"/>
                  </a:cubicBezTo>
                  <a:cubicBezTo>
                    <a:pt x="1236" y="5"/>
                    <a:pt x="1236" y="9"/>
                    <a:pt x="1236" y="13"/>
                  </a:cubicBezTo>
                  <a:cubicBezTo>
                    <a:pt x="1236" y="16"/>
                    <a:pt x="1237" y="21"/>
                    <a:pt x="1237" y="25"/>
                  </a:cubicBezTo>
                  <a:cubicBezTo>
                    <a:pt x="1231" y="25"/>
                    <a:pt x="1231" y="25"/>
                    <a:pt x="1231" y="25"/>
                  </a:cubicBezTo>
                  <a:cubicBezTo>
                    <a:pt x="1230" y="19"/>
                    <a:pt x="1228" y="15"/>
                    <a:pt x="1225" y="12"/>
                  </a:cubicBezTo>
                  <a:cubicBezTo>
                    <a:pt x="1222" y="10"/>
                    <a:pt x="1216" y="9"/>
                    <a:pt x="1208" y="9"/>
                  </a:cubicBezTo>
                  <a:cubicBezTo>
                    <a:pt x="1204" y="9"/>
                    <a:pt x="1201" y="9"/>
                    <a:pt x="1200" y="10"/>
                  </a:cubicBezTo>
                  <a:cubicBezTo>
                    <a:pt x="1198" y="10"/>
                    <a:pt x="1198" y="12"/>
                    <a:pt x="1198" y="13"/>
                  </a:cubicBezTo>
                  <a:cubicBezTo>
                    <a:pt x="1198" y="46"/>
                    <a:pt x="1198" y="46"/>
                    <a:pt x="1198" y="46"/>
                  </a:cubicBezTo>
                  <a:cubicBezTo>
                    <a:pt x="1210" y="46"/>
                    <a:pt x="1210" y="46"/>
                    <a:pt x="1210" y="46"/>
                  </a:cubicBezTo>
                  <a:cubicBezTo>
                    <a:pt x="1214" y="46"/>
                    <a:pt x="1217" y="45"/>
                    <a:pt x="1219" y="42"/>
                  </a:cubicBezTo>
                  <a:cubicBezTo>
                    <a:pt x="1221" y="40"/>
                    <a:pt x="1222" y="37"/>
                    <a:pt x="1222" y="32"/>
                  </a:cubicBezTo>
                  <a:cubicBezTo>
                    <a:pt x="1227" y="32"/>
                    <a:pt x="1227" y="32"/>
                    <a:pt x="1227" y="32"/>
                  </a:cubicBezTo>
                  <a:cubicBezTo>
                    <a:pt x="1227" y="35"/>
                    <a:pt x="1227" y="38"/>
                    <a:pt x="1227" y="40"/>
                  </a:cubicBezTo>
                  <a:cubicBezTo>
                    <a:pt x="1227" y="43"/>
                    <a:pt x="1227" y="46"/>
                    <a:pt x="1227" y="49"/>
                  </a:cubicBezTo>
                  <a:cubicBezTo>
                    <a:pt x="1227" y="52"/>
                    <a:pt x="1227" y="54"/>
                    <a:pt x="1227" y="57"/>
                  </a:cubicBezTo>
                  <a:cubicBezTo>
                    <a:pt x="1227" y="60"/>
                    <a:pt x="1227" y="63"/>
                    <a:pt x="1227" y="65"/>
                  </a:cubicBezTo>
                  <a:cubicBezTo>
                    <a:pt x="1222" y="65"/>
                    <a:pt x="1222" y="65"/>
                    <a:pt x="1222" y="65"/>
                  </a:cubicBezTo>
                  <a:cubicBezTo>
                    <a:pt x="1222" y="60"/>
                    <a:pt x="1221" y="57"/>
                    <a:pt x="1219" y="55"/>
                  </a:cubicBezTo>
                  <a:cubicBezTo>
                    <a:pt x="1218" y="53"/>
                    <a:pt x="1215" y="52"/>
                    <a:pt x="1211" y="52"/>
                  </a:cubicBezTo>
                  <a:cubicBezTo>
                    <a:pt x="1198" y="52"/>
                    <a:pt x="1198" y="52"/>
                    <a:pt x="1198" y="52"/>
                  </a:cubicBezTo>
                  <a:cubicBezTo>
                    <a:pt x="1198" y="85"/>
                    <a:pt x="1198" y="85"/>
                    <a:pt x="1198" y="85"/>
                  </a:cubicBezTo>
                  <a:cubicBezTo>
                    <a:pt x="1198" y="87"/>
                    <a:pt x="1198" y="88"/>
                    <a:pt x="1199" y="89"/>
                  </a:cubicBezTo>
                  <a:cubicBezTo>
                    <a:pt x="1201" y="90"/>
                    <a:pt x="1202" y="90"/>
                    <a:pt x="1205" y="90"/>
                  </a:cubicBezTo>
                  <a:cubicBezTo>
                    <a:pt x="1216" y="90"/>
                    <a:pt x="1224" y="89"/>
                    <a:pt x="1229" y="86"/>
                  </a:cubicBezTo>
                  <a:cubicBezTo>
                    <a:pt x="1233" y="83"/>
                    <a:pt x="1236" y="78"/>
                    <a:pt x="1238" y="71"/>
                  </a:cubicBezTo>
                  <a:cubicBezTo>
                    <a:pt x="1244" y="71"/>
                    <a:pt x="1244" y="71"/>
                    <a:pt x="1244" y="71"/>
                  </a:cubicBezTo>
                  <a:cubicBezTo>
                    <a:pt x="1243" y="76"/>
                    <a:pt x="1242" y="80"/>
                    <a:pt x="1241" y="85"/>
                  </a:cubicBezTo>
                  <a:cubicBezTo>
                    <a:pt x="1240" y="90"/>
                    <a:pt x="1239" y="94"/>
                    <a:pt x="1239" y="99"/>
                  </a:cubicBezTo>
                  <a:cubicBezTo>
                    <a:pt x="1233" y="98"/>
                    <a:pt x="1228" y="98"/>
                    <a:pt x="1221" y="98"/>
                  </a:cubicBezTo>
                  <a:cubicBezTo>
                    <a:pt x="1215" y="98"/>
                    <a:pt x="1208" y="98"/>
                    <a:pt x="1201" y="98"/>
                  </a:cubicBezTo>
                  <a:cubicBezTo>
                    <a:pt x="1193" y="98"/>
                    <a:pt x="1186" y="98"/>
                    <a:pt x="1180" y="98"/>
                  </a:cubicBezTo>
                  <a:cubicBezTo>
                    <a:pt x="1174" y="98"/>
                    <a:pt x="1168" y="98"/>
                    <a:pt x="1163" y="99"/>
                  </a:cubicBezTo>
                  <a:cubicBezTo>
                    <a:pt x="1163" y="99"/>
                    <a:pt x="1163" y="99"/>
                    <a:pt x="1163" y="99"/>
                  </a:cubicBezTo>
                  <a:close/>
                  <a:moveTo>
                    <a:pt x="1259" y="99"/>
                  </a:moveTo>
                  <a:cubicBezTo>
                    <a:pt x="1259" y="93"/>
                    <a:pt x="1259" y="93"/>
                    <a:pt x="1259" y="93"/>
                  </a:cubicBezTo>
                  <a:cubicBezTo>
                    <a:pt x="1263" y="93"/>
                    <a:pt x="1266" y="92"/>
                    <a:pt x="1267" y="91"/>
                  </a:cubicBezTo>
                  <a:cubicBezTo>
                    <a:pt x="1269" y="89"/>
                    <a:pt x="1270" y="86"/>
                    <a:pt x="1270" y="81"/>
                  </a:cubicBezTo>
                  <a:cubicBezTo>
                    <a:pt x="1270" y="16"/>
                    <a:pt x="1270" y="16"/>
                    <a:pt x="1270" y="16"/>
                  </a:cubicBezTo>
                  <a:cubicBezTo>
                    <a:pt x="1270" y="13"/>
                    <a:pt x="1269" y="11"/>
                    <a:pt x="1267" y="9"/>
                  </a:cubicBezTo>
                  <a:cubicBezTo>
                    <a:pt x="1266" y="8"/>
                    <a:pt x="1263" y="7"/>
                    <a:pt x="1260" y="7"/>
                  </a:cubicBezTo>
                  <a:cubicBezTo>
                    <a:pt x="1259" y="7"/>
                    <a:pt x="1259" y="7"/>
                    <a:pt x="1259" y="7"/>
                  </a:cubicBezTo>
                  <a:cubicBezTo>
                    <a:pt x="1259" y="2"/>
                    <a:pt x="1259" y="2"/>
                    <a:pt x="1259" y="2"/>
                  </a:cubicBezTo>
                  <a:cubicBezTo>
                    <a:pt x="1262" y="2"/>
                    <a:pt x="1265" y="2"/>
                    <a:pt x="1268" y="2"/>
                  </a:cubicBezTo>
                  <a:cubicBezTo>
                    <a:pt x="1271" y="2"/>
                    <a:pt x="1274" y="3"/>
                    <a:pt x="1277" y="3"/>
                  </a:cubicBezTo>
                  <a:cubicBezTo>
                    <a:pt x="1281" y="3"/>
                    <a:pt x="1286" y="2"/>
                    <a:pt x="1292" y="2"/>
                  </a:cubicBezTo>
                  <a:cubicBezTo>
                    <a:pt x="1298" y="2"/>
                    <a:pt x="1302" y="2"/>
                    <a:pt x="1305" y="2"/>
                  </a:cubicBezTo>
                  <a:cubicBezTo>
                    <a:pt x="1316" y="2"/>
                    <a:pt x="1325" y="4"/>
                    <a:pt x="1330" y="7"/>
                  </a:cubicBezTo>
                  <a:cubicBezTo>
                    <a:pt x="1336" y="11"/>
                    <a:pt x="1339" y="17"/>
                    <a:pt x="1339" y="24"/>
                  </a:cubicBezTo>
                  <a:cubicBezTo>
                    <a:pt x="1339" y="30"/>
                    <a:pt x="1337" y="36"/>
                    <a:pt x="1333" y="40"/>
                  </a:cubicBezTo>
                  <a:cubicBezTo>
                    <a:pt x="1329" y="45"/>
                    <a:pt x="1323" y="49"/>
                    <a:pt x="1316" y="51"/>
                  </a:cubicBezTo>
                  <a:cubicBezTo>
                    <a:pt x="1320" y="53"/>
                    <a:pt x="1324" y="56"/>
                    <a:pt x="1328" y="61"/>
                  </a:cubicBezTo>
                  <a:cubicBezTo>
                    <a:pt x="1332" y="66"/>
                    <a:pt x="1336" y="73"/>
                    <a:pt x="1341" y="82"/>
                  </a:cubicBezTo>
                  <a:cubicBezTo>
                    <a:pt x="1341" y="83"/>
                    <a:pt x="1341" y="84"/>
                    <a:pt x="1342" y="85"/>
                  </a:cubicBezTo>
                  <a:cubicBezTo>
                    <a:pt x="1345" y="92"/>
                    <a:pt x="1348" y="95"/>
                    <a:pt x="1351" y="95"/>
                  </a:cubicBezTo>
                  <a:cubicBezTo>
                    <a:pt x="1352" y="95"/>
                    <a:pt x="1352" y="95"/>
                    <a:pt x="1352" y="95"/>
                  </a:cubicBezTo>
                  <a:cubicBezTo>
                    <a:pt x="1352" y="100"/>
                    <a:pt x="1352" y="100"/>
                    <a:pt x="1352" y="100"/>
                  </a:cubicBezTo>
                  <a:cubicBezTo>
                    <a:pt x="1347" y="99"/>
                    <a:pt x="1341" y="99"/>
                    <a:pt x="1334" y="98"/>
                  </a:cubicBezTo>
                  <a:cubicBezTo>
                    <a:pt x="1333" y="98"/>
                    <a:pt x="1333" y="98"/>
                    <a:pt x="1332" y="98"/>
                  </a:cubicBezTo>
                  <a:cubicBezTo>
                    <a:pt x="1328" y="98"/>
                    <a:pt x="1326" y="97"/>
                    <a:pt x="1324" y="96"/>
                  </a:cubicBezTo>
                  <a:cubicBezTo>
                    <a:pt x="1322" y="94"/>
                    <a:pt x="1320" y="91"/>
                    <a:pt x="1318" y="86"/>
                  </a:cubicBezTo>
                  <a:cubicBezTo>
                    <a:pt x="1317" y="83"/>
                    <a:pt x="1316" y="80"/>
                    <a:pt x="1314" y="75"/>
                  </a:cubicBezTo>
                  <a:cubicBezTo>
                    <a:pt x="1310" y="64"/>
                    <a:pt x="1307" y="58"/>
                    <a:pt x="1304" y="56"/>
                  </a:cubicBezTo>
                  <a:cubicBezTo>
                    <a:pt x="1303" y="56"/>
                    <a:pt x="1302" y="55"/>
                    <a:pt x="1301" y="55"/>
                  </a:cubicBezTo>
                  <a:cubicBezTo>
                    <a:pt x="1300" y="55"/>
                    <a:pt x="1298" y="55"/>
                    <a:pt x="1296" y="55"/>
                  </a:cubicBezTo>
                  <a:cubicBezTo>
                    <a:pt x="1296" y="55"/>
                    <a:pt x="1295" y="55"/>
                    <a:pt x="1295" y="55"/>
                  </a:cubicBezTo>
                  <a:cubicBezTo>
                    <a:pt x="1294" y="55"/>
                    <a:pt x="1293" y="55"/>
                    <a:pt x="1292" y="55"/>
                  </a:cubicBezTo>
                  <a:cubicBezTo>
                    <a:pt x="1292" y="81"/>
                    <a:pt x="1292" y="81"/>
                    <a:pt x="1292" y="81"/>
                  </a:cubicBezTo>
                  <a:cubicBezTo>
                    <a:pt x="1292" y="86"/>
                    <a:pt x="1293" y="89"/>
                    <a:pt x="1294" y="90"/>
                  </a:cubicBezTo>
                  <a:cubicBezTo>
                    <a:pt x="1295" y="92"/>
                    <a:pt x="1298" y="93"/>
                    <a:pt x="1302" y="93"/>
                  </a:cubicBezTo>
                  <a:cubicBezTo>
                    <a:pt x="1302" y="99"/>
                    <a:pt x="1302" y="99"/>
                    <a:pt x="1302" y="99"/>
                  </a:cubicBezTo>
                  <a:cubicBezTo>
                    <a:pt x="1297" y="98"/>
                    <a:pt x="1292" y="98"/>
                    <a:pt x="1289" y="98"/>
                  </a:cubicBezTo>
                  <a:cubicBezTo>
                    <a:pt x="1285" y="98"/>
                    <a:pt x="1282" y="98"/>
                    <a:pt x="1281" y="98"/>
                  </a:cubicBezTo>
                  <a:cubicBezTo>
                    <a:pt x="1277" y="98"/>
                    <a:pt x="1274" y="98"/>
                    <a:pt x="1270" y="98"/>
                  </a:cubicBezTo>
                  <a:cubicBezTo>
                    <a:pt x="1267" y="98"/>
                    <a:pt x="1263" y="98"/>
                    <a:pt x="1259" y="99"/>
                  </a:cubicBezTo>
                  <a:cubicBezTo>
                    <a:pt x="1259" y="99"/>
                    <a:pt x="1259" y="99"/>
                    <a:pt x="1259" y="99"/>
                  </a:cubicBezTo>
                  <a:close/>
                  <a:moveTo>
                    <a:pt x="1292" y="48"/>
                  </a:moveTo>
                  <a:cubicBezTo>
                    <a:pt x="1298" y="48"/>
                    <a:pt x="1298" y="48"/>
                    <a:pt x="1298" y="48"/>
                  </a:cubicBezTo>
                  <a:cubicBezTo>
                    <a:pt x="1305" y="48"/>
                    <a:pt x="1310" y="46"/>
                    <a:pt x="1313" y="43"/>
                  </a:cubicBezTo>
                  <a:cubicBezTo>
                    <a:pt x="1316" y="40"/>
                    <a:pt x="1318" y="35"/>
                    <a:pt x="1318" y="28"/>
                  </a:cubicBezTo>
                  <a:cubicBezTo>
                    <a:pt x="1318" y="21"/>
                    <a:pt x="1316" y="16"/>
                    <a:pt x="1313" y="13"/>
                  </a:cubicBezTo>
                  <a:cubicBezTo>
                    <a:pt x="1309" y="10"/>
                    <a:pt x="1304" y="8"/>
                    <a:pt x="1297" y="8"/>
                  </a:cubicBezTo>
                  <a:cubicBezTo>
                    <a:pt x="1295" y="8"/>
                    <a:pt x="1295" y="8"/>
                    <a:pt x="1294" y="8"/>
                  </a:cubicBezTo>
                  <a:cubicBezTo>
                    <a:pt x="1293" y="9"/>
                    <a:pt x="1293" y="9"/>
                    <a:pt x="1292" y="9"/>
                  </a:cubicBezTo>
                  <a:cubicBezTo>
                    <a:pt x="1292" y="48"/>
                    <a:pt x="1292" y="48"/>
                    <a:pt x="1292" y="48"/>
                  </a:cubicBezTo>
                  <a:close/>
                  <a:moveTo>
                    <a:pt x="1370" y="66"/>
                  </a:moveTo>
                  <a:cubicBezTo>
                    <a:pt x="1380" y="66"/>
                    <a:pt x="1380" y="66"/>
                    <a:pt x="1380" y="66"/>
                  </a:cubicBezTo>
                  <a:cubicBezTo>
                    <a:pt x="1380" y="75"/>
                    <a:pt x="1382" y="81"/>
                    <a:pt x="1385" y="85"/>
                  </a:cubicBezTo>
                  <a:cubicBezTo>
                    <a:pt x="1389" y="90"/>
                    <a:pt x="1394" y="92"/>
                    <a:pt x="1400" y="92"/>
                  </a:cubicBezTo>
                  <a:cubicBezTo>
                    <a:pt x="1406" y="92"/>
                    <a:pt x="1410" y="90"/>
                    <a:pt x="1413" y="88"/>
                  </a:cubicBezTo>
                  <a:cubicBezTo>
                    <a:pt x="1416" y="85"/>
                    <a:pt x="1418" y="82"/>
                    <a:pt x="1418" y="77"/>
                  </a:cubicBezTo>
                  <a:cubicBezTo>
                    <a:pt x="1418" y="74"/>
                    <a:pt x="1417" y="71"/>
                    <a:pt x="1415" y="68"/>
                  </a:cubicBezTo>
                  <a:cubicBezTo>
                    <a:pt x="1413" y="66"/>
                    <a:pt x="1408" y="63"/>
                    <a:pt x="1400" y="60"/>
                  </a:cubicBezTo>
                  <a:cubicBezTo>
                    <a:pt x="1389" y="55"/>
                    <a:pt x="1381" y="51"/>
                    <a:pt x="1377" y="46"/>
                  </a:cubicBezTo>
                  <a:cubicBezTo>
                    <a:pt x="1373" y="41"/>
                    <a:pt x="1371" y="36"/>
                    <a:pt x="1371" y="29"/>
                  </a:cubicBezTo>
                  <a:cubicBezTo>
                    <a:pt x="1371" y="20"/>
                    <a:pt x="1374" y="13"/>
                    <a:pt x="1380" y="8"/>
                  </a:cubicBezTo>
                  <a:cubicBezTo>
                    <a:pt x="1386" y="2"/>
                    <a:pt x="1393" y="0"/>
                    <a:pt x="1403" y="0"/>
                  </a:cubicBezTo>
                  <a:cubicBezTo>
                    <a:pt x="1407" y="0"/>
                    <a:pt x="1411" y="0"/>
                    <a:pt x="1415" y="1"/>
                  </a:cubicBezTo>
                  <a:cubicBezTo>
                    <a:pt x="1420" y="1"/>
                    <a:pt x="1425" y="2"/>
                    <a:pt x="1431" y="3"/>
                  </a:cubicBezTo>
                  <a:cubicBezTo>
                    <a:pt x="1431" y="4"/>
                    <a:pt x="1431" y="4"/>
                    <a:pt x="1431" y="4"/>
                  </a:cubicBezTo>
                  <a:cubicBezTo>
                    <a:pt x="1431" y="9"/>
                    <a:pt x="1431" y="14"/>
                    <a:pt x="1431" y="17"/>
                  </a:cubicBezTo>
                  <a:cubicBezTo>
                    <a:pt x="1431" y="19"/>
                    <a:pt x="1431" y="23"/>
                    <a:pt x="1431" y="29"/>
                  </a:cubicBezTo>
                  <a:cubicBezTo>
                    <a:pt x="1431" y="29"/>
                    <a:pt x="1431" y="29"/>
                    <a:pt x="1431" y="29"/>
                  </a:cubicBezTo>
                  <a:cubicBezTo>
                    <a:pt x="1423" y="29"/>
                    <a:pt x="1423" y="29"/>
                    <a:pt x="1423" y="29"/>
                  </a:cubicBezTo>
                  <a:cubicBezTo>
                    <a:pt x="1423" y="22"/>
                    <a:pt x="1421" y="17"/>
                    <a:pt x="1418" y="13"/>
                  </a:cubicBezTo>
                  <a:cubicBezTo>
                    <a:pt x="1415" y="10"/>
                    <a:pt x="1410" y="8"/>
                    <a:pt x="1404" y="8"/>
                  </a:cubicBezTo>
                  <a:cubicBezTo>
                    <a:pt x="1400" y="8"/>
                    <a:pt x="1396" y="9"/>
                    <a:pt x="1393" y="11"/>
                  </a:cubicBezTo>
                  <a:cubicBezTo>
                    <a:pt x="1391" y="14"/>
                    <a:pt x="1389" y="17"/>
                    <a:pt x="1389" y="21"/>
                  </a:cubicBezTo>
                  <a:cubicBezTo>
                    <a:pt x="1389" y="24"/>
                    <a:pt x="1390" y="27"/>
                    <a:pt x="1392" y="30"/>
                  </a:cubicBezTo>
                  <a:cubicBezTo>
                    <a:pt x="1395" y="32"/>
                    <a:pt x="1400" y="35"/>
                    <a:pt x="1407" y="38"/>
                  </a:cubicBezTo>
                  <a:cubicBezTo>
                    <a:pt x="1408" y="38"/>
                    <a:pt x="1410" y="39"/>
                    <a:pt x="1412" y="40"/>
                  </a:cubicBezTo>
                  <a:cubicBezTo>
                    <a:pt x="1420" y="43"/>
                    <a:pt x="1426" y="46"/>
                    <a:pt x="1429" y="49"/>
                  </a:cubicBezTo>
                  <a:cubicBezTo>
                    <a:pt x="1432" y="51"/>
                    <a:pt x="1434" y="55"/>
                    <a:pt x="1435" y="58"/>
                  </a:cubicBezTo>
                  <a:cubicBezTo>
                    <a:pt x="1437" y="61"/>
                    <a:pt x="1437" y="65"/>
                    <a:pt x="1437" y="69"/>
                  </a:cubicBezTo>
                  <a:cubicBezTo>
                    <a:pt x="1437" y="79"/>
                    <a:pt x="1434" y="86"/>
                    <a:pt x="1428" y="92"/>
                  </a:cubicBezTo>
                  <a:cubicBezTo>
                    <a:pt x="1421" y="98"/>
                    <a:pt x="1413" y="101"/>
                    <a:pt x="1402" y="101"/>
                  </a:cubicBezTo>
                  <a:cubicBezTo>
                    <a:pt x="1396" y="101"/>
                    <a:pt x="1390" y="100"/>
                    <a:pt x="1385" y="99"/>
                  </a:cubicBezTo>
                  <a:cubicBezTo>
                    <a:pt x="1379" y="98"/>
                    <a:pt x="1374" y="96"/>
                    <a:pt x="1369" y="93"/>
                  </a:cubicBezTo>
                  <a:cubicBezTo>
                    <a:pt x="1370" y="90"/>
                    <a:pt x="1370" y="87"/>
                    <a:pt x="1370" y="83"/>
                  </a:cubicBezTo>
                  <a:cubicBezTo>
                    <a:pt x="1370" y="80"/>
                    <a:pt x="1370" y="77"/>
                    <a:pt x="1370" y="73"/>
                  </a:cubicBezTo>
                  <a:cubicBezTo>
                    <a:pt x="1370" y="71"/>
                    <a:pt x="1370" y="70"/>
                    <a:pt x="1370" y="69"/>
                  </a:cubicBezTo>
                  <a:cubicBezTo>
                    <a:pt x="1370" y="68"/>
                    <a:pt x="1370" y="67"/>
                    <a:pt x="1370" y="66"/>
                  </a:cubicBezTo>
                  <a:cubicBezTo>
                    <a:pt x="1370" y="66"/>
                    <a:pt x="1370" y="66"/>
                    <a:pt x="1370" y="66"/>
                  </a:cubicBezTo>
                  <a:close/>
                  <a:moveTo>
                    <a:pt x="1456" y="99"/>
                  </a:moveTo>
                  <a:cubicBezTo>
                    <a:pt x="1456" y="93"/>
                    <a:pt x="1456" y="93"/>
                    <a:pt x="1456" y="93"/>
                  </a:cubicBezTo>
                  <a:cubicBezTo>
                    <a:pt x="1457" y="93"/>
                    <a:pt x="1457" y="93"/>
                    <a:pt x="1457" y="93"/>
                  </a:cubicBezTo>
                  <a:cubicBezTo>
                    <a:pt x="1461" y="93"/>
                    <a:pt x="1464" y="92"/>
                    <a:pt x="1466" y="91"/>
                  </a:cubicBezTo>
                  <a:cubicBezTo>
                    <a:pt x="1467" y="89"/>
                    <a:pt x="1468" y="86"/>
                    <a:pt x="1468" y="81"/>
                  </a:cubicBezTo>
                  <a:cubicBezTo>
                    <a:pt x="1468" y="16"/>
                    <a:pt x="1468" y="16"/>
                    <a:pt x="1468" y="16"/>
                  </a:cubicBezTo>
                  <a:cubicBezTo>
                    <a:pt x="1468" y="13"/>
                    <a:pt x="1467" y="11"/>
                    <a:pt x="1465" y="9"/>
                  </a:cubicBezTo>
                  <a:cubicBezTo>
                    <a:pt x="1464" y="8"/>
                    <a:pt x="1461" y="7"/>
                    <a:pt x="1458" y="7"/>
                  </a:cubicBezTo>
                  <a:cubicBezTo>
                    <a:pt x="1456" y="7"/>
                    <a:pt x="1456" y="7"/>
                    <a:pt x="1456" y="7"/>
                  </a:cubicBezTo>
                  <a:cubicBezTo>
                    <a:pt x="1456" y="2"/>
                    <a:pt x="1456" y="2"/>
                    <a:pt x="1456" y="2"/>
                  </a:cubicBezTo>
                  <a:cubicBezTo>
                    <a:pt x="1460" y="2"/>
                    <a:pt x="1464" y="2"/>
                    <a:pt x="1468" y="2"/>
                  </a:cubicBezTo>
                  <a:cubicBezTo>
                    <a:pt x="1472" y="3"/>
                    <a:pt x="1475" y="3"/>
                    <a:pt x="1479" y="3"/>
                  </a:cubicBezTo>
                  <a:cubicBezTo>
                    <a:pt x="1483" y="3"/>
                    <a:pt x="1487" y="3"/>
                    <a:pt x="1491" y="2"/>
                  </a:cubicBezTo>
                  <a:cubicBezTo>
                    <a:pt x="1494" y="2"/>
                    <a:pt x="1498" y="2"/>
                    <a:pt x="1502" y="2"/>
                  </a:cubicBezTo>
                  <a:cubicBezTo>
                    <a:pt x="1502" y="7"/>
                    <a:pt x="1502" y="7"/>
                    <a:pt x="1502" y="7"/>
                  </a:cubicBezTo>
                  <a:cubicBezTo>
                    <a:pt x="1498" y="7"/>
                    <a:pt x="1495" y="8"/>
                    <a:pt x="1493" y="9"/>
                  </a:cubicBezTo>
                  <a:cubicBezTo>
                    <a:pt x="1492" y="10"/>
                    <a:pt x="1491" y="12"/>
                    <a:pt x="1491" y="16"/>
                  </a:cubicBezTo>
                  <a:cubicBezTo>
                    <a:pt x="1491" y="81"/>
                    <a:pt x="1491" y="81"/>
                    <a:pt x="1491" y="81"/>
                  </a:cubicBezTo>
                  <a:cubicBezTo>
                    <a:pt x="1491" y="86"/>
                    <a:pt x="1492" y="89"/>
                    <a:pt x="1493" y="91"/>
                  </a:cubicBezTo>
                  <a:cubicBezTo>
                    <a:pt x="1494" y="92"/>
                    <a:pt x="1497" y="93"/>
                    <a:pt x="1501" y="93"/>
                  </a:cubicBezTo>
                  <a:cubicBezTo>
                    <a:pt x="1502" y="93"/>
                    <a:pt x="1502" y="93"/>
                    <a:pt x="1502" y="93"/>
                  </a:cubicBezTo>
                  <a:cubicBezTo>
                    <a:pt x="1502" y="99"/>
                    <a:pt x="1502" y="99"/>
                    <a:pt x="1502" y="99"/>
                  </a:cubicBezTo>
                  <a:cubicBezTo>
                    <a:pt x="1498" y="98"/>
                    <a:pt x="1495" y="98"/>
                    <a:pt x="1491" y="98"/>
                  </a:cubicBezTo>
                  <a:cubicBezTo>
                    <a:pt x="1487" y="98"/>
                    <a:pt x="1483" y="98"/>
                    <a:pt x="1479" y="98"/>
                  </a:cubicBezTo>
                  <a:cubicBezTo>
                    <a:pt x="1476" y="98"/>
                    <a:pt x="1472" y="98"/>
                    <a:pt x="1469" y="98"/>
                  </a:cubicBezTo>
                  <a:cubicBezTo>
                    <a:pt x="1465" y="98"/>
                    <a:pt x="1461" y="98"/>
                    <a:pt x="1456" y="99"/>
                  </a:cubicBezTo>
                  <a:cubicBezTo>
                    <a:pt x="1456" y="99"/>
                    <a:pt x="1456" y="99"/>
                    <a:pt x="1456" y="99"/>
                  </a:cubicBezTo>
                  <a:close/>
                  <a:moveTo>
                    <a:pt x="1533" y="99"/>
                  </a:moveTo>
                  <a:cubicBezTo>
                    <a:pt x="1533" y="93"/>
                    <a:pt x="1533" y="93"/>
                    <a:pt x="1533" y="93"/>
                  </a:cubicBezTo>
                  <a:cubicBezTo>
                    <a:pt x="1535" y="93"/>
                    <a:pt x="1535" y="93"/>
                    <a:pt x="1535" y="93"/>
                  </a:cubicBezTo>
                  <a:cubicBezTo>
                    <a:pt x="1539" y="93"/>
                    <a:pt x="1542" y="92"/>
                    <a:pt x="1543" y="91"/>
                  </a:cubicBezTo>
                  <a:cubicBezTo>
                    <a:pt x="1545" y="89"/>
                    <a:pt x="1546" y="87"/>
                    <a:pt x="1546" y="84"/>
                  </a:cubicBezTo>
                  <a:cubicBezTo>
                    <a:pt x="1546" y="9"/>
                    <a:pt x="1546" y="9"/>
                    <a:pt x="1546" y="9"/>
                  </a:cubicBezTo>
                  <a:cubicBezTo>
                    <a:pt x="1543" y="9"/>
                    <a:pt x="1543" y="9"/>
                    <a:pt x="1543" y="9"/>
                  </a:cubicBezTo>
                  <a:cubicBezTo>
                    <a:pt x="1537" y="9"/>
                    <a:pt x="1532" y="10"/>
                    <a:pt x="1528" y="13"/>
                  </a:cubicBezTo>
                  <a:cubicBezTo>
                    <a:pt x="1525" y="16"/>
                    <a:pt x="1523" y="20"/>
                    <a:pt x="1522" y="26"/>
                  </a:cubicBezTo>
                  <a:cubicBezTo>
                    <a:pt x="1517" y="26"/>
                    <a:pt x="1517" y="26"/>
                    <a:pt x="1517" y="26"/>
                  </a:cubicBezTo>
                  <a:cubicBezTo>
                    <a:pt x="1518" y="2"/>
                    <a:pt x="1518" y="2"/>
                    <a:pt x="1518" y="2"/>
                  </a:cubicBezTo>
                  <a:cubicBezTo>
                    <a:pt x="1520" y="2"/>
                    <a:pt x="1522" y="2"/>
                    <a:pt x="1524" y="2"/>
                  </a:cubicBezTo>
                  <a:cubicBezTo>
                    <a:pt x="1527" y="2"/>
                    <a:pt x="1531" y="2"/>
                    <a:pt x="1536" y="2"/>
                  </a:cubicBezTo>
                  <a:cubicBezTo>
                    <a:pt x="1557" y="2"/>
                    <a:pt x="1557" y="2"/>
                    <a:pt x="1557" y="2"/>
                  </a:cubicBezTo>
                  <a:cubicBezTo>
                    <a:pt x="1578" y="2"/>
                    <a:pt x="1578" y="2"/>
                    <a:pt x="1578" y="2"/>
                  </a:cubicBezTo>
                  <a:cubicBezTo>
                    <a:pt x="1584" y="2"/>
                    <a:pt x="1588" y="2"/>
                    <a:pt x="1591" y="2"/>
                  </a:cubicBezTo>
                  <a:cubicBezTo>
                    <a:pt x="1593" y="2"/>
                    <a:pt x="1595" y="2"/>
                    <a:pt x="1597" y="2"/>
                  </a:cubicBezTo>
                  <a:cubicBezTo>
                    <a:pt x="1598" y="26"/>
                    <a:pt x="1598" y="26"/>
                    <a:pt x="1598" y="26"/>
                  </a:cubicBezTo>
                  <a:cubicBezTo>
                    <a:pt x="1593" y="26"/>
                    <a:pt x="1593" y="26"/>
                    <a:pt x="1593" y="26"/>
                  </a:cubicBezTo>
                  <a:cubicBezTo>
                    <a:pt x="1592" y="20"/>
                    <a:pt x="1590" y="16"/>
                    <a:pt x="1586" y="13"/>
                  </a:cubicBezTo>
                  <a:cubicBezTo>
                    <a:pt x="1583" y="10"/>
                    <a:pt x="1578" y="9"/>
                    <a:pt x="1572" y="9"/>
                  </a:cubicBezTo>
                  <a:cubicBezTo>
                    <a:pt x="1569" y="9"/>
                    <a:pt x="1569" y="9"/>
                    <a:pt x="1569" y="9"/>
                  </a:cubicBezTo>
                  <a:cubicBezTo>
                    <a:pt x="1569" y="83"/>
                    <a:pt x="1569" y="83"/>
                    <a:pt x="1569" y="83"/>
                  </a:cubicBezTo>
                  <a:cubicBezTo>
                    <a:pt x="1569" y="87"/>
                    <a:pt x="1570" y="89"/>
                    <a:pt x="1571" y="91"/>
                  </a:cubicBezTo>
                  <a:cubicBezTo>
                    <a:pt x="1573" y="92"/>
                    <a:pt x="1576" y="93"/>
                    <a:pt x="1580" y="93"/>
                  </a:cubicBezTo>
                  <a:cubicBezTo>
                    <a:pt x="1581" y="93"/>
                    <a:pt x="1581" y="93"/>
                    <a:pt x="1581" y="93"/>
                  </a:cubicBezTo>
                  <a:cubicBezTo>
                    <a:pt x="1581" y="99"/>
                    <a:pt x="1581" y="99"/>
                    <a:pt x="1581" y="99"/>
                  </a:cubicBezTo>
                  <a:cubicBezTo>
                    <a:pt x="1576" y="98"/>
                    <a:pt x="1571" y="98"/>
                    <a:pt x="1567" y="98"/>
                  </a:cubicBezTo>
                  <a:cubicBezTo>
                    <a:pt x="1563" y="98"/>
                    <a:pt x="1560" y="98"/>
                    <a:pt x="1557" y="98"/>
                  </a:cubicBezTo>
                  <a:cubicBezTo>
                    <a:pt x="1553" y="98"/>
                    <a:pt x="1549" y="98"/>
                    <a:pt x="1545" y="98"/>
                  </a:cubicBezTo>
                  <a:cubicBezTo>
                    <a:pt x="1541" y="98"/>
                    <a:pt x="1537" y="98"/>
                    <a:pt x="1533" y="99"/>
                  </a:cubicBezTo>
                  <a:cubicBezTo>
                    <a:pt x="1533" y="99"/>
                    <a:pt x="1533" y="99"/>
                    <a:pt x="1533" y="99"/>
                  </a:cubicBezTo>
                  <a:close/>
                  <a:moveTo>
                    <a:pt x="1666" y="56"/>
                  </a:moveTo>
                  <a:cubicBezTo>
                    <a:pt x="1666" y="81"/>
                    <a:pt x="1666" y="81"/>
                    <a:pt x="1666" y="81"/>
                  </a:cubicBezTo>
                  <a:cubicBezTo>
                    <a:pt x="1666" y="86"/>
                    <a:pt x="1667" y="89"/>
                    <a:pt x="1669" y="91"/>
                  </a:cubicBezTo>
                  <a:cubicBezTo>
                    <a:pt x="1670" y="92"/>
                    <a:pt x="1673" y="93"/>
                    <a:pt x="1678" y="93"/>
                  </a:cubicBezTo>
                  <a:cubicBezTo>
                    <a:pt x="1680" y="93"/>
                    <a:pt x="1680" y="93"/>
                    <a:pt x="1680" y="93"/>
                  </a:cubicBezTo>
                  <a:cubicBezTo>
                    <a:pt x="1680" y="99"/>
                    <a:pt x="1680" y="99"/>
                    <a:pt x="1680" y="99"/>
                  </a:cubicBezTo>
                  <a:cubicBezTo>
                    <a:pt x="1675" y="98"/>
                    <a:pt x="1670" y="98"/>
                    <a:pt x="1666" y="98"/>
                  </a:cubicBezTo>
                  <a:cubicBezTo>
                    <a:pt x="1661" y="98"/>
                    <a:pt x="1658" y="98"/>
                    <a:pt x="1656" y="98"/>
                  </a:cubicBezTo>
                  <a:cubicBezTo>
                    <a:pt x="1653" y="98"/>
                    <a:pt x="1649" y="98"/>
                    <a:pt x="1645" y="98"/>
                  </a:cubicBezTo>
                  <a:cubicBezTo>
                    <a:pt x="1640" y="98"/>
                    <a:pt x="1635" y="98"/>
                    <a:pt x="1630" y="99"/>
                  </a:cubicBezTo>
                  <a:cubicBezTo>
                    <a:pt x="1630" y="93"/>
                    <a:pt x="1630" y="93"/>
                    <a:pt x="1630" y="93"/>
                  </a:cubicBezTo>
                  <a:cubicBezTo>
                    <a:pt x="1633" y="93"/>
                    <a:pt x="1633" y="93"/>
                    <a:pt x="1633" y="93"/>
                  </a:cubicBezTo>
                  <a:cubicBezTo>
                    <a:pt x="1638" y="93"/>
                    <a:pt x="1641" y="92"/>
                    <a:pt x="1642" y="91"/>
                  </a:cubicBezTo>
                  <a:cubicBezTo>
                    <a:pt x="1644" y="89"/>
                    <a:pt x="1644" y="86"/>
                    <a:pt x="1644" y="81"/>
                  </a:cubicBezTo>
                  <a:cubicBezTo>
                    <a:pt x="1644" y="56"/>
                    <a:pt x="1644" y="56"/>
                    <a:pt x="1644" y="56"/>
                  </a:cubicBezTo>
                  <a:cubicBezTo>
                    <a:pt x="1619" y="14"/>
                    <a:pt x="1619" y="14"/>
                    <a:pt x="1619" y="14"/>
                  </a:cubicBezTo>
                  <a:cubicBezTo>
                    <a:pt x="1619" y="14"/>
                    <a:pt x="1619" y="14"/>
                    <a:pt x="1619" y="14"/>
                  </a:cubicBezTo>
                  <a:cubicBezTo>
                    <a:pt x="1616" y="10"/>
                    <a:pt x="1613" y="7"/>
                    <a:pt x="1610" y="7"/>
                  </a:cubicBezTo>
                  <a:cubicBezTo>
                    <a:pt x="1608" y="7"/>
                    <a:pt x="1608" y="7"/>
                    <a:pt x="1608" y="7"/>
                  </a:cubicBezTo>
                  <a:cubicBezTo>
                    <a:pt x="1608" y="2"/>
                    <a:pt x="1608" y="2"/>
                    <a:pt x="1608" y="2"/>
                  </a:cubicBezTo>
                  <a:cubicBezTo>
                    <a:pt x="1612" y="2"/>
                    <a:pt x="1616" y="2"/>
                    <a:pt x="1620" y="2"/>
                  </a:cubicBezTo>
                  <a:cubicBezTo>
                    <a:pt x="1623" y="2"/>
                    <a:pt x="1627" y="3"/>
                    <a:pt x="1631" y="3"/>
                  </a:cubicBezTo>
                  <a:cubicBezTo>
                    <a:pt x="1636" y="3"/>
                    <a:pt x="1640" y="2"/>
                    <a:pt x="1644" y="2"/>
                  </a:cubicBezTo>
                  <a:cubicBezTo>
                    <a:pt x="1648" y="2"/>
                    <a:pt x="1651" y="2"/>
                    <a:pt x="1654" y="2"/>
                  </a:cubicBezTo>
                  <a:cubicBezTo>
                    <a:pt x="1654" y="7"/>
                    <a:pt x="1654" y="7"/>
                    <a:pt x="1654" y="7"/>
                  </a:cubicBezTo>
                  <a:cubicBezTo>
                    <a:pt x="1650" y="7"/>
                    <a:pt x="1647" y="7"/>
                    <a:pt x="1646" y="8"/>
                  </a:cubicBezTo>
                  <a:cubicBezTo>
                    <a:pt x="1644" y="9"/>
                    <a:pt x="1644" y="9"/>
                    <a:pt x="1644" y="11"/>
                  </a:cubicBezTo>
                  <a:cubicBezTo>
                    <a:pt x="1644" y="11"/>
                    <a:pt x="1644" y="11"/>
                    <a:pt x="1644" y="12"/>
                  </a:cubicBezTo>
                  <a:cubicBezTo>
                    <a:pt x="1644" y="12"/>
                    <a:pt x="1644" y="13"/>
                    <a:pt x="1644" y="13"/>
                  </a:cubicBezTo>
                  <a:cubicBezTo>
                    <a:pt x="1664" y="48"/>
                    <a:pt x="1664" y="48"/>
                    <a:pt x="1664" y="48"/>
                  </a:cubicBezTo>
                  <a:cubicBezTo>
                    <a:pt x="1683" y="13"/>
                    <a:pt x="1683" y="13"/>
                    <a:pt x="1683" y="13"/>
                  </a:cubicBezTo>
                  <a:cubicBezTo>
                    <a:pt x="1683" y="12"/>
                    <a:pt x="1683" y="12"/>
                    <a:pt x="1683" y="11"/>
                  </a:cubicBezTo>
                  <a:cubicBezTo>
                    <a:pt x="1683" y="11"/>
                    <a:pt x="1683" y="11"/>
                    <a:pt x="1683" y="10"/>
                  </a:cubicBezTo>
                  <a:cubicBezTo>
                    <a:pt x="1683" y="9"/>
                    <a:pt x="1683" y="8"/>
                    <a:pt x="1681" y="8"/>
                  </a:cubicBezTo>
                  <a:cubicBezTo>
                    <a:pt x="1679" y="7"/>
                    <a:pt x="1677" y="7"/>
                    <a:pt x="1673" y="7"/>
                  </a:cubicBezTo>
                  <a:cubicBezTo>
                    <a:pt x="1673" y="2"/>
                    <a:pt x="1673" y="2"/>
                    <a:pt x="1673" y="2"/>
                  </a:cubicBezTo>
                  <a:cubicBezTo>
                    <a:pt x="1676" y="2"/>
                    <a:pt x="1679" y="2"/>
                    <a:pt x="1682" y="2"/>
                  </a:cubicBezTo>
                  <a:cubicBezTo>
                    <a:pt x="1684" y="2"/>
                    <a:pt x="1686" y="3"/>
                    <a:pt x="1688" y="3"/>
                  </a:cubicBezTo>
                  <a:cubicBezTo>
                    <a:pt x="1691" y="3"/>
                    <a:pt x="1693" y="2"/>
                    <a:pt x="1695" y="2"/>
                  </a:cubicBezTo>
                  <a:cubicBezTo>
                    <a:pt x="1698" y="2"/>
                    <a:pt x="1700" y="2"/>
                    <a:pt x="1702" y="2"/>
                  </a:cubicBezTo>
                  <a:cubicBezTo>
                    <a:pt x="1702" y="7"/>
                    <a:pt x="1702" y="7"/>
                    <a:pt x="1702" y="7"/>
                  </a:cubicBezTo>
                  <a:cubicBezTo>
                    <a:pt x="1699" y="7"/>
                    <a:pt x="1697" y="8"/>
                    <a:pt x="1696" y="8"/>
                  </a:cubicBezTo>
                  <a:cubicBezTo>
                    <a:pt x="1695" y="9"/>
                    <a:pt x="1694" y="10"/>
                    <a:pt x="1692" y="13"/>
                  </a:cubicBezTo>
                  <a:lnTo>
                    <a:pt x="1666" y="56"/>
                  </a:lnTo>
                  <a:close/>
                </a:path>
              </a:pathLst>
            </a:custGeom>
            <a:grpFill/>
            <a:ln>
              <a:noFill/>
            </a:ln>
          </p:spPr>
          <p:txBody>
            <a:bodyPr anchor="ctr"/>
            <a:lstStyle/>
            <a:p>
              <a:pPr algn="ctr"/>
              <a:endParaRPr/>
            </a:p>
          </p:txBody>
        </p:sp>
        <p:grpSp>
          <p:nvGrpSpPr>
            <p:cNvPr id="25" name="í$ļîdé"/>
            <p:cNvGrpSpPr/>
            <p:nvPr/>
          </p:nvGrpSpPr>
          <p:grpSpPr>
            <a:xfrm>
              <a:off x="7354984" y="2180085"/>
              <a:ext cx="3612032" cy="965243"/>
              <a:chOff x="5102226" y="2428875"/>
              <a:chExt cx="5067300" cy="1354138"/>
            </a:xfrm>
            <a:grpFill/>
          </p:grpSpPr>
          <p:sp>
            <p:nvSpPr>
              <p:cNvPr id="26" name="ís1ïḋe"/>
              <p:cNvSpPr/>
              <p:nvPr/>
            </p:nvSpPr>
            <p:spPr bwMode="auto">
              <a:xfrm>
                <a:off x="5102226" y="2884488"/>
                <a:ext cx="1347788" cy="673100"/>
              </a:xfrm>
              <a:custGeom>
                <a:avLst/>
                <a:gdLst>
                  <a:gd name="T0" fmla="*/ 62 w 409"/>
                  <a:gd name="T1" fmla="*/ 79 h 204"/>
                  <a:gd name="T2" fmla="*/ 47 w 409"/>
                  <a:gd name="T3" fmla="*/ 55 h 204"/>
                  <a:gd name="T4" fmla="*/ 23 w 409"/>
                  <a:gd name="T5" fmla="*/ 49 h 204"/>
                  <a:gd name="T6" fmla="*/ 0 w 409"/>
                  <a:gd name="T7" fmla="*/ 87 h 204"/>
                  <a:gd name="T8" fmla="*/ 34 w 409"/>
                  <a:gd name="T9" fmla="*/ 193 h 204"/>
                  <a:gd name="T10" fmla="*/ 70 w 409"/>
                  <a:gd name="T11" fmla="*/ 186 h 204"/>
                  <a:gd name="T12" fmla="*/ 65 w 409"/>
                  <a:gd name="T13" fmla="*/ 129 h 204"/>
                  <a:gd name="T14" fmla="*/ 132 w 409"/>
                  <a:gd name="T15" fmla="*/ 63 h 204"/>
                  <a:gd name="T16" fmla="*/ 219 w 409"/>
                  <a:gd name="T17" fmla="*/ 42 h 204"/>
                  <a:gd name="T18" fmla="*/ 223 w 409"/>
                  <a:gd name="T19" fmla="*/ 63 h 204"/>
                  <a:gd name="T20" fmla="*/ 191 w 409"/>
                  <a:gd name="T21" fmla="*/ 105 h 204"/>
                  <a:gd name="T22" fmla="*/ 179 w 409"/>
                  <a:gd name="T23" fmla="*/ 103 h 204"/>
                  <a:gd name="T24" fmla="*/ 166 w 409"/>
                  <a:gd name="T25" fmla="*/ 77 h 204"/>
                  <a:gd name="T26" fmla="*/ 141 w 409"/>
                  <a:gd name="T27" fmla="*/ 85 h 204"/>
                  <a:gd name="T28" fmla="*/ 150 w 409"/>
                  <a:gd name="T29" fmla="*/ 113 h 204"/>
                  <a:gd name="T30" fmla="*/ 156 w 409"/>
                  <a:gd name="T31" fmla="*/ 127 h 204"/>
                  <a:gd name="T32" fmla="*/ 126 w 409"/>
                  <a:gd name="T33" fmla="*/ 142 h 204"/>
                  <a:gd name="T34" fmla="*/ 108 w 409"/>
                  <a:gd name="T35" fmla="*/ 153 h 204"/>
                  <a:gd name="T36" fmla="*/ 122 w 409"/>
                  <a:gd name="T37" fmla="*/ 177 h 204"/>
                  <a:gd name="T38" fmla="*/ 160 w 409"/>
                  <a:gd name="T39" fmla="*/ 156 h 204"/>
                  <a:gd name="T40" fmla="*/ 202 w 409"/>
                  <a:gd name="T41" fmla="*/ 149 h 204"/>
                  <a:gd name="T42" fmla="*/ 225 w 409"/>
                  <a:gd name="T43" fmla="*/ 169 h 204"/>
                  <a:gd name="T44" fmla="*/ 280 w 409"/>
                  <a:gd name="T45" fmla="*/ 173 h 204"/>
                  <a:gd name="T46" fmla="*/ 369 w 409"/>
                  <a:gd name="T47" fmla="*/ 139 h 204"/>
                  <a:gd name="T48" fmla="*/ 404 w 409"/>
                  <a:gd name="T49" fmla="*/ 129 h 204"/>
                  <a:gd name="T50" fmla="*/ 337 w 409"/>
                  <a:gd name="T51" fmla="*/ 21 h 204"/>
                  <a:gd name="T52" fmla="*/ 193 w 409"/>
                  <a:gd name="T53" fmla="*/ 12 h 204"/>
                  <a:gd name="T54" fmla="*/ 93 w 409"/>
                  <a:gd name="T55" fmla="*/ 54 h 204"/>
                  <a:gd name="T56" fmla="*/ 62 w 409"/>
                  <a:gd name="T57" fmla="*/ 79 h 204"/>
                  <a:gd name="T58" fmla="*/ 62 w 409"/>
                  <a:gd name="T59" fmla="*/ 79 h 204"/>
                  <a:gd name="T60" fmla="*/ 204 w 409"/>
                  <a:gd name="T61" fmla="*/ 125 h 204"/>
                  <a:gd name="T62" fmla="*/ 194 w 409"/>
                  <a:gd name="T63" fmla="*/ 124 h 204"/>
                  <a:gd name="T64" fmla="*/ 244 w 409"/>
                  <a:gd name="T65" fmla="*/ 90 h 204"/>
                  <a:gd name="T66" fmla="*/ 245 w 409"/>
                  <a:gd name="T67" fmla="*/ 60 h 204"/>
                  <a:gd name="T68" fmla="*/ 234 w 409"/>
                  <a:gd name="T69" fmla="*/ 45 h 204"/>
                  <a:gd name="T70" fmla="*/ 284 w 409"/>
                  <a:gd name="T71" fmla="*/ 43 h 204"/>
                  <a:gd name="T72" fmla="*/ 357 w 409"/>
                  <a:gd name="T73" fmla="*/ 75 h 204"/>
                  <a:gd name="T74" fmla="*/ 307 w 409"/>
                  <a:gd name="T75" fmla="*/ 112 h 204"/>
                  <a:gd name="T76" fmla="*/ 249 w 409"/>
                  <a:gd name="T77" fmla="*/ 142 h 204"/>
                  <a:gd name="T78" fmla="*/ 229 w 409"/>
                  <a:gd name="T79" fmla="*/ 127 h 204"/>
                  <a:gd name="T80" fmla="*/ 204 w 409"/>
                  <a:gd name="T81"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 h="204">
                    <a:moveTo>
                      <a:pt x="62" y="79"/>
                    </a:moveTo>
                    <a:cubicBezTo>
                      <a:pt x="56" y="77"/>
                      <a:pt x="57" y="61"/>
                      <a:pt x="47" y="55"/>
                    </a:cubicBezTo>
                    <a:cubicBezTo>
                      <a:pt x="38" y="49"/>
                      <a:pt x="30" y="49"/>
                      <a:pt x="23" y="49"/>
                    </a:cubicBezTo>
                    <a:cubicBezTo>
                      <a:pt x="16" y="50"/>
                      <a:pt x="1" y="62"/>
                      <a:pt x="0" y="87"/>
                    </a:cubicBezTo>
                    <a:cubicBezTo>
                      <a:pt x="0" y="112"/>
                      <a:pt x="25" y="181"/>
                      <a:pt x="34" y="193"/>
                    </a:cubicBezTo>
                    <a:cubicBezTo>
                      <a:pt x="43" y="204"/>
                      <a:pt x="74" y="198"/>
                      <a:pt x="70" y="186"/>
                    </a:cubicBezTo>
                    <a:cubicBezTo>
                      <a:pt x="65" y="175"/>
                      <a:pt x="57" y="144"/>
                      <a:pt x="65" y="129"/>
                    </a:cubicBezTo>
                    <a:cubicBezTo>
                      <a:pt x="73" y="115"/>
                      <a:pt x="88" y="89"/>
                      <a:pt x="132" y="63"/>
                    </a:cubicBezTo>
                    <a:cubicBezTo>
                      <a:pt x="177" y="38"/>
                      <a:pt x="211" y="39"/>
                      <a:pt x="219" y="42"/>
                    </a:cubicBezTo>
                    <a:cubicBezTo>
                      <a:pt x="227" y="45"/>
                      <a:pt x="224" y="59"/>
                      <a:pt x="223" y="63"/>
                    </a:cubicBezTo>
                    <a:cubicBezTo>
                      <a:pt x="221" y="67"/>
                      <a:pt x="191" y="102"/>
                      <a:pt x="191" y="105"/>
                    </a:cubicBezTo>
                    <a:cubicBezTo>
                      <a:pt x="190" y="108"/>
                      <a:pt x="180" y="114"/>
                      <a:pt x="179" y="103"/>
                    </a:cubicBezTo>
                    <a:cubicBezTo>
                      <a:pt x="179" y="92"/>
                      <a:pt x="177" y="81"/>
                      <a:pt x="166" y="77"/>
                    </a:cubicBezTo>
                    <a:cubicBezTo>
                      <a:pt x="156" y="73"/>
                      <a:pt x="146" y="71"/>
                      <a:pt x="141" y="85"/>
                    </a:cubicBezTo>
                    <a:cubicBezTo>
                      <a:pt x="137" y="99"/>
                      <a:pt x="144" y="109"/>
                      <a:pt x="150" y="113"/>
                    </a:cubicBezTo>
                    <a:cubicBezTo>
                      <a:pt x="155" y="118"/>
                      <a:pt x="164" y="126"/>
                      <a:pt x="156" y="127"/>
                    </a:cubicBezTo>
                    <a:cubicBezTo>
                      <a:pt x="149" y="127"/>
                      <a:pt x="126" y="142"/>
                      <a:pt x="126" y="142"/>
                    </a:cubicBezTo>
                    <a:cubicBezTo>
                      <a:pt x="126" y="142"/>
                      <a:pt x="111" y="140"/>
                      <a:pt x="108" y="153"/>
                    </a:cubicBezTo>
                    <a:cubicBezTo>
                      <a:pt x="106" y="166"/>
                      <a:pt x="115" y="181"/>
                      <a:pt x="122" y="177"/>
                    </a:cubicBezTo>
                    <a:cubicBezTo>
                      <a:pt x="128" y="173"/>
                      <a:pt x="148" y="161"/>
                      <a:pt x="160" y="156"/>
                    </a:cubicBezTo>
                    <a:cubicBezTo>
                      <a:pt x="173" y="151"/>
                      <a:pt x="194" y="144"/>
                      <a:pt x="202" y="149"/>
                    </a:cubicBezTo>
                    <a:cubicBezTo>
                      <a:pt x="210" y="154"/>
                      <a:pt x="211" y="162"/>
                      <a:pt x="225" y="169"/>
                    </a:cubicBezTo>
                    <a:cubicBezTo>
                      <a:pt x="240" y="177"/>
                      <a:pt x="268" y="178"/>
                      <a:pt x="280" y="173"/>
                    </a:cubicBezTo>
                    <a:cubicBezTo>
                      <a:pt x="292" y="167"/>
                      <a:pt x="356" y="138"/>
                      <a:pt x="369" y="139"/>
                    </a:cubicBezTo>
                    <a:cubicBezTo>
                      <a:pt x="383" y="140"/>
                      <a:pt x="398" y="154"/>
                      <a:pt x="404" y="129"/>
                    </a:cubicBezTo>
                    <a:cubicBezTo>
                      <a:pt x="409" y="104"/>
                      <a:pt x="378" y="37"/>
                      <a:pt x="337" y="21"/>
                    </a:cubicBezTo>
                    <a:cubicBezTo>
                      <a:pt x="295" y="5"/>
                      <a:pt x="248" y="0"/>
                      <a:pt x="193" y="12"/>
                    </a:cubicBezTo>
                    <a:cubicBezTo>
                      <a:pt x="139" y="23"/>
                      <a:pt x="113" y="34"/>
                      <a:pt x="93" y="54"/>
                    </a:cubicBezTo>
                    <a:cubicBezTo>
                      <a:pt x="73" y="73"/>
                      <a:pt x="68" y="82"/>
                      <a:pt x="62" y="79"/>
                    </a:cubicBezTo>
                    <a:cubicBezTo>
                      <a:pt x="62" y="79"/>
                      <a:pt x="62" y="79"/>
                      <a:pt x="62" y="79"/>
                    </a:cubicBezTo>
                    <a:close/>
                    <a:moveTo>
                      <a:pt x="204" y="125"/>
                    </a:moveTo>
                    <a:cubicBezTo>
                      <a:pt x="204" y="125"/>
                      <a:pt x="200" y="122"/>
                      <a:pt x="194" y="124"/>
                    </a:cubicBezTo>
                    <a:cubicBezTo>
                      <a:pt x="188" y="125"/>
                      <a:pt x="229" y="99"/>
                      <a:pt x="244" y="90"/>
                    </a:cubicBezTo>
                    <a:cubicBezTo>
                      <a:pt x="259" y="81"/>
                      <a:pt x="253" y="71"/>
                      <a:pt x="245" y="60"/>
                    </a:cubicBezTo>
                    <a:cubicBezTo>
                      <a:pt x="238" y="50"/>
                      <a:pt x="238" y="50"/>
                      <a:pt x="234" y="45"/>
                    </a:cubicBezTo>
                    <a:cubicBezTo>
                      <a:pt x="251" y="42"/>
                      <a:pt x="264" y="41"/>
                      <a:pt x="284" y="43"/>
                    </a:cubicBezTo>
                    <a:cubicBezTo>
                      <a:pt x="310" y="45"/>
                      <a:pt x="341" y="53"/>
                      <a:pt x="357" y="75"/>
                    </a:cubicBezTo>
                    <a:cubicBezTo>
                      <a:pt x="366" y="87"/>
                      <a:pt x="319" y="105"/>
                      <a:pt x="307" y="112"/>
                    </a:cubicBezTo>
                    <a:cubicBezTo>
                      <a:pt x="294" y="118"/>
                      <a:pt x="257" y="138"/>
                      <a:pt x="249" y="142"/>
                    </a:cubicBezTo>
                    <a:cubicBezTo>
                      <a:pt x="241" y="145"/>
                      <a:pt x="238" y="137"/>
                      <a:pt x="229" y="127"/>
                    </a:cubicBezTo>
                    <a:cubicBezTo>
                      <a:pt x="220" y="118"/>
                      <a:pt x="204" y="125"/>
                      <a:pt x="20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ślïḍê"/>
              <p:cNvSpPr/>
              <p:nvPr/>
            </p:nvSpPr>
            <p:spPr bwMode="auto">
              <a:xfrm>
                <a:off x="6911976" y="2584450"/>
                <a:ext cx="781050" cy="1198563"/>
              </a:xfrm>
              <a:custGeom>
                <a:avLst/>
                <a:gdLst>
                  <a:gd name="T0" fmla="*/ 35 w 237"/>
                  <a:gd name="T1" fmla="*/ 87 h 363"/>
                  <a:gd name="T2" fmla="*/ 18 w 237"/>
                  <a:gd name="T3" fmla="*/ 113 h 363"/>
                  <a:gd name="T4" fmla="*/ 29 w 237"/>
                  <a:gd name="T5" fmla="*/ 166 h 363"/>
                  <a:gd name="T6" fmla="*/ 18 w 237"/>
                  <a:gd name="T7" fmla="*/ 273 h 363"/>
                  <a:gd name="T8" fmla="*/ 7 w 237"/>
                  <a:gd name="T9" fmla="*/ 306 h 363"/>
                  <a:gd name="T10" fmla="*/ 16 w 237"/>
                  <a:gd name="T11" fmla="*/ 338 h 363"/>
                  <a:gd name="T12" fmla="*/ 35 w 237"/>
                  <a:gd name="T13" fmla="*/ 311 h 363"/>
                  <a:gd name="T14" fmla="*/ 48 w 237"/>
                  <a:gd name="T15" fmla="*/ 205 h 363"/>
                  <a:gd name="T16" fmla="*/ 52 w 237"/>
                  <a:gd name="T17" fmla="*/ 149 h 363"/>
                  <a:gd name="T18" fmla="*/ 54 w 237"/>
                  <a:gd name="T19" fmla="*/ 114 h 363"/>
                  <a:gd name="T20" fmla="*/ 35 w 237"/>
                  <a:gd name="T21" fmla="*/ 87 h 363"/>
                  <a:gd name="T22" fmla="*/ 35 w 237"/>
                  <a:gd name="T23" fmla="*/ 87 h 363"/>
                  <a:gd name="T24" fmla="*/ 112 w 237"/>
                  <a:gd name="T25" fmla="*/ 102 h 363"/>
                  <a:gd name="T26" fmla="*/ 94 w 237"/>
                  <a:gd name="T27" fmla="*/ 109 h 363"/>
                  <a:gd name="T28" fmla="*/ 98 w 237"/>
                  <a:gd name="T29" fmla="*/ 142 h 363"/>
                  <a:gd name="T30" fmla="*/ 103 w 237"/>
                  <a:gd name="T31" fmla="*/ 171 h 363"/>
                  <a:gd name="T32" fmla="*/ 106 w 237"/>
                  <a:gd name="T33" fmla="*/ 246 h 363"/>
                  <a:gd name="T34" fmla="*/ 127 w 237"/>
                  <a:gd name="T35" fmla="*/ 232 h 363"/>
                  <a:gd name="T36" fmla="*/ 133 w 237"/>
                  <a:gd name="T37" fmla="*/ 191 h 363"/>
                  <a:gd name="T38" fmla="*/ 135 w 237"/>
                  <a:gd name="T39" fmla="*/ 161 h 363"/>
                  <a:gd name="T40" fmla="*/ 133 w 237"/>
                  <a:gd name="T41" fmla="*/ 119 h 363"/>
                  <a:gd name="T42" fmla="*/ 112 w 237"/>
                  <a:gd name="T43" fmla="*/ 102 h 363"/>
                  <a:gd name="T44" fmla="*/ 112 w 237"/>
                  <a:gd name="T45" fmla="*/ 102 h 363"/>
                  <a:gd name="T46" fmla="*/ 209 w 237"/>
                  <a:gd name="T47" fmla="*/ 2 h 363"/>
                  <a:gd name="T48" fmla="*/ 186 w 237"/>
                  <a:gd name="T49" fmla="*/ 5 h 363"/>
                  <a:gd name="T50" fmla="*/ 184 w 237"/>
                  <a:gd name="T51" fmla="*/ 33 h 363"/>
                  <a:gd name="T52" fmla="*/ 190 w 237"/>
                  <a:gd name="T53" fmla="*/ 65 h 363"/>
                  <a:gd name="T54" fmla="*/ 191 w 237"/>
                  <a:gd name="T55" fmla="*/ 174 h 363"/>
                  <a:gd name="T56" fmla="*/ 189 w 237"/>
                  <a:gd name="T57" fmla="*/ 262 h 363"/>
                  <a:gd name="T58" fmla="*/ 199 w 237"/>
                  <a:gd name="T59" fmla="*/ 350 h 363"/>
                  <a:gd name="T60" fmla="*/ 221 w 237"/>
                  <a:gd name="T61" fmla="*/ 330 h 363"/>
                  <a:gd name="T62" fmla="*/ 212 w 237"/>
                  <a:gd name="T63" fmla="*/ 296 h 363"/>
                  <a:gd name="T64" fmla="*/ 208 w 237"/>
                  <a:gd name="T65" fmla="*/ 128 h 363"/>
                  <a:gd name="T66" fmla="*/ 217 w 237"/>
                  <a:gd name="T67" fmla="*/ 68 h 363"/>
                  <a:gd name="T68" fmla="*/ 234 w 237"/>
                  <a:gd name="T69" fmla="*/ 32 h 363"/>
                  <a:gd name="T70" fmla="*/ 209 w 237"/>
                  <a:gd name="T71" fmla="*/ 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7" h="363">
                    <a:moveTo>
                      <a:pt x="35" y="87"/>
                    </a:moveTo>
                    <a:cubicBezTo>
                      <a:pt x="23" y="88"/>
                      <a:pt x="16" y="93"/>
                      <a:pt x="18" y="113"/>
                    </a:cubicBezTo>
                    <a:cubicBezTo>
                      <a:pt x="21" y="132"/>
                      <a:pt x="33" y="134"/>
                      <a:pt x="29" y="166"/>
                    </a:cubicBezTo>
                    <a:cubicBezTo>
                      <a:pt x="25" y="197"/>
                      <a:pt x="18" y="262"/>
                      <a:pt x="18" y="273"/>
                    </a:cubicBezTo>
                    <a:cubicBezTo>
                      <a:pt x="18" y="283"/>
                      <a:pt x="9" y="299"/>
                      <a:pt x="7" y="306"/>
                    </a:cubicBezTo>
                    <a:cubicBezTo>
                      <a:pt x="4" y="313"/>
                      <a:pt x="0" y="335"/>
                      <a:pt x="16" y="338"/>
                    </a:cubicBezTo>
                    <a:cubicBezTo>
                      <a:pt x="32" y="341"/>
                      <a:pt x="33" y="320"/>
                      <a:pt x="35" y="311"/>
                    </a:cubicBezTo>
                    <a:cubicBezTo>
                      <a:pt x="38" y="301"/>
                      <a:pt x="48" y="218"/>
                      <a:pt x="48" y="205"/>
                    </a:cubicBezTo>
                    <a:cubicBezTo>
                      <a:pt x="47" y="192"/>
                      <a:pt x="49" y="160"/>
                      <a:pt x="52" y="149"/>
                    </a:cubicBezTo>
                    <a:cubicBezTo>
                      <a:pt x="55" y="138"/>
                      <a:pt x="59" y="128"/>
                      <a:pt x="54" y="114"/>
                    </a:cubicBezTo>
                    <a:cubicBezTo>
                      <a:pt x="49" y="101"/>
                      <a:pt x="47" y="86"/>
                      <a:pt x="35" y="87"/>
                    </a:cubicBezTo>
                    <a:cubicBezTo>
                      <a:pt x="35" y="87"/>
                      <a:pt x="35" y="87"/>
                      <a:pt x="35" y="87"/>
                    </a:cubicBezTo>
                    <a:close/>
                    <a:moveTo>
                      <a:pt x="112" y="102"/>
                    </a:moveTo>
                    <a:cubicBezTo>
                      <a:pt x="107" y="101"/>
                      <a:pt x="98" y="100"/>
                      <a:pt x="94" y="109"/>
                    </a:cubicBezTo>
                    <a:cubicBezTo>
                      <a:pt x="89" y="118"/>
                      <a:pt x="94" y="133"/>
                      <a:pt x="98" y="142"/>
                    </a:cubicBezTo>
                    <a:cubicBezTo>
                      <a:pt x="101" y="152"/>
                      <a:pt x="104" y="162"/>
                      <a:pt x="103" y="171"/>
                    </a:cubicBezTo>
                    <a:cubicBezTo>
                      <a:pt x="101" y="180"/>
                      <a:pt x="100" y="240"/>
                      <a:pt x="106" y="246"/>
                    </a:cubicBezTo>
                    <a:cubicBezTo>
                      <a:pt x="111" y="252"/>
                      <a:pt x="121" y="245"/>
                      <a:pt x="127" y="232"/>
                    </a:cubicBezTo>
                    <a:cubicBezTo>
                      <a:pt x="133" y="218"/>
                      <a:pt x="137" y="200"/>
                      <a:pt x="133" y="191"/>
                    </a:cubicBezTo>
                    <a:cubicBezTo>
                      <a:pt x="130" y="183"/>
                      <a:pt x="130" y="173"/>
                      <a:pt x="135" y="161"/>
                    </a:cubicBezTo>
                    <a:cubicBezTo>
                      <a:pt x="140" y="149"/>
                      <a:pt x="137" y="133"/>
                      <a:pt x="133" y="119"/>
                    </a:cubicBezTo>
                    <a:cubicBezTo>
                      <a:pt x="129" y="105"/>
                      <a:pt x="117" y="102"/>
                      <a:pt x="112" y="102"/>
                    </a:cubicBezTo>
                    <a:cubicBezTo>
                      <a:pt x="112" y="102"/>
                      <a:pt x="112" y="102"/>
                      <a:pt x="112" y="102"/>
                    </a:cubicBezTo>
                    <a:close/>
                    <a:moveTo>
                      <a:pt x="209" y="2"/>
                    </a:moveTo>
                    <a:cubicBezTo>
                      <a:pt x="203" y="1"/>
                      <a:pt x="190" y="0"/>
                      <a:pt x="186" y="5"/>
                    </a:cubicBezTo>
                    <a:cubicBezTo>
                      <a:pt x="181" y="10"/>
                      <a:pt x="179" y="21"/>
                      <a:pt x="184" y="33"/>
                    </a:cubicBezTo>
                    <a:cubicBezTo>
                      <a:pt x="190" y="46"/>
                      <a:pt x="191" y="57"/>
                      <a:pt x="190" y="65"/>
                    </a:cubicBezTo>
                    <a:cubicBezTo>
                      <a:pt x="189" y="72"/>
                      <a:pt x="191" y="153"/>
                      <a:pt x="191" y="174"/>
                    </a:cubicBezTo>
                    <a:cubicBezTo>
                      <a:pt x="191" y="195"/>
                      <a:pt x="188" y="235"/>
                      <a:pt x="189" y="262"/>
                    </a:cubicBezTo>
                    <a:cubicBezTo>
                      <a:pt x="190" y="289"/>
                      <a:pt x="189" y="337"/>
                      <a:pt x="199" y="350"/>
                    </a:cubicBezTo>
                    <a:cubicBezTo>
                      <a:pt x="210" y="363"/>
                      <a:pt x="225" y="344"/>
                      <a:pt x="221" y="330"/>
                    </a:cubicBezTo>
                    <a:cubicBezTo>
                      <a:pt x="217" y="317"/>
                      <a:pt x="216" y="321"/>
                      <a:pt x="212" y="296"/>
                    </a:cubicBezTo>
                    <a:cubicBezTo>
                      <a:pt x="209" y="270"/>
                      <a:pt x="208" y="138"/>
                      <a:pt x="208" y="128"/>
                    </a:cubicBezTo>
                    <a:cubicBezTo>
                      <a:pt x="209" y="117"/>
                      <a:pt x="212" y="79"/>
                      <a:pt x="217" y="68"/>
                    </a:cubicBezTo>
                    <a:cubicBezTo>
                      <a:pt x="221" y="57"/>
                      <a:pt x="237" y="45"/>
                      <a:pt x="234" y="32"/>
                    </a:cubicBezTo>
                    <a:cubicBezTo>
                      <a:pt x="236" y="20"/>
                      <a:pt x="215" y="4"/>
                      <a:pt x="20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śḷiḍê"/>
              <p:cNvSpPr/>
              <p:nvPr/>
            </p:nvSpPr>
            <p:spPr bwMode="auto">
              <a:xfrm>
                <a:off x="8172451" y="2600325"/>
                <a:ext cx="806450" cy="1046163"/>
              </a:xfrm>
              <a:custGeom>
                <a:avLst/>
                <a:gdLst>
                  <a:gd name="T0" fmla="*/ 144 w 245"/>
                  <a:gd name="T1" fmla="*/ 240 h 317"/>
                  <a:gd name="T2" fmla="*/ 216 w 245"/>
                  <a:gd name="T3" fmla="*/ 298 h 317"/>
                  <a:gd name="T4" fmla="*/ 221 w 245"/>
                  <a:gd name="T5" fmla="*/ 247 h 317"/>
                  <a:gd name="T6" fmla="*/ 155 w 245"/>
                  <a:gd name="T7" fmla="*/ 214 h 317"/>
                  <a:gd name="T8" fmla="*/ 144 w 245"/>
                  <a:gd name="T9" fmla="*/ 240 h 317"/>
                  <a:gd name="T10" fmla="*/ 144 w 245"/>
                  <a:gd name="T11" fmla="*/ 240 h 317"/>
                  <a:gd name="T12" fmla="*/ 117 w 245"/>
                  <a:gd name="T13" fmla="*/ 59 h 317"/>
                  <a:gd name="T14" fmla="*/ 114 w 245"/>
                  <a:gd name="T15" fmla="*/ 20 h 317"/>
                  <a:gd name="T16" fmla="*/ 132 w 245"/>
                  <a:gd name="T17" fmla="*/ 2 h 317"/>
                  <a:gd name="T18" fmla="*/ 151 w 245"/>
                  <a:gd name="T19" fmla="*/ 32 h 317"/>
                  <a:gd name="T20" fmla="*/ 142 w 245"/>
                  <a:gd name="T21" fmla="*/ 57 h 317"/>
                  <a:gd name="T22" fmla="*/ 136 w 245"/>
                  <a:gd name="T23" fmla="*/ 74 h 317"/>
                  <a:gd name="T24" fmla="*/ 131 w 245"/>
                  <a:gd name="T25" fmla="*/ 98 h 317"/>
                  <a:gd name="T26" fmla="*/ 151 w 245"/>
                  <a:gd name="T27" fmla="*/ 91 h 317"/>
                  <a:gd name="T28" fmla="*/ 177 w 245"/>
                  <a:gd name="T29" fmla="*/ 76 h 317"/>
                  <a:gd name="T30" fmla="*/ 208 w 245"/>
                  <a:gd name="T31" fmla="*/ 82 h 317"/>
                  <a:gd name="T32" fmla="*/ 199 w 245"/>
                  <a:gd name="T33" fmla="*/ 103 h 317"/>
                  <a:gd name="T34" fmla="*/ 172 w 245"/>
                  <a:gd name="T35" fmla="*/ 109 h 317"/>
                  <a:gd name="T36" fmla="*/ 124 w 245"/>
                  <a:gd name="T37" fmla="*/ 132 h 317"/>
                  <a:gd name="T38" fmla="*/ 107 w 245"/>
                  <a:gd name="T39" fmla="*/ 203 h 317"/>
                  <a:gd name="T40" fmla="*/ 65 w 245"/>
                  <a:gd name="T41" fmla="*/ 263 h 317"/>
                  <a:gd name="T42" fmla="*/ 32 w 245"/>
                  <a:gd name="T43" fmla="*/ 308 h 317"/>
                  <a:gd name="T44" fmla="*/ 14 w 245"/>
                  <a:gd name="T45" fmla="*/ 303 h 317"/>
                  <a:gd name="T46" fmla="*/ 8 w 245"/>
                  <a:gd name="T47" fmla="*/ 275 h 317"/>
                  <a:gd name="T48" fmla="*/ 24 w 245"/>
                  <a:gd name="T49" fmla="*/ 263 h 317"/>
                  <a:gd name="T50" fmla="*/ 36 w 245"/>
                  <a:gd name="T51" fmla="*/ 267 h 317"/>
                  <a:gd name="T52" fmla="*/ 70 w 245"/>
                  <a:gd name="T53" fmla="*/ 222 h 317"/>
                  <a:gd name="T54" fmla="*/ 93 w 245"/>
                  <a:gd name="T55" fmla="*/ 165 h 317"/>
                  <a:gd name="T56" fmla="*/ 98 w 245"/>
                  <a:gd name="T57" fmla="*/ 148 h 317"/>
                  <a:gd name="T58" fmla="*/ 79 w 245"/>
                  <a:gd name="T59" fmla="*/ 160 h 317"/>
                  <a:gd name="T60" fmla="*/ 46 w 245"/>
                  <a:gd name="T61" fmla="*/ 163 h 317"/>
                  <a:gd name="T62" fmla="*/ 20 w 245"/>
                  <a:gd name="T63" fmla="*/ 134 h 317"/>
                  <a:gd name="T64" fmla="*/ 30 w 245"/>
                  <a:gd name="T65" fmla="*/ 115 h 317"/>
                  <a:gd name="T66" fmla="*/ 64 w 245"/>
                  <a:gd name="T67" fmla="*/ 119 h 317"/>
                  <a:gd name="T68" fmla="*/ 105 w 245"/>
                  <a:gd name="T69" fmla="*/ 106 h 317"/>
                  <a:gd name="T70" fmla="*/ 106 w 245"/>
                  <a:gd name="T71" fmla="*/ 105 h 317"/>
                  <a:gd name="T72" fmla="*/ 117 w 245"/>
                  <a:gd name="T73" fmla="*/ 5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 h="317">
                    <a:moveTo>
                      <a:pt x="144" y="240"/>
                    </a:moveTo>
                    <a:cubicBezTo>
                      <a:pt x="154" y="257"/>
                      <a:pt x="187" y="309"/>
                      <a:pt x="216" y="298"/>
                    </a:cubicBezTo>
                    <a:cubicBezTo>
                      <a:pt x="245" y="288"/>
                      <a:pt x="233" y="255"/>
                      <a:pt x="221" y="247"/>
                    </a:cubicBezTo>
                    <a:cubicBezTo>
                      <a:pt x="210" y="239"/>
                      <a:pt x="155" y="214"/>
                      <a:pt x="155" y="214"/>
                    </a:cubicBezTo>
                    <a:cubicBezTo>
                      <a:pt x="132" y="204"/>
                      <a:pt x="138" y="230"/>
                      <a:pt x="144" y="240"/>
                    </a:cubicBezTo>
                    <a:cubicBezTo>
                      <a:pt x="144" y="240"/>
                      <a:pt x="144" y="240"/>
                      <a:pt x="144" y="240"/>
                    </a:cubicBezTo>
                    <a:close/>
                    <a:moveTo>
                      <a:pt x="117" y="59"/>
                    </a:moveTo>
                    <a:cubicBezTo>
                      <a:pt x="120" y="57"/>
                      <a:pt x="113" y="32"/>
                      <a:pt x="114" y="20"/>
                    </a:cubicBezTo>
                    <a:cubicBezTo>
                      <a:pt x="115" y="8"/>
                      <a:pt x="124" y="0"/>
                      <a:pt x="132" y="2"/>
                    </a:cubicBezTo>
                    <a:cubicBezTo>
                      <a:pt x="140" y="4"/>
                      <a:pt x="152" y="23"/>
                      <a:pt x="151" y="32"/>
                    </a:cubicBezTo>
                    <a:cubicBezTo>
                      <a:pt x="150" y="42"/>
                      <a:pt x="145" y="53"/>
                      <a:pt x="142" y="57"/>
                    </a:cubicBezTo>
                    <a:cubicBezTo>
                      <a:pt x="139" y="60"/>
                      <a:pt x="137" y="64"/>
                      <a:pt x="136" y="74"/>
                    </a:cubicBezTo>
                    <a:cubicBezTo>
                      <a:pt x="135" y="80"/>
                      <a:pt x="133" y="89"/>
                      <a:pt x="131" y="98"/>
                    </a:cubicBezTo>
                    <a:cubicBezTo>
                      <a:pt x="140" y="95"/>
                      <a:pt x="148" y="93"/>
                      <a:pt x="151" y="91"/>
                    </a:cubicBezTo>
                    <a:cubicBezTo>
                      <a:pt x="157" y="87"/>
                      <a:pt x="168" y="83"/>
                      <a:pt x="177" y="76"/>
                    </a:cubicBezTo>
                    <a:cubicBezTo>
                      <a:pt x="187" y="68"/>
                      <a:pt x="197" y="76"/>
                      <a:pt x="208" y="82"/>
                    </a:cubicBezTo>
                    <a:cubicBezTo>
                      <a:pt x="218" y="88"/>
                      <a:pt x="209" y="98"/>
                      <a:pt x="199" y="103"/>
                    </a:cubicBezTo>
                    <a:cubicBezTo>
                      <a:pt x="188" y="109"/>
                      <a:pt x="179" y="106"/>
                      <a:pt x="172" y="109"/>
                    </a:cubicBezTo>
                    <a:cubicBezTo>
                      <a:pt x="166" y="112"/>
                      <a:pt x="138" y="124"/>
                      <a:pt x="124" y="132"/>
                    </a:cubicBezTo>
                    <a:cubicBezTo>
                      <a:pt x="121" y="152"/>
                      <a:pt x="113" y="188"/>
                      <a:pt x="107" y="203"/>
                    </a:cubicBezTo>
                    <a:cubicBezTo>
                      <a:pt x="101" y="221"/>
                      <a:pt x="77" y="248"/>
                      <a:pt x="65" y="263"/>
                    </a:cubicBezTo>
                    <a:cubicBezTo>
                      <a:pt x="52" y="279"/>
                      <a:pt x="45" y="300"/>
                      <a:pt x="32" y="308"/>
                    </a:cubicBezTo>
                    <a:cubicBezTo>
                      <a:pt x="19" y="317"/>
                      <a:pt x="16" y="311"/>
                      <a:pt x="14" y="303"/>
                    </a:cubicBezTo>
                    <a:cubicBezTo>
                      <a:pt x="12" y="295"/>
                      <a:pt x="0" y="285"/>
                      <a:pt x="8" y="275"/>
                    </a:cubicBezTo>
                    <a:cubicBezTo>
                      <a:pt x="16" y="264"/>
                      <a:pt x="18" y="252"/>
                      <a:pt x="24" y="263"/>
                    </a:cubicBezTo>
                    <a:cubicBezTo>
                      <a:pt x="29" y="273"/>
                      <a:pt x="38" y="267"/>
                      <a:pt x="36" y="267"/>
                    </a:cubicBezTo>
                    <a:cubicBezTo>
                      <a:pt x="34" y="266"/>
                      <a:pt x="62" y="236"/>
                      <a:pt x="70" y="222"/>
                    </a:cubicBezTo>
                    <a:cubicBezTo>
                      <a:pt x="79" y="207"/>
                      <a:pt x="89" y="173"/>
                      <a:pt x="93" y="165"/>
                    </a:cubicBezTo>
                    <a:cubicBezTo>
                      <a:pt x="94" y="163"/>
                      <a:pt x="96" y="157"/>
                      <a:pt x="98" y="148"/>
                    </a:cubicBezTo>
                    <a:cubicBezTo>
                      <a:pt x="91" y="152"/>
                      <a:pt x="84" y="156"/>
                      <a:pt x="79" y="160"/>
                    </a:cubicBezTo>
                    <a:cubicBezTo>
                      <a:pt x="68" y="168"/>
                      <a:pt x="66" y="171"/>
                      <a:pt x="46" y="163"/>
                    </a:cubicBezTo>
                    <a:cubicBezTo>
                      <a:pt x="26" y="154"/>
                      <a:pt x="21" y="145"/>
                      <a:pt x="20" y="134"/>
                    </a:cubicBezTo>
                    <a:cubicBezTo>
                      <a:pt x="18" y="123"/>
                      <a:pt x="24" y="116"/>
                      <a:pt x="30" y="115"/>
                    </a:cubicBezTo>
                    <a:cubicBezTo>
                      <a:pt x="37" y="113"/>
                      <a:pt x="53" y="117"/>
                      <a:pt x="64" y="119"/>
                    </a:cubicBezTo>
                    <a:cubicBezTo>
                      <a:pt x="76" y="121"/>
                      <a:pt x="99" y="108"/>
                      <a:pt x="105" y="106"/>
                    </a:cubicBezTo>
                    <a:cubicBezTo>
                      <a:pt x="105" y="106"/>
                      <a:pt x="106" y="105"/>
                      <a:pt x="106" y="105"/>
                    </a:cubicBezTo>
                    <a:cubicBezTo>
                      <a:pt x="111" y="82"/>
                      <a:pt x="115" y="60"/>
                      <a:pt x="117"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iṧľíḑe"/>
              <p:cNvSpPr/>
              <p:nvPr/>
            </p:nvSpPr>
            <p:spPr bwMode="auto">
              <a:xfrm>
                <a:off x="9385301" y="2428875"/>
                <a:ext cx="784225" cy="1284288"/>
              </a:xfrm>
              <a:custGeom>
                <a:avLst/>
                <a:gdLst>
                  <a:gd name="T0" fmla="*/ 62 w 238"/>
                  <a:gd name="T1" fmla="*/ 102 h 389"/>
                  <a:gd name="T2" fmla="*/ 70 w 238"/>
                  <a:gd name="T3" fmla="*/ 150 h 389"/>
                  <a:gd name="T4" fmla="*/ 80 w 238"/>
                  <a:gd name="T5" fmla="*/ 191 h 389"/>
                  <a:gd name="T6" fmla="*/ 98 w 238"/>
                  <a:gd name="T7" fmla="*/ 182 h 389"/>
                  <a:gd name="T8" fmla="*/ 98 w 238"/>
                  <a:gd name="T9" fmla="*/ 198 h 389"/>
                  <a:gd name="T10" fmla="*/ 16 w 238"/>
                  <a:gd name="T11" fmla="*/ 237 h 389"/>
                  <a:gd name="T12" fmla="*/ 7 w 238"/>
                  <a:gd name="T13" fmla="*/ 265 h 389"/>
                  <a:gd name="T14" fmla="*/ 70 w 238"/>
                  <a:gd name="T15" fmla="*/ 235 h 389"/>
                  <a:gd name="T16" fmla="*/ 183 w 238"/>
                  <a:gd name="T17" fmla="*/ 180 h 389"/>
                  <a:gd name="T18" fmla="*/ 183 w 238"/>
                  <a:gd name="T19" fmla="*/ 205 h 389"/>
                  <a:gd name="T20" fmla="*/ 199 w 238"/>
                  <a:gd name="T21" fmla="*/ 209 h 389"/>
                  <a:gd name="T22" fmla="*/ 212 w 238"/>
                  <a:gd name="T23" fmla="*/ 164 h 389"/>
                  <a:gd name="T24" fmla="*/ 163 w 238"/>
                  <a:gd name="T25" fmla="*/ 161 h 389"/>
                  <a:gd name="T26" fmla="*/ 188 w 238"/>
                  <a:gd name="T27" fmla="*/ 110 h 389"/>
                  <a:gd name="T28" fmla="*/ 183 w 238"/>
                  <a:gd name="T29" fmla="*/ 77 h 389"/>
                  <a:gd name="T30" fmla="*/ 179 w 238"/>
                  <a:gd name="T31" fmla="*/ 43 h 389"/>
                  <a:gd name="T32" fmla="*/ 189 w 238"/>
                  <a:gd name="T33" fmla="*/ 22 h 389"/>
                  <a:gd name="T34" fmla="*/ 163 w 238"/>
                  <a:gd name="T35" fmla="*/ 5 h 389"/>
                  <a:gd name="T36" fmla="*/ 163 w 238"/>
                  <a:gd name="T37" fmla="*/ 42 h 389"/>
                  <a:gd name="T38" fmla="*/ 159 w 238"/>
                  <a:gd name="T39" fmla="*/ 65 h 389"/>
                  <a:gd name="T40" fmla="*/ 145 w 238"/>
                  <a:gd name="T41" fmla="*/ 96 h 389"/>
                  <a:gd name="T42" fmla="*/ 139 w 238"/>
                  <a:gd name="T43" fmla="*/ 145 h 389"/>
                  <a:gd name="T44" fmla="*/ 147 w 238"/>
                  <a:gd name="T45" fmla="*/ 172 h 389"/>
                  <a:gd name="T46" fmla="*/ 120 w 238"/>
                  <a:gd name="T47" fmla="*/ 172 h 389"/>
                  <a:gd name="T48" fmla="*/ 125 w 238"/>
                  <a:gd name="T49" fmla="*/ 127 h 389"/>
                  <a:gd name="T50" fmla="*/ 110 w 238"/>
                  <a:gd name="T51" fmla="*/ 117 h 389"/>
                  <a:gd name="T52" fmla="*/ 115 w 238"/>
                  <a:gd name="T53" fmla="*/ 39 h 389"/>
                  <a:gd name="T54" fmla="*/ 104 w 238"/>
                  <a:gd name="T55" fmla="*/ 73 h 389"/>
                  <a:gd name="T56" fmla="*/ 101 w 238"/>
                  <a:gd name="T57" fmla="*/ 134 h 389"/>
                  <a:gd name="T58" fmla="*/ 86 w 238"/>
                  <a:gd name="T59" fmla="*/ 96 h 389"/>
                  <a:gd name="T60" fmla="*/ 54 w 238"/>
                  <a:gd name="T61" fmla="*/ 88 h 389"/>
                  <a:gd name="T62" fmla="*/ 93 w 238"/>
                  <a:gd name="T63" fmla="*/ 244 h 389"/>
                  <a:gd name="T64" fmla="*/ 151 w 238"/>
                  <a:gd name="T65" fmla="*/ 216 h 389"/>
                  <a:gd name="T66" fmla="*/ 146 w 238"/>
                  <a:gd name="T67" fmla="*/ 262 h 389"/>
                  <a:gd name="T68" fmla="*/ 194 w 238"/>
                  <a:gd name="T69" fmla="*/ 265 h 389"/>
                  <a:gd name="T70" fmla="*/ 168 w 238"/>
                  <a:gd name="T71" fmla="*/ 297 h 389"/>
                  <a:gd name="T72" fmla="*/ 158 w 238"/>
                  <a:gd name="T73" fmla="*/ 349 h 389"/>
                  <a:gd name="T74" fmla="*/ 102 w 238"/>
                  <a:gd name="T75" fmla="*/ 372 h 389"/>
                  <a:gd name="T76" fmla="*/ 112 w 238"/>
                  <a:gd name="T77" fmla="*/ 355 h 389"/>
                  <a:gd name="T78" fmla="*/ 151 w 238"/>
                  <a:gd name="T79" fmla="*/ 319 h 389"/>
                  <a:gd name="T80" fmla="*/ 114 w 238"/>
                  <a:gd name="T81" fmla="*/ 312 h 389"/>
                  <a:gd name="T82" fmla="*/ 62 w 238"/>
                  <a:gd name="T83" fmla="*/ 309 h 389"/>
                  <a:gd name="T84" fmla="*/ 133 w 238"/>
                  <a:gd name="T85" fmla="*/ 280 h 389"/>
                  <a:gd name="T86" fmla="*/ 106 w 238"/>
                  <a:gd name="T87" fmla="*/ 25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8" h="389">
                    <a:moveTo>
                      <a:pt x="54" y="88"/>
                    </a:moveTo>
                    <a:cubicBezTo>
                      <a:pt x="55" y="91"/>
                      <a:pt x="59" y="99"/>
                      <a:pt x="62" y="102"/>
                    </a:cubicBezTo>
                    <a:cubicBezTo>
                      <a:pt x="66" y="106"/>
                      <a:pt x="73" y="113"/>
                      <a:pt x="72" y="116"/>
                    </a:cubicBezTo>
                    <a:cubicBezTo>
                      <a:pt x="72" y="120"/>
                      <a:pt x="70" y="144"/>
                      <a:pt x="70" y="150"/>
                    </a:cubicBezTo>
                    <a:cubicBezTo>
                      <a:pt x="70" y="156"/>
                      <a:pt x="67" y="172"/>
                      <a:pt x="71" y="176"/>
                    </a:cubicBezTo>
                    <a:cubicBezTo>
                      <a:pt x="74" y="180"/>
                      <a:pt x="80" y="191"/>
                      <a:pt x="80" y="191"/>
                    </a:cubicBezTo>
                    <a:cubicBezTo>
                      <a:pt x="80" y="191"/>
                      <a:pt x="88" y="193"/>
                      <a:pt x="90" y="187"/>
                    </a:cubicBezTo>
                    <a:cubicBezTo>
                      <a:pt x="92" y="180"/>
                      <a:pt x="98" y="182"/>
                      <a:pt x="98" y="182"/>
                    </a:cubicBezTo>
                    <a:cubicBezTo>
                      <a:pt x="98" y="182"/>
                      <a:pt x="110" y="187"/>
                      <a:pt x="107" y="190"/>
                    </a:cubicBezTo>
                    <a:cubicBezTo>
                      <a:pt x="104" y="193"/>
                      <a:pt x="105" y="194"/>
                      <a:pt x="98" y="198"/>
                    </a:cubicBezTo>
                    <a:cubicBezTo>
                      <a:pt x="92" y="202"/>
                      <a:pt x="39" y="231"/>
                      <a:pt x="39" y="231"/>
                    </a:cubicBezTo>
                    <a:cubicBezTo>
                      <a:pt x="39" y="231"/>
                      <a:pt x="21" y="236"/>
                      <a:pt x="16" y="237"/>
                    </a:cubicBezTo>
                    <a:cubicBezTo>
                      <a:pt x="11" y="238"/>
                      <a:pt x="4" y="236"/>
                      <a:pt x="2" y="243"/>
                    </a:cubicBezTo>
                    <a:cubicBezTo>
                      <a:pt x="0" y="250"/>
                      <a:pt x="2" y="260"/>
                      <a:pt x="7" y="265"/>
                    </a:cubicBezTo>
                    <a:cubicBezTo>
                      <a:pt x="10" y="266"/>
                      <a:pt x="22" y="271"/>
                      <a:pt x="33" y="266"/>
                    </a:cubicBezTo>
                    <a:cubicBezTo>
                      <a:pt x="47" y="260"/>
                      <a:pt x="60" y="244"/>
                      <a:pt x="70" y="235"/>
                    </a:cubicBezTo>
                    <a:cubicBezTo>
                      <a:pt x="88" y="221"/>
                      <a:pt x="104" y="211"/>
                      <a:pt x="119" y="204"/>
                    </a:cubicBezTo>
                    <a:cubicBezTo>
                      <a:pt x="134" y="198"/>
                      <a:pt x="167" y="182"/>
                      <a:pt x="183" y="180"/>
                    </a:cubicBezTo>
                    <a:cubicBezTo>
                      <a:pt x="199" y="178"/>
                      <a:pt x="202" y="186"/>
                      <a:pt x="199" y="190"/>
                    </a:cubicBezTo>
                    <a:cubicBezTo>
                      <a:pt x="197" y="195"/>
                      <a:pt x="188" y="203"/>
                      <a:pt x="183" y="205"/>
                    </a:cubicBezTo>
                    <a:cubicBezTo>
                      <a:pt x="179" y="208"/>
                      <a:pt x="181" y="213"/>
                      <a:pt x="181" y="213"/>
                    </a:cubicBezTo>
                    <a:cubicBezTo>
                      <a:pt x="181" y="213"/>
                      <a:pt x="185" y="213"/>
                      <a:pt x="199" y="209"/>
                    </a:cubicBezTo>
                    <a:cubicBezTo>
                      <a:pt x="214" y="205"/>
                      <a:pt x="234" y="205"/>
                      <a:pt x="236" y="200"/>
                    </a:cubicBezTo>
                    <a:cubicBezTo>
                      <a:pt x="238" y="196"/>
                      <a:pt x="230" y="165"/>
                      <a:pt x="212" y="164"/>
                    </a:cubicBezTo>
                    <a:cubicBezTo>
                      <a:pt x="193" y="163"/>
                      <a:pt x="172" y="168"/>
                      <a:pt x="167" y="170"/>
                    </a:cubicBezTo>
                    <a:cubicBezTo>
                      <a:pt x="162" y="171"/>
                      <a:pt x="157" y="167"/>
                      <a:pt x="163" y="161"/>
                    </a:cubicBezTo>
                    <a:cubicBezTo>
                      <a:pt x="169" y="154"/>
                      <a:pt x="178" y="146"/>
                      <a:pt x="182" y="133"/>
                    </a:cubicBezTo>
                    <a:cubicBezTo>
                      <a:pt x="186" y="119"/>
                      <a:pt x="192" y="116"/>
                      <a:pt x="188" y="110"/>
                    </a:cubicBezTo>
                    <a:cubicBezTo>
                      <a:pt x="183" y="104"/>
                      <a:pt x="176" y="92"/>
                      <a:pt x="173" y="90"/>
                    </a:cubicBezTo>
                    <a:cubicBezTo>
                      <a:pt x="170" y="88"/>
                      <a:pt x="173" y="81"/>
                      <a:pt x="183" y="77"/>
                    </a:cubicBezTo>
                    <a:cubicBezTo>
                      <a:pt x="193" y="72"/>
                      <a:pt x="204" y="61"/>
                      <a:pt x="198" y="54"/>
                    </a:cubicBezTo>
                    <a:cubicBezTo>
                      <a:pt x="192" y="46"/>
                      <a:pt x="180" y="50"/>
                      <a:pt x="179" y="43"/>
                    </a:cubicBezTo>
                    <a:cubicBezTo>
                      <a:pt x="179" y="35"/>
                      <a:pt x="173" y="31"/>
                      <a:pt x="179" y="29"/>
                    </a:cubicBezTo>
                    <a:cubicBezTo>
                      <a:pt x="185" y="27"/>
                      <a:pt x="191" y="25"/>
                      <a:pt x="189" y="22"/>
                    </a:cubicBezTo>
                    <a:cubicBezTo>
                      <a:pt x="187" y="18"/>
                      <a:pt x="184" y="12"/>
                      <a:pt x="180" y="6"/>
                    </a:cubicBezTo>
                    <a:cubicBezTo>
                      <a:pt x="175" y="1"/>
                      <a:pt x="164" y="0"/>
                      <a:pt x="163" y="5"/>
                    </a:cubicBezTo>
                    <a:cubicBezTo>
                      <a:pt x="161" y="11"/>
                      <a:pt x="161" y="21"/>
                      <a:pt x="161" y="26"/>
                    </a:cubicBezTo>
                    <a:cubicBezTo>
                      <a:pt x="161" y="31"/>
                      <a:pt x="160" y="38"/>
                      <a:pt x="163" y="42"/>
                    </a:cubicBezTo>
                    <a:cubicBezTo>
                      <a:pt x="167" y="46"/>
                      <a:pt x="168" y="48"/>
                      <a:pt x="167" y="52"/>
                    </a:cubicBezTo>
                    <a:cubicBezTo>
                      <a:pt x="166" y="55"/>
                      <a:pt x="166" y="61"/>
                      <a:pt x="159" y="65"/>
                    </a:cubicBezTo>
                    <a:cubicBezTo>
                      <a:pt x="151" y="69"/>
                      <a:pt x="147" y="69"/>
                      <a:pt x="145" y="74"/>
                    </a:cubicBezTo>
                    <a:cubicBezTo>
                      <a:pt x="142" y="80"/>
                      <a:pt x="142" y="94"/>
                      <a:pt x="145" y="96"/>
                    </a:cubicBezTo>
                    <a:cubicBezTo>
                      <a:pt x="147" y="97"/>
                      <a:pt x="155" y="95"/>
                      <a:pt x="153" y="105"/>
                    </a:cubicBezTo>
                    <a:cubicBezTo>
                      <a:pt x="150" y="116"/>
                      <a:pt x="138" y="141"/>
                      <a:pt x="139" y="145"/>
                    </a:cubicBezTo>
                    <a:cubicBezTo>
                      <a:pt x="140" y="150"/>
                      <a:pt x="148" y="148"/>
                      <a:pt x="148" y="153"/>
                    </a:cubicBezTo>
                    <a:cubicBezTo>
                      <a:pt x="148" y="159"/>
                      <a:pt x="151" y="169"/>
                      <a:pt x="147" y="172"/>
                    </a:cubicBezTo>
                    <a:cubicBezTo>
                      <a:pt x="143" y="176"/>
                      <a:pt x="130" y="180"/>
                      <a:pt x="130" y="180"/>
                    </a:cubicBezTo>
                    <a:cubicBezTo>
                      <a:pt x="130" y="180"/>
                      <a:pt x="116" y="184"/>
                      <a:pt x="120" y="172"/>
                    </a:cubicBezTo>
                    <a:cubicBezTo>
                      <a:pt x="123" y="160"/>
                      <a:pt x="126" y="141"/>
                      <a:pt x="127" y="137"/>
                    </a:cubicBezTo>
                    <a:cubicBezTo>
                      <a:pt x="127" y="133"/>
                      <a:pt x="131" y="128"/>
                      <a:pt x="125" y="127"/>
                    </a:cubicBezTo>
                    <a:cubicBezTo>
                      <a:pt x="120" y="127"/>
                      <a:pt x="126" y="117"/>
                      <a:pt x="119" y="120"/>
                    </a:cubicBezTo>
                    <a:cubicBezTo>
                      <a:pt x="113" y="122"/>
                      <a:pt x="108" y="125"/>
                      <a:pt x="110" y="117"/>
                    </a:cubicBezTo>
                    <a:cubicBezTo>
                      <a:pt x="111" y="108"/>
                      <a:pt x="121" y="80"/>
                      <a:pt x="124" y="63"/>
                    </a:cubicBezTo>
                    <a:cubicBezTo>
                      <a:pt x="126" y="46"/>
                      <a:pt x="120" y="43"/>
                      <a:pt x="115" y="39"/>
                    </a:cubicBezTo>
                    <a:cubicBezTo>
                      <a:pt x="110" y="36"/>
                      <a:pt x="95" y="44"/>
                      <a:pt x="95" y="50"/>
                    </a:cubicBezTo>
                    <a:cubicBezTo>
                      <a:pt x="95" y="56"/>
                      <a:pt x="103" y="65"/>
                      <a:pt x="104" y="73"/>
                    </a:cubicBezTo>
                    <a:cubicBezTo>
                      <a:pt x="105" y="81"/>
                      <a:pt x="103" y="107"/>
                      <a:pt x="104" y="110"/>
                    </a:cubicBezTo>
                    <a:cubicBezTo>
                      <a:pt x="104" y="113"/>
                      <a:pt x="102" y="130"/>
                      <a:pt x="101" y="134"/>
                    </a:cubicBezTo>
                    <a:cubicBezTo>
                      <a:pt x="100" y="137"/>
                      <a:pt x="83" y="150"/>
                      <a:pt x="85" y="136"/>
                    </a:cubicBezTo>
                    <a:cubicBezTo>
                      <a:pt x="88" y="122"/>
                      <a:pt x="89" y="105"/>
                      <a:pt x="86" y="96"/>
                    </a:cubicBezTo>
                    <a:cubicBezTo>
                      <a:pt x="82" y="87"/>
                      <a:pt x="67" y="75"/>
                      <a:pt x="62" y="74"/>
                    </a:cubicBezTo>
                    <a:cubicBezTo>
                      <a:pt x="58" y="74"/>
                      <a:pt x="54" y="84"/>
                      <a:pt x="54" y="88"/>
                    </a:cubicBezTo>
                    <a:cubicBezTo>
                      <a:pt x="54" y="88"/>
                      <a:pt x="54" y="88"/>
                      <a:pt x="54" y="88"/>
                    </a:cubicBezTo>
                    <a:close/>
                    <a:moveTo>
                      <a:pt x="93" y="244"/>
                    </a:moveTo>
                    <a:cubicBezTo>
                      <a:pt x="93" y="236"/>
                      <a:pt x="103" y="232"/>
                      <a:pt x="110" y="230"/>
                    </a:cubicBezTo>
                    <a:cubicBezTo>
                      <a:pt x="116" y="229"/>
                      <a:pt x="140" y="217"/>
                      <a:pt x="151" y="216"/>
                    </a:cubicBezTo>
                    <a:cubicBezTo>
                      <a:pt x="162" y="216"/>
                      <a:pt x="162" y="232"/>
                      <a:pt x="159" y="239"/>
                    </a:cubicBezTo>
                    <a:cubicBezTo>
                      <a:pt x="156" y="246"/>
                      <a:pt x="150" y="257"/>
                      <a:pt x="146" y="262"/>
                    </a:cubicBezTo>
                    <a:cubicBezTo>
                      <a:pt x="143" y="267"/>
                      <a:pt x="159" y="270"/>
                      <a:pt x="159" y="270"/>
                    </a:cubicBezTo>
                    <a:cubicBezTo>
                      <a:pt x="159" y="270"/>
                      <a:pt x="184" y="264"/>
                      <a:pt x="194" y="265"/>
                    </a:cubicBezTo>
                    <a:cubicBezTo>
                      <a:pt x="203" y="266"/>
                      <a:pt x="205" y="280"/>
                      <a:pt x="203" y="291"/>
                    </a:cubicBezTo>
                    <a:cubicBezTo>
                      <a:pt x="201" y="302"/>
                      <a:pt x="174" y="298"/>
                      <a:pt x="168" y="297"/>
                    </a:cubicBezTo>
                    <a:cubicBezTo>
                      <a:pt x="162" y="296"/>
                      <a:pt x="166" y="307"/>
                      <a:pt x="164" y="313"/>
                    </a:cubicBezTo>
                    <a:cubicBezTo>
                      <a:pt x="163" y="319"/>
                      <a:pt x="163" y="329"/>
                      <a:pt x="158" y="349"/>
                    </a:cubicBezTo>
                    <a:cubicBezTo>
                      <a:pt x="153" y="368"/>
                      <a:pt x="139" y="381"/>
                      <a:pt x="131" y="385"/>
                    </a:cubicBezTo>
                    <a:cubicBezTo>
                      <a:pt x="122" y="389"/>
                      <a:pt x="106" y="379"/>
                      <a:pt x="102" y="372"/>
                    </a:cubicBezTo>
                    <a:cubicBezTo>
                      <a:pt x="99" y="365"/>
                      <a:pt x="92" y="366"/>
                      <a:pt x="89" y="355"/>
                    </a:cubicBezTo>
                    <a:cubicBezTo>
                      <a:pt x="85" y="344"/>
                      <a:pt x="104" y="351"/>
                      <a:pt x="112" y="355"/>
                    </a:cubicBezTo>
                    <a:cubicBezTo>
                      <a:pt x="119" y="358"/>
                      <a:pt x="132" y="358"/>
                      <a:pt x="139" y="356"/>
                    </a:cubicBezTo>
                    <a:cubicBezTo>
                      <a:pt x="146" y="353"/>
                      <a:pt x="151" y="328"/>
                      <a:pt x="151" y="319"/>
                    </a:cubicBezTo>
                    <a:cubicBezTo>
                      <a:pt x="152" y="309"/>
                      <a:pt x="145" y="302"/>
                      <a:pt x="142" y="301"/>
                    </a:cubicBezTo>
                    <a:cubicBezTo>
                      <a:pt x="139" y="300"/>
                      <a:pt x="126" y="306"/>
                      <a:pt x="114" y="312"/>
                    </a:cubicBezTo>
                    <a:cubicBezTo>
                      <a:pt x="103" y="318"/>
                      <a:pt x="95" y="325"/>
                      <a:pt x="86" y="327"/>
                    </a:cubicBezTo>
                    <a:cubicBezTo>
                      <a:pt x="76" y="329"/>
                      <a:pt x="64" y="319"/>
                      <a:pt x="62" y="309"/>
                    </a:cubicBezTo>
                    <a:cubicBezTo>
                      <a:pt x="60" y="299"/>
                      <a:pt x="88" y="298"/>
                      <a:pt x="93" y="297"/>
                    </a:cubicBezTo>
                    <a:cubicBezTo>
                      <a:pt x="99" y="296"/>
                      <a:pt x="133" y="280"/>
                      <a:pt x="133" y="280"/>
                    </a:cubicBezTo>
                    <a:cubicBezTo>
                      <a:pt x="135" y="272"/>
                      <a:pt x="139" y="251"/>
                      <a:pt x="126" y="249"/>
                    </a:cubicBezTo>
                    <a:cubicBezTo>
                      <a:pt x="118" y="248"/>
                      <a:pt x="113" y="259"/>
                      <a:pt x="106" y="259"/>
                    </a:cubicBezTo>
                    <a:cubicBezTo>
                      <a:pt x="99" y="259"/>
                      <a:pt x="94" y="252"/>
                      <a:pt x="93" y="2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8" name="文本占位符 1"/>
          <p:cNvSpPr>
            <a:spLocks noGrp="1"/>
          </p:cNvSpPr>
          <p:nvPr>
            <p:ph type="body" sz="quarter" idx="13"/>
          </p:nvPr>
        </p:nvSpPr>
        <p:spPr>
          <a:xfrm>
            <a:off x="715202" y="3352437"/>
            <a:ext cx="11142321" cy="2177840"/>
          </a:xfrm>
        </p:spPr>
        <p:txBody>
          <a:bodyPr/>
          <a:lstStyle/>
          <a:p>
            <a:pPr algn="ctr">
              <a:lnSpc>
                <a:spcPct val="150000"/>
              </a:lnSpc>
            </a:pPr>
            <a:r>
              <a:rPr lang="zh-CN" altLang="en-US" dirty="0"/>
              <a:t>个人简历</a:t>
            </a:r>
            <a:r>
              <a:rPr lang="en-US" altLang="zh-CN" dirty="0"/>
              <a:t>—</a:t>
            </a:r>
            <a:r>
              <a:rPr lang="zh-CN" altLang="en-US" dirty="0"/>
              <a:t>程锦国</a:t>
            </a:r>
            <a:endParaRPr lang="en-US" altLang="zh-CN" dirty="0"/>
          </a:p>
          <a:p>
            <a:pPr algn="ctr">
              <a:lnSpc>
                <a:spcPct val="150000"/>
              </a:lnSpc>
            </a:pP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NuwaTS: a Foundation Model Mending </a:t>
            </a:r>
            <a:r>
              <a:rPr lang="en-US" altLang="zh-CN" sz="2400" b="0" i="0" dirty="0" err="1">
                <a:effectLst/>
                <a:latin typeface="Arial" panose="020B0604020202090204" pitchFamily="34" charset="0"/>
              </a:rPr>
              <a:t>EveryIncomplete</a:t>
            </a:r>
            <a:r>
              <a:rPr lang="en-US" altLang="zh-CN" sz="2400" b="0" i="0" dirty="0">
                <a:effectLst/>
                <a:latin typeface="Arial" panose="020B0604020202090204" pitchFamily="34" charset="0"/>
              </a:rPr>
              <a:t> Time Series</a:t>
            </a:r>
            <a:endParaRPr lang="zh-CN" altLang="en-US" sz="2400" dirty="0"/>
          </a:p>
        </p:txBody>
      </p:sp>
      <p:pic>
        <p:nvPicPr>
          <p:cNvPr id="9" name="图片 8"/>
          <p:cNvPicPr>
            <a:picLocks noChangeAspect="1"/>
          </p:cNvPicPr>
          <p:nvPr/>
        </p:nvPicPr>
        <p:blipFill>
          <a:blip r:embed="rId3"/>
          <a:stretch>
            <a:fillRect/>
          </a:stretch>
        </p:blipFill>
        <p:spPr>
          <a:xfrm>
            <a:off x="6817818" y="1039601"/>
            <a:ext cx="5268060" cy="5715798"/>
          </a:xfrm>
          <a:prstGeom prst="rect">
            <a:avLst/>
          </a:prstGeom>
        </p:spPr>
      </p:pic>
      <p:sp>
        <p:nvSpPr>
          <p:cNvPr id="14" name="Rectangle 6"/>
          <p:cNvSpPr>
            <a:spLocks noChangeArrowheads="1"/>
          </p:cNvSpPr>
          <p:nvPr/>
        </p:nvSpPr>
        <p:spPr bwMode="auto">
          <a:xfrm>
            <a:off x="444500" y="1358343"/>
            <a:ext cx="5981700"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pPr>
            <a:r>
              <a:rPr kumimoji="0" lang="zh-CN" altLang="zh-CN" sz="1800" b="1" i="0" u="none" strike="noStrike" cap="none" normalizeH="0" baseline="0" dirty="0">
                <a:ln>
                  <a:noFill/>
                </a:ln>
                <a:solidFill>
                  <a:schemeClr val="tx1"/>
                </a:solidFill>
                <a:effectLst/>
                <a:latin typeface="Arial" panose="020B0604020202090204" pitchFamily="34" charset="0"/>
              </a:rPr>
              <a:t>NuwaTS框架</a:t>
            </a:r>
            <a:r>
              <a:rPr kumimoji="0" lang="zh-CN" altLang="zh-CN" sz="1800" b="0" i="0" u="none" strike="noStrike" cap="none" normalizeH="0" baseline="0" dirty="0">
                <a:ln>
                  <a:noFill/>
                </a:ln>
                <a:solidFill>
                  <a:schemeClr val="tx1"/>
                </a:solidFill>
                <a:effectLst/>
                <a:latin typeface="Arial" panose="020B0604020202090204" pitchFamily="34" charset="0"/>
              </a:rPr>
              <a:t>：</a:t>
            </a:r>
          </a:p>
          <a:p>
            <a:pPr marL="0" marR="0" lvl="0" indent="0" algn="l" defTabSz="914400" rtl="0" eaLnBrk="0" fontAlgn="base" latinLnBrk="0" hangingPunct="0">
              <a:lnSpc>
                <a:spcPct val="100000"/>
              </a:lnSpc>
              <a:spcBef>
                <a:spcPct val="0"/>
              </a:spcBef>
              <a:spcAft>
                <a:spcPct val="0"/>
              </a:spcAft>
              <a:buClrTx/>
              <a:buSzTx/>
            </a:pPr>
            <a:r>
              <a:rPr kumimoji="0" lang="zh-CN" altLang="zh-CN" sz="1800" b="1" i="0" u="none" strike="noStrike" cap="none" normalizeH="0" baseline="0" dirty="0">
                <a:ln>
                  <a:noFill/>
                </a:ln>
                <a:solidFill>
                  <a:schemeClr val="tx1"/>
                </a:solidFill>
                <a:effectLst/>
                <a:latin typeface="Arial" panose="020B0604020202090204" pitchFamily="34" charset="0"/>
              </a:rPr>
              <a:t>基于预训练语言模型（PLMs）</a:t>
            </a:r>
            <a:r>
              <a:rPr kumimoji="0" lang="zh-CN" altLang="zh-CN" sz="1800" b="0" i="0" u="none" strike="noStrike" cap="none" normalizeH="0" baseline="0" dirty="0">
                <a:ln>
                  <a:noFill/>
                </a:ln>
                <a:solidFill>
                  <a:schemeClr val="tx1"/>
                </a:solidFill>
                <a:effectLst/>
                <a:latin typeface="Arial" panose="020B0604020202090204" pitchFamily="34" charset="0"/>
              </a:rPr>
              <a:t>：NuwaTS通过重新利用预训练语言模型来进行时间序列补全。PLMs经过大量数据的预训练，具备较强的语义理解能力，能够灵活处理不同领域和任务的时间序列数据补全问题。</a:t>
            </a: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1800" b="0" i="0" u="none" strike="noStrike" cap="none" normalizeH="0" baseline="0" dirty="0">
                <a:ln>
                  <a:noFill/>
                </a:ln>
                <a:solidFill>
                  <a:schemeClr val="tx1"/>
                </a:solidFill>
                <a:effectLst/>
                <a:latin typeface="Arial" panose="020B0604020202090204" pitchFamily="34" charset="0"/>
              </a:rPr>
              <a:t>通过 </a:t>
            </a:r>
            <a:r>
              <a:rPr kumimoji="0" lang="zh-CN" altLang="zh-CN" sz="1800" b="1" i="0" u="none" strike="noStrike" cap="none" normalizeH="0" baseline="0" dirty="0">
                <a:ln>
                  <a:noFill/>
                </a:ln>
                <a:solidFill>
                  <a:schemeClr val="tx1"/>
                </a:solidFill>
                <a:effectLst/>
                <a:latin typeface="Arial" panose="020B0604020202090204" pitchFamily="34" charset="0"/>
              </a:rPr>
              <a:t>对比学习</a:t>
            </a:r>
            <a:r>
              <a:rPr kumimoji="0" lang="zh-CN" altLang="zh-CN" sz="1800" b="0" i="0" u="none" strike="noStrike" cap="none" normalizeH="0" baseline="0" dirty="0">
                <a:ln>
                  <a:noFill/>
                </a:ln>
                <a:solidFill>
                  <a:schemeClr val="tx1"/>
                </a:solidFill>
                <a:effectLst/>
                <a:latin typeface="Arial" panose="020B0604020202090204" pitchFamily="34" charset="0"/>
              </a:rPr>
              <a:t> 和补全任务的结合，PLM可以学习到通用的补全能力，从而实现跨领域和跨变量的泛化。</a:t>
            </a:r>
          </a:p>
          <a:p>
            <a:pPr marL="0" marR="0" lvl="0" indent="0" algn="l" defTabSz="914400" rtl="0" eaLnBrk="0" fontAlgn="base" latinLnBrk="0" hangingPunct="0">
              <a:lnSpc>
                <a:spcPct val="100000"/>
              </a:lnSpc>
              <a:spcBef>
                <a:spcPct val="0"/>
              </a:spcBef>
              <a:spcAft>
                <a:spcPct val="0"/>
              </a:spcAft>
              <a:buClrTx/>
              <a:buSzTx/>
            </a:pPr>
            <a:r>
              <a:rPr kumimoji="0" lang="zh-CN" altLang="zh-CN" sz="1800" b="1" i="0" u="none" strike="noStrike" cap="none" normalizeH="0" baseline="0" dirty="0">
                <a:ln>
                  <a:noFill/>
                </a:ln>
                <a:solidFill>
                  <a:schemeClr val="tx1"/>
                </a:solidFill>
                <a:effectLst/>
                <a:latin typeface="Arial" panose="020B0604020202090204" pitchFamily="34" charset="0"/>
              </a:rPr>
              <a:t>子序列嵌入（Sub-series Embeddings）</a:t>
            </a:r>
            <a:r>
              <a:rPr kumimoji="0" lang="zh-CN" altLang="zh-CN" sz="1800" b="0" i="0" u="none" strike="noStrike" cap="none" normalizeH="0" baseline="0" dirty="0">
                <a:ln>
                  <a:noFill/>
                </a:ln>
                <a:solidFill>
                  <a:schemeClr val="tx1"/>
                </a:solidFill>
                <a:effectLst/>
                <a:latin typeface="Arial" panose="020B0604020202090204" pitchFamily="34" charset="0"/>
              </a:rPr>
              <a:t>：</a:t>
            </a:r>
          </a:p>
          <a:p>
            <a:pPr marL="0" marR="0" lvl="0" indent="0" algn="l" defTabSz="914400" rtl="0" eaLnBrk="0" fontAlgn="base" latinLnBrk="0" hangingPunct="0">
              <a:lnSpc>
                <a:spcPct val="100000"/>
              </a:lnSpc>
              <a:spcBef>
                <a:spcPct val="0"/>
              </a:spcBef>
              <a:spcAft>
                <a:spcPct val="0"/>
              </a:spcAft>
              <a:buClrTx/>
              <a:buSzTx/>
            </a:pPr>
            <a:r>
              <a:rPr kumimoji="0" lang="zh-CN" altLang="zh-CN" sz="1800" b="0" i="0" u="none" strike="noStrike" cap="none" normalizeH="0" baseline="0" dirty="0">
                <a:ln>
                  <a:noFill/>
                </a:ln>
                <a:solidFill>
                  <a:schemeClr val="tx1"/>
                </a:solidFill>
                <a:effectLst/>
                <a:latin typeface="Arial" panose="020B0604020202090204" pitchFamily="34" charset="0"/>
              </a:rPr>
              <a:t>引入了 </a:t>
            </a:r>
            <a:r>
              <a:rPr kumimoji="0" lang="zh-CN" altLang="zh-CN" sz="1800" b="1" i="0" u="none" strike="noStrike" cap="none" normalizeH="0" baseline="0" dirty="0">
                <a:ln>
                  <a:noFill/>
                </a:ln>
                <a:solidFill>
                  <a:schemeClr val="tx1"/>
                </a:solidFill>
                <a:effectLst/>
                <a:latin typeface="Arial" panose="020B0604020202090204" pitchFamily="34" charset="0"/>
              </a:rPr>
              <a:t>子序列嵌入</a:t>
            </a:r>
            <a:r>
              <a:rPr kumimoji="0" lang="zh-CN" altLang="zh-CN" sz="1800" b="0" i="0" u="none" strike="noStrike" cap="none" normalizeH="0" baseline="0" dirty="0">
                <a:ln>
                  <a:noFill/>
                </a:ln>
                <a:solidFill>
                  <a:schemeClr val="tx1"/>
                </a:solidFill>
                <a:effectLst/>
                <a:latin typeface="Arial" panose="020B0604020202090204" pitchFamily="34" charset="0"/>
              </a:rPr>
              <a:t>，每个子序列片段都包含了以下信息：</a:t>
            </a: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1800" b="0" i="0" u="none" strike="noStrike" cap="none" normalizeH="0" baseline="0" dirty="0">
                <a:ln>
                  <a:noFill/>
                </a:ln>
                <a:solidFill>
                  <a:schemeClr val="tx1"/>
                </a:solidFill>
                <a:effectLst/>
                <a:latin typeface="Arial" panose="020B0604020202090204" pitchFamily="34" charset="0"/>
              </a:rPr>
              <a:t>该子序列的统计特征、缺失模式等。</a:t>
            </a: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1800" b="0" i="0" u="none" strike="noStrike" cap="none" normalizeH="0" baseline="0" dirty="0">
                <a:ln>
                  <a:noFill/>
                </a:ln>
                <a:solidFill>
                  <a:schemeClr val="tx1"/>
                </a:solidFill>
                <a:effectLst/>
                <a:latin typeface="Arial" panose="020B0604020202090204" pitchFamily="34" charset="0"/>
              </a:rPr>
              <a:t>通过这种嵌入方式，模型能够更加精准地捕捉每个子序列的特点，提高补全的效果。</a:t>
            </a:r>
          </a:p>
          <a:p>
            <a:pPr marL="0" marR="0" lvl="0" indent="0" algn="l" defTabSz="914400" rtl="0" eaLnBrk="0" fontAlgn="base" latinLnBrk="0" hangingPunct="0">
              <a:lnSpc>
                <a:spcPct val="100000"/>
              </a:lnSpc>
              <a:spcBef>
                <a:spcPct val="0"/>
              </a:spcBef>
              <a:spcAft>
                <a:spcPct val="0"/>
              </a:spcAft>
              <a:buClrTx/>
              <a:buSzTx/>
            </a:pPr>
            <a:r>
              <a:rPr kumimoji="0" lang="zh-CN" altLang="zh-CN" sz="1800" b="1" i="0" u="none" strike="noStrike" cap="none" normalizeH="0" baseline="0" dirty="0">
                <a:ln>
                  <a:noFill/>
                </a:ln>
                <a:solidFill>
                  <a:schemeClr val="tx1"/>
                </a:solidFill>
                <a:effectLst/>
                <a:latin typeface="Arial" panose="020B0604020202090204" pitchFamily="34" charset="0"/>
              </a:rPr>
              <a:t>对比学习与补全任务结合</a:t>
            </a:r>
            <a:r>
              <a:rPr kumimoji="0" lang="zh-CN" altLang="zh-CN" sz="1800" b="0" i="0" u="none" strike="noStrike" cap="none" normalizeH="0" baseline="0" dirty="0">
                <a:ln>
                  <a:noFill/>
                </a:ln>
                <a:solidFill>
                  <a:schemeClr val="tx1"/>
                </a:solidFill>
                <a:effectLst/>
                <a:latin typeface="Arial" panose="020B0604020202090204" pitchFamily="34" charset="0"/>
              </a:rPr>
              <a:t>：</a:t>
            </a:r>
          </a:p>
          <a:p>
            <a:pPr marL="0" marR="0" lvl="0" indent="0" algn="l" defTabSz="914400" rtl="0" eaLnBrk="0" fontAlgn="base" latinLnBrk="0" hangingPunct="0">
              <a:lnSpc>
                <a:spcPct val="100000"/>
              </a:lnSpc>
              <a:spcBef>
                <a:spcPct val="0"/>
              </a:spcBef>
              <a:spcAft>
                <a:spcPct val="0"/>
              </a:spcAft>
              <a:buClrTx/>
              <a:buSzTx/>
            </a:pPr>
            <a:r>
              <a:rPr kumimoji="0" lang="zh-CN" altLang="zh-CN" sz="1800" b="1" i="0" u="none" strike="noStrike" cap="none" normalizeH="0" baseline="0" dirty="0">
                <a:ln>
                  <a:noFill/>
                </a:ln>
                <a:solidFill>
                  <a:schemeClr val="tx1"/>
                </a:solidFill>
                <a:effectLst/>
                <a:latin typeface="Arial" panose="020B0604020202090204" pitchFamily="34" charset="0"/>
              </a:rPr>
              <a:t>对比学习</a:t>
            </a:r>
            <a:r>
              <a:rPr kumimoji="0" lang="zh-CN" altLang="zh-CN" sz="1800" b="0" i="0" u="none" strike="noStrike" cap="none" normalizeH="0" baseline="0" dirty="0">
                <a:ln>
                  <a:noFill/>
                </a:ln>
                <a:solidFill>
                  <a:schemeClr val="tx1"/>
                </a:solidFill>
                <a:effectLst/>
                <a:latin typeface="Arial" panose="020B0604020202090204" pitchFamily="34" charset="0"/>
              </a:rPr>
              <a:t>：通过对比学习，NuwaTS能够通过最大化正负样本的相似度来提高模型的泛化能力。</a:t>
            </a:r>
          </a:p>
          <a:p>
            <a:pPr marL="0" marR="0" lvl="0" indent="0" algn="l" defTabSz="914400" rtl="0" eaLnBrk="0" fontAlgn="base" latinLnBrk="0" hangingPunct="0">
              <a:lnSpc>
                <a:spcPct val="100000"/>
              </a:lnSpc>
              <a:spcBef>
                <a:spcPct val="0"/>
              </a:spcBef>
              <a:spcAft>
                <a:spcPct val="0"/>
              </a:spcAft>
              <a:buClrTx/>
              <a:buSzTx/>
            </a:pPr>
            <a:r>
              <a:rPr kumimoji="0" lang="zh-CN" altLang="zh-CN" sz="1800" b="0" i="0" u="none" strike="noStrike" cap="none" normalizeH="0" baseline="0" dirty="0">
                <a:ln>
                  <a:noFill/>
                </a:ln>
                <a:solidFill>
                  <a:schemeClr val="tx1"/>
                </a:solidFill>
                <a:effectLst/>
                <a:latin typeface="Arial" panose="020B0604020202090204" pitchFamily="34" charset="0"/>
              </a:rPr>
              <a:t>通过 </a:t>
            </a:r>
            <a:r>
              <a:rPr kumimoji="0" lang="zh-CN" altLang="zh-CN" sz="1800" b="1" i="0" u="none" strike="noStrike" cap="none" normalizeH="0" baseline="0" dirty="0">
                <a:ln>
                  <a:noFill/>
                </a:ln>
                <a:solidFill>
                  <a:schemeClr val="tx1"/>
                </a:solidFill>
                <a:effectLst/>
                <a:latin typeface="Arial" panose="020B0604020202090204" pitchFamily="34" charset="0"/>
              </a:rPr>
              <a:t>对比学习</a:t>
            </a:r>
            <a:r>
              <a:rPr kumimoji="0" lang="zh-CN" altLang="zh-CN" sz="1800" b="0" i="0" u="none" strike="noStrike" cap="none" normalizeH="0" baseline="0" dirty="0">
                <a:ln>
                  <a:noFill/>
                </a:ln>
                <a:solidFill>
                  <a:schemeClr val="tx1"/>
                </a:solidFill>
                <a:effectLst/>
                <a:latin typeface="Arial" panose="020B0604020202090204" pitchFamily="34" charset="0"/>
              </a:rPr>
              <a:t> 的引导，模型能够理解不同数据间的相似性和差异性，从而提升跨领域和跨变量的补全能力。</a:t>
            </a: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9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NuwaTS: a Foundation Model Mending </a:t>
            </a:r>
            <a:r>
              <a:rPr lang="en-US" altLang="zh-CN" sz="2400" b="0" i="0" dirty="0" err="1">
                <a:effectLst/>
                <a:latin typeface="Arial" panose="020B0604020202090204" pitchFamily="34" charset="0"/>
              </a:rPr>
              <a:t>EveryIncomplete</a:t>
            </a:r>
            <a:r>
              <a:rPr lang="en-US" altLang="zh-CN" sz="2400" b="0" i="0" dirty="0">
                <a:effectLst/>
                <a:latin typeface="Arial" panose="020B0604020202090204" pitchFamily="34" charset="0"/>
              </a:rPr>
              <a:t> Time Series</a:t>
            </a:r>
            <a:endParaRPr lang="zh-CN" altLang="en-US" sz="2400" dirty="0"/>
          </a:p>
        </p:txBody>
      </p:sp>
      <p:sp>
        <p:nvSpPr>
          <p:cNvPr id="14" name="Rectangle 6"/>
          <p:cNvSpPr>
            <a:spLocks noChangeArrowheads="1"/>
          </p:cNvSpPr>
          <p:nvPr/>
        </p:nvSpPr>
        <p:spPr bwMode="auto">
          <a:xfrm>
            <a:off x="275167" y="1846503"/>
            <a:ext cx="598170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r>
              <a:rPr lang="zh-CN" altLang="en-US" b="1" dirty="0"/>
              <a:t>插件式微调方法（</a:t>
            </a:r>
            <a:r>
              <a:rPr lang="en-US" altLang="zh-CN" b="1" dirty="0"/>
              <a:t>Plug-and-play Fine-tuning</a:t>
            </a:r>
            <a:r>
              <a:rPr lang="zh-CN" altLang="en-US" b="1" dirty="0"/>
              <a:t>）</a:t>
            </a:r>
            <a:r>
              <a:rPr lang="zh-CN" altLang="en-US" dirty="0"/>
              <a:t>：</a:t>
            </a:r>
          </a:p>
          <a:p>
            <a:pPr>
              <a:buFont typeface="Arial" panose="020B0604020202090204" pitchFamily="34" charset="0"/>
              <a:buChar char="•"/>
            </a:pPr>
            <a:r>
              <a:rPr lang="en-US" altLang="zh-CN" dirty="0"/>
              <a:t>NuwaTS</a:t>
            </a:r>
            <a:r>
              <a:rPr lang="zh-CN" altLang="en-US" dirty="0"/>
              <a:t>采用 </a:t>
            </a:r>
            <a:r>
              <a:rPr lang="zh-CN" altLang="en-US" b="1" dirty="0"/>
              <a:t>插件式微调方法</a:t>
            </a:r>
            <a:r>
              <a:rPr lang="zh-CN" altLang="en-US" dirty="0"/>
              <a:t>，可以快速适应不同领域的特定任务，只需对预训练的</a:t>
            </a:r>
            <a:r>
              <a:rPr lang="en-US" altLang="zh-CN" dirty="0"/>
              <a:t>PLMs</a:t>
            </a:r>
            <a:r>
              <a:rPr lang="zh-CN" altLang="en-US" dirty="0"/>
              <a:t>进行少量调整即可。</a:t>
            </a:r>
          </a:p>
          <a:p>
            <a:pPr marL="285750" indent="-285750">
              <a:buFont typeface="Arial" panose="020B0604020202090204" pitchFamily="34" charset="0"/>
              <a:buChar char="•"/>
            </a:pPr>
            <a:r>
              <a:rPr lang="zh-CN" altLang="en-US" dirty="0"/>
              <a:t>这种方法的优势是高效且灵活，能够在多个领域中获得较好的性能，而无需重新训练整个模型。</a:t>
            </a:r>
          </a:p>
        </p:txBody>
      </p:sp>
      <p:pic>
        <p:nvPicPr>
          <p:cNvPr id="4" name="图片 3"/>
          <p:cNvPicPr>
            <a:picLocks noChangeAspect="1"/>
          </p:cNvPicPr>
          <p:nvPr/>
        </p:nvPicPr>
        <p:blipFill>
          <a:blip r:embed="rId3"/>
          <a:stretch>
            <a:fillRect/>
          </a:stretch>
        </p:blipFill>
        <p:spPr>
          <a:xfrm>
            <a:off x="6907378" y="1358343"/>
            <a:ext cx="5201376" cy="35152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NuwaTS: a Foundation Model Mending </a:t>
            </a:r>
            <a:r>
              <a:rPr lang="en-US" altLang="zh-CN" sz="2400" b="0" i="0" dirty="0" err="1">
                <a:effectLst/>
                <a:latin typeface="Arial" panose="020B0604020202090204" pitchFamily="34" charset="0"/>
              </a:rPr>
              <a:t>EveryIncomplete</a:t>
            </a:r>
            <a:r>
              <a:rPr lang="en-US" altLang="zh-CN" sz="2400" b="0" i="0" dirty="0">
                <a:effectLst/>
                <a:latin typeface="Arial" panose="020B0604020202090204" pitchFamily="34" charset="0"/>
              </a:rPr>
              <a:t> Time Series</a:t>
            </a:r>
            <a:endParaRPr lang="zh-CN" altLang="en-US" sz="2400" dirty="0"/>
          </a:p>
        </p:txBody>
      </p:sp>
      <p:pic>
        <p:nvPicPr>
          <p:cNvPr id="7" name="图片 6"/>
          <p:cNvPicPr>
            <a:picLocks noChangeAspect="1"/>
          </p:cNvPicPr>
          <p:nvPr/>
        </p:nvPicPr>
        <p:blipFill>
          <a:blip r:embed="rId3"/>
          <a:stretch>
            <a:fillRect/>
          </a:stretch>
        </p:blipFill>
        <p:spPr>
          <a:xfrm>
            <a:off x="-101242" y="1039601"/>
            <a:ext cx="7837911" cy="3286866"/>
          </a:xfrm>
          <a:prstGeom prst="rect">
            <a:avLst/>
          </a:prstGeom>
        </p:spPr>
      </p:pic>
      <p:sp>
        <p:nvSpPr>
          <p:cNvPr id="9" name="文本框 8"/>
          <p:cNvSpPr txBox="1"/>
          <p:nvPr/>
        </p:nvSpPr>
        <p:spPr>
          <a:xfrm>
            <a:off x="370669" y="4713729"/>
            <a:ext cx="11254064" cy="1200329"/>
          </a:xfrm>
          <a:prstGeom prst="rect">
            <a:avLst/>
          </a:prstGeom>
          <a:noFill/>
        </p:spPr>
        <p:txBody>
          <a:bodyPr wrap="square">
            <a:spAutoFit/>
          </a:bodyPr>
          <a:lstStyle/>
          <a:p>
            <a:r>
              <a:rPr lang="zh-CN" altLang="en-US" b="1" dirty="0"/>
              <a:t>实验结果</a:t>
            </a:r>
            <a:r>
              <a:rPr lang="zh-CN" altLang="en-US" dirty="0"/>
              <a:t>：</a:t>
            </a:r>
          </a:p>
          <a:p>
            <a:pPr>
              <a:buFont typeface="Arial" panose="020B0604020202090204" pitchFamily="34" charset="0"/>
              <a:buChar char="•"/>
            </a:pPr>
            <a:r>
              <a:rPr lang="zh-CN" altLang="en-US" dirty="0"/>
              <a:t>在超过 </a:t>
            </a:r>
            <a:r>
              <a:rPr lang="zh-CN" altLang="en-US" b="1" dirty="0"/>
              <a:t>一千七百万</a:t>
            </a:r>
            <a:r>
              <a:rPr lang="zh-CN" altLang="en-US" dirty="0"/>
              <a:t> 个时间序列样本的实验中，</a:t>
            </a:r>
            <a:r>
              <a:rPr lang="en-US" altLang="zh-CN" dirty="0"/>
              <a:t>NuwaTS</a:t>
            </a:r>
            <a:r>
              <a:rPr lang="zh-CN" altLang="en-US" dirty="0"/>
              <a:t>表现出了 </a:t>
            </a:r>
            <a:r>
              <a:rPr lang="zh-CN" altLang="en-US" b="1" dirty="0"/>
              <a:t>优于现有领域特定模型</a:t>
            </a:r>
            <a:r>
              <a:rPr lang="zh-CN" altLang="en-US" dirty="0"/>
              <a:t> 的性能。</a:t>
            </a:r>
          </a:p>
          <a:p>
            <a:pPr>
              <a:buFont typeface="Arial" panose="020B0604020202090204" pitchFamily="34" charset="0"/>
              <a:buChar char="•"/>
            </a:pPr>
            <a:r>
              <a:rPr lang="zh-CN" altLang="en-US" dirty="0"/>
              <a:t>实验覆盖了多个领域的数据集，并且在提出的新评估协议下，</a:t>
            </a:r>
            <a:r>
              <a:rPr lang="en-US" altLang="zh-CN" dirty="0"/>
              <a:t>NuwaTS</a:t>
            </a:r>
            <a:r>
              <a:rPr lang="zh-CN" altLang="en-US" dirty="0"/>
              <a:t>显著提高了跨变量和跨领域的补全能力。</a:t>
            </a:r>
          </a:p>
          <a:p>
            <a:pPr>
              <a:buFont typeface="Arial" panose="020B0604020202090204" pitchFamily="34" charset="0"/>
              <a:buChar char="•"/>
            </a:pPr>
            <a:r>
              <a:rPr lang="zh-CN" altLang="en-US" dirty="0"/>
              <a:t>另外，</a:t>
            </a:r>
            <a:r>
              <a:rPr lang="en-US" altLang="zh-CN" dirty="0"/>
              <a:t>NuwaTS</a:t>
            </a:r>
            <a:r>
              <a:rPr lang="zh-CN" altLang="en-US" dirty="0"/>
              <a:t>还展示了其 </a:t>
            </a:r>
            <a:r>
              <a:rPr lang="zh-CN" altLang="en-US" b="1" dirty="0"/>
              <a:t>跨任务能力</a:t>
            </a:r>
            <a:r>
              <a:rPr lang="zh-CN" altLang="en-US" dirty="0"/>
              <a:t>，在其他时间序列任务（如预测）中也表现出色。</a:t>
            </a:r>
          </a:p>
        </p:txBody>
      </p:sp>
      <p:pic>
        <p:nvPicPr>
          <p:cNvPr id="7170" name="Picture 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1863" t="7505" r="35713" b="8029"/>
          <a:stretch>
            <a:fillRect/>
          </a:stretch>
        </p:blipFill>
        <p:spPr bwMode="auto">
          <a:xfrm>
            <a:off x="7736669" y="1080508"/>
            <a:ext cx="4263992" cy="33393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3"/>
            <a:ext cx="8535156" cy="1825255"/>
            <a:chOff x="4943475" y="4003240"/>
            <a:chExt cx="8535156" cy="1347856"/>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latin typeface="+mj-ea"/>
                    <a:ea typeface="+mj-ea"/>
                  </a:rPr>
                  <a:t>Overview</a:t>
                </a:r>
                <a:endParaRPr kumimoji="0" lang="zh-CN" altLang="en-US" sz="2800" b="1" i="0" u="none" strike="noStrike" kern="0" cap="none" spc="0" normalizeH="0" baseline="0" noProof="0" dirty="0">
                  <a:ln>
                    <a:noFill/>
                  </a:ln>
                  <a:effectLst/>
                  <a:uLnTx/>
                  <a:uFillTx/>
                  <a:latin typeface="+mj-ea"/>
                  <a:ea typeface="+mj-ea"/>
                </a:endParaRPr>
              </a:p>
            </p:txBody>
          </p:sp>
        </p:grpSp>
        <p:grpSp>
          <p:nvGrpSpPr>
            <p:cNvPr id="12" name="组合 11"/>
            <p:cNvGrpSpPr/>
            <p:nvPr/>
          </p:nvGrpSpPr>
          <p:grpSpPr>
            <a:xfrm>
              <a:off x="4943475" y="4722855"/>
              <a:ext cx="3323232" cy="617686"/>
              <a:chOff x="4571659" y="4667709"/>
              <a:chExt cx="3323232" cy="617686"/>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609600"/>
              </a:xfrm>
              <a:prstGeom prst="rect">
                <a:avLst/>
              </a:prstGeom>
              <a:noFill/>
              <a:ln w="12700" cap="flat" cmpd="sng" algn="ctr">
                <a:noFill/>
                <a:prstDash val="solid"/>
                <a:miter lim="800000"/>
              </a:ln>
              <a:effectLst/>
            </p:spPr>
            <p:txBody>
              <a:bodyPr lIns="0" rIns="0" rtlCol="0" anchor="ctr"/>
              <a:lstStyle/>
              <a:p>
                <a:endParaRPr lang="en-US" altLang="zh-CN" sz="2800" b="1" kern="0" dirty="0">
                  <a:solidFill>
                    <a:schemeClr val="accent2"/>
                  </a:solidFill>
                  <a:latin typeface="+mj-ea"/>
                  <a:ea typeface="+mj-ea"/>
                </a:endParaRP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论文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学校</a:t>
            </a:r>
            <a:r>
              <a:rPr lang="en-US" altLang="zh-CN" sz="2800" b="1" kern="0" dirty="0">
                <a:latin typeface="+mj-ea"/>
                <a:ea typeface="+mj-ea"/>
              </a:rPr>
              <a:t>/</a:t>
            </a:r>
            <a:r>
              <a:rPr lang="zh-CN" altLang="en-US" sz="2800" b="1" kern="0" dirty="0">
                <a:latin typeface="+mj-ea"/>
                <a:ea typeface="+mj-ea"/>
              </a:rPr>
              <a:t>社会实践经历</a:t>
            </a:r>
          </a:p>
        </p:txBody>
      </p:sp>
      <p:sp>
        <p:nvSpPr>
          <p:cNvPr id="3" name="矩形 2"/>
          <p:cNvSpPr/>
          <p:nvPr/>
        </p:nvSpPr>
        <p:spPr>
          <a:xfrm>
            <a:off x="4346199" y="4935838"/>
            <a:ext cx="2702301" cy="1455337"/>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solidFill>
                  <a:schemeClr val="accent2"/>
                </a:solidFill>
                <a:latin typeface="+mj-ea"/>
                <a:ea typeface="+mj-ea"/>
              </a:rPr>
              <a:t>启元实验室</a:t>
            </a:r>
            <a:endParaRPr lang="en-US" altLang="zh-CN" sz="1400" b="1" kern="0" dirty="0">
              <a:solidFill>
                <a:schemeClr val="accent2"/>
              </a:solidFill>
              <a:latin typeface="+mj-ea"/>
              <a:ea typeface="+mj-ea"/>
            </a:endParaRPr>
          </a:p>
          <a:p>
            <a:pPr marL="342900" indent="-342900">
              <a:buAutoNum type="alphaLcPeriod"/>
            </a:pPr>
            <a:r>
              <a:rPr lang="zh-CN" altLang="en-US" sz="1400" b="1" kern="0" dirty="0">
                <a:latin typeface="+mj-ea"/>
                <a:ea typeface="+mj-ea"/>
              </a:rPr>
              <a:t>曦谋决策</a:t>
            </a:r>
            <a:r>
              <a:rPr lang="en-US" altLang="zh-CN" sz="1400" b="1" kern="0" dirty="0">
                <a:latin typeface="+mj-ea"/>
                <a:ea typeface="+mj-ea"/>
              </a:rPr>
              <a:t>&amp;</a:t>
            </a:r>
            <a:r>
              <a:rPr lang="zh-CN" altLang="en-US" sz="1400" b="1" kern="0" dirty="0">
                <a:latin typeface="+mj-ea"/>
                <a:ea typeface="+mj-ea"/>
              </a:rPr>
              <a:t>国家电网</a:t>
            </a:r>
            <a:endParaRPr lang="en-US" altLang="zh-CN" sz="1400" b="1" kern="0" dirty="0">
              <a:latin typeface="+mj-ea"/>
              <a:ea typeface="+mj-ea"/>
            </a:endParaRPr>
          </a:p>
          <a:p>
            <a:pPr marL="342900" indent="-342900">
              <a:buAutoNum type="alphaLcPeriod"/>
            </a:pPr>
            <a:r>
              <a:rPr lang="zh-CN" altLang="en-US" sz="1400" b="1" kern="0" dirty="0">
                <a:latin typeface="+mj-ea"/>
                <a:ea typeface="+mj-ea"/>
              </a:rPr>
              <a:t>百度智能云</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1</a:t>
            </a:r>
            <a:r>
              <a:rPr lang="zh-CN" altLang="en-US" dirty="0"/>
              <a:t>：</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多模态大模型</a:t>
            </a:r>
            <a:r>
              <a:rPr lang="en-US" altLang="zh-CN" sz="2000" b="1" dirty="0" err="1">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MiniCPM</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的端侧任务优化</a:t>
            </a:r>
          </a:p>
          <a:p>
            <a:endParaRPr lang="zh-CN" altLang="en-US" dirty="0"/>
          </a:p>
        </p:txBody>
      </p:sp>
      <p:sp>
        <p:nvSpPr>
          <p:cNvPr id="2" name="文本框 1"/>
          <p:cNvSpPr txBox="1"/>
          <p:nvPr>
            <p:custDataLst>
              <p:tags r:id="rId1"/>
            </p:custDataLst>
          </p:nvPr>
        </p:nvSpPr>
        <p:spPr>
          <a:xfrm>
            <a:off x="2014019" y="1090930"/>
            <a:ext cx="1476375" cy="460375"/>
          </a:xfrm>
          <a:prstGeom prst="rect">
            <a:avLst/>
          </a:prstGeom>
          <a:noFill/>
        </p:spPr>
        <p:txBody>
          <a:bodyPr wrap="square" rtlCol="0" anchor="t">
            <a:spAutoFit/>
          </a:bodyPr>
          <a:lstStyle/>
          <a:p>
            <a:r>
              <a:rPr lang="zh-CN" sz="2400" dirty="0">
                <a:solidFill>
                  <a:schemeClr val="tx1"/>
                </a:solidFill>
                <a:uFillTx/>
                <a:latin typeface="微软雅黑" panose="020B0503020204020204" pitchFamily="34" charset="-122"/>
                <a:ea typeface="微软雅黑" panose="020B0503020204020204" pitchFamily="34" charset="-122"/>
                <a:cs typeface="Times New Roman" panose="02020503050405090304" pitchFamily="18" charset="0"/>
                <a:sym typeface="+mn-ea"/>
              </a:rPr>
              <a:t>模仿学习</a:t>
            </a:r>
          </a:p>
        </p:txBody>
      </p:sp>
      <p:sp>
        <p:nvSpPr>
          <p:cNvPr id="3" name="文本框 2"/>
          <p:cNvSpPr txBox="1"/>
          <p:nvPr>
            <p:custDataLst>
              <p:tags r:id="rId2"/>
            </p:custDataLst>
          </p:nvPr>
        </p:nvSpPr>
        <p:spPr>
          <a:xfrm>
            <a:off x="7951904" y="1090930"/>
            <a:ext cx="1471930" cy="460375"/>
          </a:xfrm>
          <a:prstGeom prst="rect">
            <a:avLst/>
          </a:prstGeom>
          <a:noFill/>
        </p:spPr>
        <p:txBody>
          <a:bodyPr wrap="square" rtlCol="0" anchor="t">
            <a:spAutoFit/>
          </a:bodyPr>
          <a:lstStyle/>
          <a:p>
            <a:r>
              <a:rPr lang="zh-CN" sz="2400" dirty="0">
                <a:solidFill>
                  <a:schemeClr val="tx1"/>
                </a:solidFill>
                <a:uFillTx/>
                <a:latin typeface="微软雅黑" panose="020B0503020204020204" pitchFamily="34" charset="-122"/>
                <a:ea typeface="微软雅黑" panose="020B0503020204020204" pitchFamily="34" charset="-122"/>
                <a:cs typeface="Times New Roman" panose="02020503050405090304" pitchFamily="18" charset="0"/>
                <a:sym typeface="+mn-ea"/>
              </a:rPr>
              <a:t>强化学习</a:t>
            </a:r>
          </a:p>
        </p:txBody>
      </p:sp>
      <p:sp>
        <p:nvSpPr>
          <p:cNvPr id="5" name="文本框 4"/>
          <p:cNvSpPr txBox="1"/>
          <p:nvPr>
            <p:custDataLst>
              <p:tags r:id="rId3"/>
            </p:custDataLst>
          </p:nvPr>
        </p:nvSpPr>
        <p:spPr>
          <a:xfrm>
            <a:off x="249989" y="1630680"/>
            <a:ext cx="5627370" cy="2861310"/>
          </a:xfrm>
          <a:prstGeom prst="rect">
            <a:avLst/>
          </a:prstGeom>
          <a:noFill/>
        </p:spPr>
        <p:txBody>
          <a:bodyPr wrap="square" rtlCol="0" anchor="t">
            <a:spAutoFit/>
          </a:bodyPr>
          <a:lstStyle/>
          <a:p>
            <a:pPr indent="0" fontAlgn="auto">
              <a:lnSpc>
                <a:spcPct val="150000"/>
              </a:lnSpc>
            </a:pPr>
            <a:r>
              <a:rPr lang="zh-CN" altLang="en-US" sz="2400" b="1" dirty="0">
                <a:latin typeface="微软雅黑" panose="020B0503020204020204" pitchFamily="34" charset="-122"/>
                <a:ea typeface="微软雅黑" panose="020B0503020204020204" pitchFamily="34" charset="-122"/>
              </a:rPr>
              <a:t>方法：</a:t>
            </a:r>
            <a:r>
              <a:rPr lang="zh-CN" altLang="en-US" sz="2400" dirty="0">
                <a:latin typeface="微软雅黑" panose="020B0503020204020204" pitchFamily="34" charset="-122"/>
                <a:ea typeface="微软雅黑" panose="020B0503020204020204" pitchFamily="34" charset="-122"/>
              </a:rPr>
              <a:t>通过采集任务的轨迹数据集，利用神经网络来拟合状态或观测的时间序列到动作的映射。</a:t>
            </a:r>
          </a:p>
          <a:p>
            <a:pPr indent="0" fontAlgn="auto">
              <a:lnSpc>
                <a:spcPct val="150000"/>
              </a:lnSpc>
            </a:pPr>
            <a:r>
              <a:rPr lang="zh-CN" altLang="en-US" sz="2400" b="1" dirty="0">
                <a:latin typeface="微软雅黑" panose="020B0503020204020204" pitchFamily="34" charset="-122"/>
                <a:ea typeface="微软雅黑" panose="020B0503020204020204" pitchFamily="34" charset="-122"/>
              </a:rPr>
              <a:t>优点：</a:t>
            </a:r>
            <a:r>
              <a:rPr lang="zh-CN" altLang="en-US" sz="2400" dirty="0">
                <a:latin typeface="微软雅黑" panose="020B0503020204020204" pitchFamily="34" charset="-122"/>
                <a:ea typeface="微软雅黑" panose="020B0503020204020204" pitchFamily="34" charset="-122"/>
              </a:rPr>
              <a:t>学习速度快，初始性能较好。</a:t>
            </a:r>
          </a:p>
          <a:p>
            <a:pPr indent="0" fontAlgn="auto">
              <a:lnSpc>
                <a:spcPct val="150000"/>
              </a:lnSpc>
            </a:pPr>
            <a:r>
              <a:rPr lang="zh-CN" altLang="en-US" sz="2400" b="1" dirty="0">
                <a:latin typeface="微软雅黑" panose="020B0503020204020204" pitchFamily="34" charset="-122"/>
                <a:ea typeface="微软雅黑" panose="020B0503020204020204" pitchFamily="34" charset="-122"/>
              </a:rPr>
              <a:t>缺点：</a:t>
            </a:r>
            <a:r>
              <a:rPr lang="zh-CN" altLang="en-US" sz="2400" dirty="0">
                <a:latin typeface="微软雅黑" panose="020B0503020204020204" pitchFamily="34" charset="-122"/>
                <a:ea typeface="微软雅黑" panose="020B0503020204020204" pitchFamily="34" charset="-122"/>
              </a:rPr>
              <a:t>依赖高质量数据，泛化能力有限。</a:t>
            </a:r>
          </a:p>
        </p:txBody>
      </p:sp>
      <p:sp>
        <p:nvSpPr>
          <p:cNvPr id="8" name="文本框 7"/>
          <p:cNvSpPr txBox="1"/>
          <p:nvPr>
            <p:custDataLst>
              <p:tags r:id="rId4"/>
            </p:custDataLst>
          </p:nvPr>
        </p:nvSpPr>
        <p:spPr>
          <a:xfrm>
            <a:off x="6171999" y="1630680"/>
            <a:ext cx="5817235" cy="2861310"/>
          </a:xfrm>
          <a:prstGeom prst="rect">
            <a:avLst/>
          </a:prstGeom>
          <a:noFill/>
        </p:spPr>
        <p:txBody>
          <a:bodyPr wrap="square" rtlCol="0" anchor="t">
            <a:spAutoFit/>
          </a:bodyPr>
          <a:lstStyle/>
          <a:p>
            <a:pPr indent="0" fontAlgn="auto">
              <a:lnSpc>
                <a:spcPct val="150000"/>
              </a:lnSpc>
            </a:pPr>
            <a:r>
              <a:rPr lang="zh-CN" altLang="en-US" sz="2400" b="1" dirty="0">
                <a:latin typeface="微软雅黑" panose="020B0503020204020204" pitchFamily="34" charset="-122"/>
                <a:ea typeface="微软雅黑" panose="020B0503020204020204" pitchFamily="34" charset="-122"/>
              </a:rPr>
              <a:t>方法：</a:t>
            </a:r>
            <a:r>
              <a:rPr lang="zh-CN" altLang="en-US" sz="2400" dirty="0">
                <a:latin typeface="微软雅黑" panose="020B0503020204020204" pitchFamily="34" charset="-122"/>
                <a:ea typeface="微软雅黑" panose="020B0503020204020204" pitchFamily="34" charset="-122"/>
              </a:rPr>
              <a:t>通过让智能体与环境直接交互，在交互的过程中优化预先定义好的奖励函数。</a:t>
            </a:r>
          </a:p>
          <a:p>
            <a:pPr indent="0" fontAlgn="auto">
              <a:lnSpc>
                <a:spcPct val="150000"/>
              </a:lnSpc>
            </a:pPr>
            <a:r>
              <a:rPr lang="zh-CN" altLang="en-US" sz="2400" b="1" dirty="0">
                <a:latin typeface="微软雅黑" panose="020B0503020204020204" pitchFamily="34" charset="-122"/>
                <a:ea typeface="微软雅黑" panose="020B0503020204020204" pitchFamily="34" charset="-122"/>
                <a:sym typeface="+mn-ea"/>
              </a:rPr>
              <a:t>优点：</a:t>
            </a:r>
            <a:r>
              <a:rPr lang="zh-CN" altLang="en-US" sz="2400" dirty="0">
                <a:latin typeface="微软雅黑" panose="020B0503020204020204" pitchFamily="34" charset="-122"/>
                <a:ea typeface="微软雅黑" panose="020B0503020204020204" pitchFamily="34" charset="-122"/>
                <a:sym typeface="+mn-ea"/>
              </a:rPr>
              <a:t>不需要示范数据，能适应动态环境。</a:t>
            </a:r>
            <a:endParaRPr lang="zh-CN" altLang="en-US" sz="2400" dirty="0">
              <a:latin typeface="微软雅黑" panose="020B0503020204020204" pitchFamily="34" charset="-122"/>
              <a:ea typeface="微软雅黑" panose="020B0503020204020204" pitchFamily="34" charset="-122"/>
            </a:endParaRPr>
          </a:p>
          <a:p>
            <a:pPr indent="0" fontAlgn="auto">
              <a:lnSpc>
                <a:spcPct val="150000"/>
              </a:lnSpc>
            </a:pPr>
            <a:r>
              <a:rPr lang="zh-CN" altLang="en-US" sz="2400" b="1" dirty="0">
                <a:latin typeface="微软雅黑" panose="020B0503020204020204" pitchFamily="34" charset="-122"/>
                <a:ea typeface="微软雅黑" panose="020B0503020204020204" pitchFamily="34" charset="-122"/>
                <a:sym typeface="+mn-ea"/>
              </a:rPr>
              <a:t>缺点：</a:t>
            </a:r>
            <a:r>
              <a:rPr lang="zh-CN" altLang="en-US" sz="2400" dirty="0">
                <a:latin typeface="微软雅黑" panose="020B0503020204020204" pitchFamily="34" charset="-122"/>
                <a:ea typeface="微软雅黑" panose="020B0503020204020204" pitchFamily="34" charset="-122"/>
                <a:sym typeface="+mn-ea"/>
              </a:rPr>
              <a:t>学习过程可能很慢，需要设计合适的奖励函数。</a:t>
            </a:r>
            <a:endParaRPr lang="zh-CN" altLang="en-US" sz="2400" dirty="0">
              <a:latin typeface="微软雅黑" panose="020B0503020204020204" pitchFamily="34" charset="-122"/>
              <a:ea typeface="微软雅黑" panose="020B0503020204020204" pitchFamily="34" charset="-122"/>
            </a:endParaRPr>
          </a:p>
        </p:txBody>
      </p:sp>
      <p:pic>
        <p:nvPicPr>
          <p:cNvPr id="12" name="图片 11"/>
          <p:cNvPicPr/>
          <p:nvPr/>
        </p:nvPicPr>
        <p:blipFill>
          <a:blip r:embed="rId6">
            <a:clrChange>
              <a:clrFrom>
                <a:srgbClr val="FFFFFF">
                  <a:alpha val="100000"/>
                </a:srgbClr>
              </a:clrFrom>
              <a:clrTo>
                <a:srgbClr val="FFFFFF">
                  <a:alpha val="100000"/>
                  <a:alpha val="0"/>
                </a:srgbClr>
              </a:clrTo>
            </a:clrChange>
          </a:blip>
          <a:srcRect b="15294"/>
        </p:blipFill>
        <p:spPr>
          <a:xfrm>
            <a:off x="6841924" y="4513580"/>
            <a:ext cx="4819650" cy="1952625"/>
          </a:xfrm>
          <a:prstGeom prst="rect">
            <a:avLst/>
          </a:prstGeom>
        </p:spPr>
      </p:pic>
      <p:pic>
        <p:nvPicPr>
          <p:cNvPr id="15" name="图片 14" descr="640"/>
          <p:cNvPicPr>
            <a:picLocks noChangeAspect="1"/>
          </p:cNvPicPr>
          <p:nvPr/>
        </p:nvPicPr>
        <p:blipFill>
          <a:blip r:embed="rId7"/>
          <a:stretch>
            <a:fillRect/>
          </a:stretch>
        </p:blipFill>
        <p:spPr>
          <a:xfrm>
            <a:off x="1143434" y="4584065"/>
            <a:ext cx="3556635" cy="20008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1</a:t>
            </a:r>
            <a:r>
              <a:rPr lang="zh-CN" altLang="en-US" dirty="0"/>
              <a:t>：</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多模态大模型</a:t>
            </a:r>
            <a:r>
              <a:rPr lang="en-US" altLang="zh-CN" sz="2000" b="1" dirty="0" err="1">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MiniCPM</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的端侧任务优化</a:t>
            </a:r>
          </a:p>
          <a:p>
            <a:endParaRPr lang="zh-CN" altLang="en-US" dirty="0"/>
          </a:p>
        </p:txBody>
      </p:sp>
      <p:sp>
        <p:nvSpPr>
          <p:cNvPr id="4" name="文本框 3"/>
          <p:cNvSpPr txBox="1"/>
          <p:nvPr/>
        </p:nvSpPr>
        <p:spPr>
          <a:xfrm>
            <a:off x="1315720" y="1536065"/>
            <a:ext cx="9392920" cy="2306955"/>
          </a:xfrm>
          <a:prstGeom prst="rect">
            <a:avLst/>
          </a:prstGeom>
          <a:noFill/>
        </p:spPr>
        <p:txBody>
          <a:bodyPr wrap="square" rtlCol="0" anchor="t">
            <a:spAutoFit/>
          </a:bodyPr>
          <a:lstStyle/>
          <a:p>
            <a:pPr indent="0" fontAlgn="auto">
              <a:lnSpc>
                <a:spcPct val="150000"/>
              </a:lnSpc>
            </a:pPr>
            <a:r>
              <a:rPr lang="zh-CN" altLang="en-US" sz="2400" dirty="0">
                <a:latin typeface="微软雅黑" panose="020B0503020204020204" pitchFamily="34" charset="-122"/>
                <a:ea typeface="微软雅黑" panose="020B0503020204020204" pitchFamily="34" charset="-122"/>
              </a:rPr>
              <a:t>传统具身智能存在的问题：模型的泛化能力太差，学到的策略甚至无法泛化到与训练数据非常相似的任务。</a:t>
            </a:r>
          </a:p>
          <a:p>
            <a:pPr indent="0" fontAlgn="auto">
              <a:lnSpc>
                <a:spcPct val="150000"/>
              </a:lnSpc>
            </a:pPr>
            <a:r>
              <a:rPr lang="zh-CN" altLang="en-US" sz="2400" dirty="0">
                <a:latin typeface="微软雅黑" panose="020B0503020204020204" pitchFamily="34" charset="-122"/>
                <a:ea typeface="微软雅黑" panose="020B0503020204020204" pitchFamily="34" charset="-122"/>
              </a:rPr>
              <a:t>大模型展现出强大的零样本泛化、组合泛化的能力，成为了通往具身智能的</a:t>
            </a:r>
            <a:r>
              <a:rPr lang="zh-CN" altLang="en-US" sz="2400" dirty="0">
                <a:latin typeface="微软雅黑" panose="020B0503020204020204" pitchFamily="34" charset="-122"/>
                <a:ea typeface="微软雅黑" panose="020B0503020204020204" pitchFamily="34" charset="-122"/>
                <a:sym typeface="+mn-ea"/>
              </a:rPr>
              <a:t>一种</a:t>
            </a:r>
            <a:r>
              <a:rPr lang="zh-CN" altLang="en-US" sz="2400" dirty="0">
                <a:latin typeface="微软雅黑" panose="020B0503020204020204" pitchFamily="34" charset="-122"/>
                <a:ea typeface="微软雅黑" panose="020B0503020204020204" pitchFamily="34" charset="-122"/>
              </a:rPr>
              <a:t>解决方案。</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1</a:t>
            </a:r>
            <a:r>
              <a:rPr lang="zh-CN" altLang="en-US" dirty="0"/>
              <a:t>：</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多模态大模型</a:t>
            </a:r>
            <a:r>
              <a:rPr lang="en-US" altLang="zh-CN" sz="2000" b="1" dirty="0" err="1">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MiniCPM</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的端侧任务优化</a:t>
            </a:r>
          </a:p>
          <a:p>
            <a:endParaRPr lang="zh-CN" altLang="en-US" dirty="0"/>
          </a:p>
        </p:txBody>
      </p:sp>
      <p:sp>
        <p:nvSpPr>
          <p:cNvPr id="2" name="文本框 1"/>
          <p:cNvSpPr txBox="1"/>
          <p:nvPr/>
        </p:nvSpPr>
        <p:spPr>
          <a:xfrm>
            <a:off x="332105" y="6553200"/>
            <a:ext cx="6293485" cy="245110"/>
          </a:xfrm>
          <a:prstGeom prst="rect">
            <a:avLst/>
          </a:prstGeom>
          <a:noFill/>
        </p:spPr>
        <p:txBody>
          <a:bodyPr wrap="square" rtlCol="0" anchor="t">
            <a:spAutoFit/>
          </a:bodyPr>
          <a:lstStyle/>
          <a:p>
            <a:r>
              <a:rPr sz="1000" dirty="0">
                <a:latin typeface="微软雅黑" panose="020B0503020204020204" pitchFamily="34" charset="-122"/>
                <a:ea typeface="微软雅黑" panose="020B0503020204020204" pitchFamily="34" charset="-122"/>
              </a:rPr>
              <a:t>InstructNav: Zero-shot System for Generic Instruction Navigation in Unexplored Environment</a:t>
            </a:r>
            <a:r>
              <a:rPr lang="en-US" sz="1000" dirty="0">
                <a:latin typeface="微软雅黑" panose="020B0503020204020204" pitchFamily="34" charset="-122"/>
                <a:ea typeface="微软雅黑" panose="020B0503020204020204" pitchFamily="34" charset="-122"/>
              </a:rPr>
              <a:t> 2024</a:t>
            </a:r>
          </a:p>
        </p:txBody>
      </p:sp>
      <p:pic>
        <p:nvPicPr>
          <p:cNvPr id="3" name="图片 2"/>
          <p:cNvPicPr>
            <a:picLocks noChangeAspect="1"/>
          </p:cNvPicPr>
          <p:nvPr/>
        </p:nvPicPr>
        <p:blipFill>
          <a:blip r:embed="rId2"/>
          <a:stretch>
            <a:fillRect/>
          </a:stretch>
        </p:blipFill>
        <p:spPr>
          <a:xfrm>
            <a:off x="406400" y="1559560"/>
            <a:ext cx="11102975" cy="4234180"/>
          </a:xfrm>
          <a:prstGeom prst="rect">
            <a:avLst/>
          </a:prstGeom>
        </p:spPr>
      </p:pic>
      <p:sp>
        <p:nvSpPr>
          <p:cNvPr id="5" name="文本框 4"/>
          <p:cNvSpPr txBox="1"/>
          <p:nvPr/>
        </p:nvSpPr>
        <p:spPr>
          <a:xfrm>
            <a:off x="962660" y="979170"/>
            <a:ext cx="9864090" cy="460375"/>
          </a:xfrm>
          <a:prstGeom prst="rect">
            <a:avLst/>
          </a:prstGeom>
          <a:noFill/>
        </p:spPr>
        <p:txBody>
          <a:bodyPr wrap="square" rtlCol="0" anchor="t">
            <a:spAutoFit/>
          </a:bodyPr>
          <a:lstStyle/>
          <a:p>
            <a:pPr indent="0" fontAlgn="auto">
              <a:lnSpc>
                <a:spcPct val="100000"/>
              </a:lnSpc>
            </a:pPr>
            <a:r>
              <a:rPr lang="zh-CN" altLang="en-US" sz="2400" dirty="0">
                <a:latin typeface="微软雅黑" panose="020B0503020204020204" pitchFamily="34" charset="-122"/>
                <a:ea typeface="微软雅黑" panose="020B0503020204020204" pitchFamily="34" charset="-122"/>
                <a:sym typeface="+mn-ea"/>
              </a:rPr>
              <a:t>利用大模型来构建语义地图，帮助机器人在未探索的环境中快速导航</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1</a:t>
            </a:r>
            <a:r>
              <a:rPr lang="zh-CN" altLang="en-US" dirty="0"/>
              <a:t>：</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多模态大模型</a:t>
            </a:r>
            <a:r>
              <a:rPr lang="en-US" altLang="zh-CN" sz="2000" b="1" dirty="0" err="1">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MiniCPM</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的端侧任务优化</a:t>
            </a:r>
          </a:p>
          <a:p>
            <a:endParaRPr lang="zh-CN" altLang="en-US" dirty="0"/>
          </a:p>
        </p:txBody>
      </p:sp>
      <p:sp>
        <p:nvSpPr>
          <p:cNvPr id="4" name="文本占位符 2"/>
          <p:cNvSpPr txBox="1"/>
          <p:nvPr/>
        </p:nvSpPr>
        <p:spPr>
          <a:xfrm>
            <a:off x="126365" y="1443990"/>
            <a:ext cx="9469755" cy="71755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90204" pitchFamily="34" charset="0"/>
              <a:buNone/>
            </a:pPr>
            <a:r>
              <a:rPr lang="en-US" altLang="zh-CN" sz="3600" dirty="0">
                <a:latin typeface="微软雅黑" panose="020B0503020204020204" pitchFamily="34" charset="-122"/>
                <a:cs typeface="Times New Roman" panose="02020503050405090304" pitchFamily="18" charset="0"/>
              </a:rPr>
              <a:t>Demo</a:t>
            </a:r>
            <a:r>
              <a:rPr lang="zh-CN" altLang="en-US" sz="3600" dirty="0">
                <a:latin typeface="微软雅黑" panose="020B0503020204020204" pitchFamily="34" charset="-122"/>
                <a:cs typeface="Times New Roman" panose="02020503050405090304" pitchFamily="18" charset="0"/>
              </a:rPr>
              <a:t>场景</a:t>
            </a:r>
          </a:p>
        </p:txBody>
      </p:sp>
      <p:pic>
        <p:nvPicPr>
          <p:cNvPr id="6" name="图片 5"/>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104140" y="1278890"/>
            <a:ext cx="6597015" cy="4604385"/>
          </a:xfrm>
          <a:prstGeom prst="rect">
            <a:avLst/>
          </a:prstGeom>
        </p:spPr>
      </p:pic>
      <p:sp>
        <p:nvSpPr>
          <p:cNvPr id="7" name="文本框 6"/>
          <p:cNvSpPr txBox="1"/>
          <p:nvPr/>
        </p:nvSpPr>
        <p:spPr>
          <a:xfrm>
            <a:off x="6701155" y="1443990"/>
            <a:ext cx="5364480" cy="3969385"/>
          </a:xfrm>
          <a:prstGeom prst="rect">
            <a:avLst/>
          </a:prstGeom>
          <a:noFill/>
        </p:spPr>
        <p:txBody>
          <a:bodyPr wrap="square" rtlCol="0" anchor="t">
            <a:spAutoFit/>
          </a:bodyPr>
          <a:lstStyle/>
          <a:p>
            <a:pPr indent="0" fontAlgn="auto">
              <a:lnSpc>
                <a:spcPct val="150000"/>
              </a:lnSpc>
            </a:pPr>
            <a:r>
              <a:rPr lang="zh-CN" altLang="en-US" sz="2400" dirty="0">
                <a:latin typeface="微软雅黑" panose="020B0503020204020204" pitchFamily="34" charset="-122"/>
                <a:ea typeface="微软雅黑" panose="020B0503020204020204" pitchFamily="34" charset="-122"/>
                <a:sym typeface="+mn-ea"/>
              </a:rPr>
              <a:t>机器人需要具有的能力</a:t>
            </a:r>
          </a:p>
          <a:p>
            <a:pPr indent="0" fontAlgn="auto">
              <a:lnSpc>
                <a:spcPct val="150000"/>
              </a:lnSpc>
            </a:pPr>
            <a:r>
              <a:rPr lang="en-US" altLang="zh-CN" sz="2400" dirty="0">
                <a:latin typeface="微软雅黑" panose="020B0503020204020204" pitchFamily="34" charset="-122"/>
                <a:ea typeface="微软雅黑" panose="020B0503020204020204" pitchFamily="34" charset="-122"/>
                <a:sym typeface="+mn-ea"/>
              </a:rPr>
              <a:t>1. </a:t>
            </a:r>
            <a:r>
              <a:rPr lang="zh-CN" altLang="en-US" sz="2400" dirty="0">
                <a:latin typeface="微软雅黑" panose="020B0503020204020204" pitchFamily="34" charset="-122"/>
                <a:ea typeface="微软雅黑" panose="020B0503020204020204" pitchFamily="34" charset="-122"/>
                <a:sym typeface="+mn-ea"/>
              </a:rPr>
              <a:t>意图识别：需要根据多名用户的需求匹配对应的饮料。</a:t>
            </a:r>
          </a:p>
          <a:p>
            <a:pPr indent="0" fontAlgn="auto">
              <a:lnSpc>
                <a:spcPct val="150000"/>
              </a:lnSpc>
            </a:pPr>
            <a:r>
              <a:rPr lang="en-US" altLang="zh-CN" sz="2400" dirty="0">
                <a:latin typeface="微软雅黑" panose="020B0503020204020204" pitchFamily="34" charset="-122"/>
                <a:ea typeface="微软雅黑" panose="020B0503020204020204" pitchFamily="34" charset="-122"/>
                <a:sym typeface="+mn-ea"/>
              </a:rPr>
              <a:t>2. </a:t>
            </a:r>
            <a:r>
              <a:rPr lang="zh-CN" altLang="en-US" sz="2400" dirty="0">
                <a:latin typeface="微软雅黑" panose="020B0503020204020204" pitchFamily="34" charset="-122"/>
                <a:ea typeface="微软雅黑" panose="020B0503020204020204" pitchFamily="34" charset="-122"/>
                <a:sym typeface="+mn-ea"/>
              </a:rPr>
              <a:t>任务规划：需要根据用户指令完成对应任务。</a:t>
            </a:r>
          </a:p>
          <a:p>
            <a:pPr indent="0" fontAlgn="auto">
              <a:lnSpc>
                <a:spcPct val="150000"/>
              </a:lnSpc>
            </a:pPr>
            <a:r>
              <a:rPr lang="en-US" altLang="zh-CN" sz="2400" dirty="0">
                <a:latin typeface="微软雅黑" panose="020B0503020204020204" pitchFamily="34" charset="-122"/>
                <a:ea typeface="微软雅黑" panose="020B0503020204020204" pitchFamily="34" charset="-122"/>
                <a:sym typeface="+mn-ea"/>
              </a:rPr>
              <a:t>3. </a:t>
            </a:r>
            <a:r>
              <a:rPr lang="zh-CN" altLang="en-US" sz="2400" dirty="0">
                <a:latin typeface="微软雅黑" panose="020B0503020204020204" pitchFamily="34" charset="-122"/>
                <a:ea typeface="微软雅黑" panose="020B0503020204020204" pitchFamily="34" charset="-122"/>
                <a:sym typeface="+mn-ea"/>
              </a:rPr>
              <a:t>环境感知：需要识别物体及提取物体上面的文字。</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1</a:t>
            </a:r>
            <a:r>
              <a:rPr lang="zh-CN" altLang="en-US" dirty="0"/>
              <a:t>：</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多模态大模型</a:t>
            </a:r>
            <a:r>
              <a:rPr lang="en-US" altLang="zh-CN" sz="2000" b="1" dirty="0" err="1">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MiniCPM</a:t>
            </a:r>
            <a:r>
              <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rPr>
              <a:t>的端侧任务优化</a:t>
            </a:r>
          </a:p>
          <a:p>
            <a:endParaRPr lang="zh-CN" altLang="en-US" dirty="0"/>
          </a:p>
        </p:txBody>
      </p:sp>
      <p:sp>
        <p:nvSpPr>
          <p:cNvPr id="2" name="矩形 1"/>
          <p:cNvSpPr/>
          <p:nvPr/>
        </p:nvSpPr>
        <p:spPr>
          <a:xfrm>
            <a:off x="1488440" y="3054985"/>
            <a:ext cx="1341120" cy="472440"/>
          </a:xfrm>
          <a:prstGeom prst="rect">
            <a:avLst/>
          </a:prstGeom>
          <a:solidFill>
            <a:schemeClr val="accent2"/>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任务规划</a:t>
            </a:r>
          </a:p>
        </p:txBody>
      </p:sp>
      <p:sp>
        <p:nvSpPr>
          <p:cNvPr id="3" name="矩形 2"/>
          <p:cNvSpPr/>
          <p:nvPr/>
        </p:nvSpPr>
        <p:spPr>
          <a:xfrm>
            <a:off x="2545080" y="3807460"/>
            <a:ext cx="1341120" cy="471170"/>
          </a:xfrm>
          <a:prstGeom prst="rect">
            <a:avLst/>
          </a:prstGeom>
          <a:solidFill>
            <a:schemeClr val="accent5">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微软雅黑" panose="020B0503020204020204" pitchFamily="34" charset="-122"/>
                <a:ea typeface="微软雅黑" panose="020B0503020204020204" pitchFamily="34" charset="-122"/>
              </a:rPr>
              <a:t>定位导航</a:t>
            </a:r>
          </a:p>
        </p:txBody>
      </p:sp>
      <p:sp>
        <p:nvSpPr>
          <p:cNvPr id="5" name="矩形 4"/>
          <p:cNvSpPr/>
          <p:nvPr/>
        </p:nvSpPr>
        <p:spPr>
          <a:xfrm>
            <a:off x="269240" y="2822575"/>
            <a:ext cx="3801745" cy="2543810"/>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8" name="矩形 7"/>
          <p:cNvSpPr/>
          <p:nvPr/>
        </p:nvSpPr>
        <p:spPr>
          <a:xfrm>
            <a:off x="447675" y="3807460"/>
            <a:ext cx="1341120" cy="471805"/>
          </a:xfrm>
          <a:prstGeom prst="rect">
            <a:avLst/>
          </a:prstGeom>
          <a:solidFill>
            <a:schemeClr val="accent4">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环境感知</a:t>
            </a:r>
          </a:p>
        </p:txBody>
      </p:sp>
      <p:sp>
        <p:nvSpPr>
          <p:cNvPr id="9" name="矩形 8"/>
          <p:cNvSpPr/>
          <p:nvPr/>
        </p:nvSpPr>
        <p:spPr>
          <a:xfrm>
            <a:off x="1487170" y="4610100"/>
            <a:ext cx="1341120" cy="471805"/>
          </a:xfrm>
          <a:prstGeom prst="rect">
            <a:avLst/>
          </a:prstGeom>
          <a:solidFill>
            <a:schemeClr val="accent6">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微软雅黑" panose="020B0503020204020204" pitchFamily="34" charset="-122"/>
                <a:ea typeface="微软雅黑" panose="020B0503020204020204" pitchFamily="34" charset="-122"/>
              </a:rPr>
              <a:t>运动控制</a:t>
            </a:r>
          </a:p>
        </p:txBody>
      </p:sp>
      <p:sp>
        <p:nvSpPr>
          <p:cNvPr id="10" name="矩形 9"/>
          <p:cNvSpPr/>
          <p:nvPr/>
        </p:nvSpPr>
        <p:spPr>
          <a:xfrm>
            <a:off x="1488440" y="2064385"/>
            <a:ext cx="1339850" cy="472440"/>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微软雅黑" panose="020B0503020204020204" pitchFamily="34" charset="-122"/>
                <a:ea typeface="微软雅黑" panose="020B0503020204020204" pitchFamily="34" charset="-122"/>
              </a:rPr>
              <a:t>用户指令</a:t>
            </a:r>
          </a:p>
        </p:txBody>
      </p:sp>
      <p:cxnSp>
        <p:nvCxnSpPr>
          <p:cNvPr id="11" name="直接箭头连接符 10"/>
          <p:cNvCxnSpPr/>
          <p:nvPr/>
        </p:nvCxnSpPr>
        <p:spPr>
          <a:xfrm flipH="1">
            <a:off x="2157730" y="3527425"/>
            <a:ext cx="1270" cy="1082675"/>
          </a:xfrm>
          <a:prstGeom prst="straightConnector1">
            <a:avLst/>
          </a:prstGeom>
          <a:ln w="25400">
            <a:tailEnd type="arrow"/>
          </a:ln>
        </p:spPr>
        <p:style>
          <a:lnRef idx="2">
            <a:schemeClr val="accent1"/>
          </a:lnRef>
          <a:fillRef idx="0">
            <a:srgbClr val="FFFFFF"/>
          </a:fillRef>
          <a:effectRef idx="0">
            <a:srgbClr val="FFFFFF"/>
          </a:effectRef>
          <a:fontRef idx="minor">
            <a:schemeClr val="tx1"/>
          </a:fontRef>
        </p:style>
      </p:cxnSp>
      <p:cxnSp>
        <p:nvCxnSpPr>
          <p:cNvPr id="12" name="直接箭头连接符 11"/>
          <p:cNvCxnSpPr/>
          <p:nvPr/>
        </p:nvCxnSpPr>
        <p:spPr>
          <a:xfrm flipH="1">
            <a:off x="1118235" y="3543300"/>
            <a:ext cx="1041400" cy="264160"/>
          </a:xfrm>
          <a:prstGeom prst="straightConnector1">
            <a:avLst/>
          </a:prstGeom>
          <a:ln w="25400">
            <a:tailEnd type="arrow"/>
          </a:ln>
        </p:spPr>
        <p:style>
          <a:lnRef idx="2">
            <a:schemeClr val="accent1"/>
          </a:lnRef>
          <a:fillRef idx="0">
            <a:srgbClr val="FFFFFF"/>
          </a:fillRef>
          <a:effectRef idx="0">
            <a:srgbClr val="FFFFFF"/>
          </a:effectRef>
          <a:fontRef idx="minor">
            <a:schemeClr val="tx1"/>
          </a:fontRef>
        </p:style>
      </p:cxnSp>
      <p:cxnSp>
        <p:nvCxnSpPr>
          <p:cNvPr id="13" name="直接箭头连接符 12"/>
          <p:cNvCxnSpPr>
            <a:stCxn id="2" idx="2"/>
            <a:endCxn id="3" idx="0"/>
          </p:cNvCxnSpPr>
          <p:nvPr/>
        </p:nvCxnSpPr>
        <p:spPr>
          <a:xfrm>
            <a:off x="2159000" y="3527425"/>
            <a:ext cx="1056640" cy="280035"/>
          </a:xfrm>
          <a:prstGeom prst="straightConnector1">
            <a:avLst/>
          </a:prstGeom>
          <a:ln w="25400">
            <a:tailEnd type="arrow"/>
          </a:ln>
        </p:spPr>
        <p:style>
          <a:lnRef idx="2">
            <a:schemeClr val="accent1"/>
          </a:lnRef>
          <a:fillRef idx="0">
            <a:srgbClr val="FFFFFF"/>
          </a:fillRef>
          <a:effectRef idx="0">
            <a:srgbClr val="FFFFFF"/>
          </a:effectRef>
          <a:fontRef idx="minor">
            <a:schemeClr val="tx1"/>
          </a:fontRef>
        </p:style>
      </p:cxnSp>
      <p:cxnSp>
        <p:nvCxnSpPr>
          <p:cNvPr id="14" name="直接箭头连接符 13"/>
          <p:cNvCxnSpPr>
            <a:stCxn id="10" idx="2"/>
            <a:endCxn id="2" idx="0"/>
          </p:cNvCxnSpPr>
          <p:nvPr/>
        </p:nvCxnSpPr>
        <p:spPr>
          <a:xfrm>
            <a:off x="2158365" y="2536825"/>
            <a:ext cx="635" cy="518160"/>
          </a:xfrm>
          <a:prstGeom prst="straightConnector1">
            <a:avLst/>
          </a:prstGeom>
          <a:ln w="25400">
            <a:tailEnd type="arrow"/>
          </a:ln>
        </p:spPr>
        <p:style>
          <a:lnRef idx="2">
            <a:schemeClr val="accent1"/>
          </a:lnRef>
          <a:fillRef idx="0">
            <a:srgbClr val="FFFFFF"/>
          </a:fillRef>
          <a:effectRef idx="0">
            <a:srgbClr val="FFFFFF"/>
          </a:effectRef>
          <a:fontRef idx="minor">
            <a:schemeClr val="tx1"/>
          </a:fontRef>
        </p:style>
      </p:cxnSp>
      <p:sp>
        <p:nvSpPr>
          <p:cNvPr id="15" name="矩形 14"/>
          <p:cNvSpPr/>
          <p:nvPr/>
        </p:nvSpPr>
        <p:spPr>
          <a:xfrm>
            <a:off x="4414520" y="2590165"/>
            <a:ext cx="685800" cy="278765"/>
          </a:xfrm>
          <a:prstGeom prst="rect">
            <a:avLst/>
          </a:prstGeom>
          <a:solidFill>
            <a:schemeClr val="accent2"/>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5324475" y="2522220"/>
            <a:ext cx="2837815"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工控机（</a:t>
            </a:r>
            <a:r>
              <a:rPr lang="en-US" altLang="zh-CN" sz="2400" dirty="0">
                <a:latin typeface="微软雅黑" panose="020B0503020204020204" pitchFamily="34" charset="-122"/>
                <a:ea typeface="微软雅黑" panose="020B0503020204020204" pitchFamily="34" charset="-122"/>
              </a:rPr>
              <a:t>GPU 24G</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p:txBody>
      </p:sp>
      <p:sp>
        <p:nvSpPr>
          <p:cNvPr id="17" name="矩形 16"/>
          <p:cNvSpPr/>
          <p:nvPr/>
        </p:nvSpPr>
        <p:spPr>
          <a:xfrm>
            <a:off x="4414520" y="4222115"/>
            <a:ext cx="685800" cy="278765"/>
          </a:xfrm>
          <a:prstGeom prst="rect">
            <a:avLst/>
          </a:prstGeom>
          <a:solidFill>
            <a:schemeClr val="accent5">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solidFill>
                <a:schemeClr val="tx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5324475" y="4164330"/>
            <a:ext cx="2296160"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激光雷达</a:t>
            </a:r>
            <a:r>
              <a:rPr lang="en-US" altLang="zh-CN" sz="2400" dirty="0">
                <a:latin typeface="微软雅黑" panose="020B0503020204020204" pitchFamily="34" charset="-122"/>
                <a:ea typeface="微软雅黑" panose="020B0503020204020204" pitchFamily="34" charset="-122"/>
              </a:rPr>
              <a:t>+IMU</a:t>
            </a:r>
          </a:p>
        </p:txBody>
      </p:sp>
      <p:sp>
        <p:nvSpPr>
          <p:cNvPr id="19" name="矩形 18"/>
          <p:cNvSpPr/>
          <p:nvPr/>
        </p:nvSpPr>
        <p:spPr>
          <a:xfrm>
            <a:off x="4414520" y="5129530"/>
            <a:ext cx="685800" cy="278765"/>
          </a:xfrm>
          <a:prstGeom prst="rect">
            <a:avLst/>
          </a:prstGeom>
          <a:solidFill>
            <a:schemeClr val="accent6">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solidFill>
                <a:schemeClr val="tx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5324475" y="5069840"/>
            <a:ext cx="2534920"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机械臂、底盘等</a:t>
            </a:r>
          </a:p>
        </p:txBody>
      </p:sp>
      <p:sp>
        <p:nvSpPr>
          <p:cNvPr id="21" name="文本框 20"/>
          <p:cNvSpPr txBox="1"/>
          <p:nvPr/>
        </p:nvSpPr>
        <p:spPr>
          <a:xfrm>
            <a:off x="5983605" y="1866900"/>
            <a:ext cx="977265"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硬件</a:t>
            </a:r>
          </a:p>
        </p:txBody>
      </p:sp>
      <p:sp>
        <p:nvSpPr>
          <p:cNvPr id="22" name="文本框 21"/>
          <p:cNvSpPr txBox="1"/>
          <p:nvPr/>
        </p:nvSpPr>
        <p:spPr>
          <a:xfrm>
            <a:off x="8684895" y="2522220"/>
            <a:ext cx="3013710" cy="460375"/>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sym typeface="+mn-ea"/>
              </a:rPr>
              <a:t>Minicpm-V-Llama3</a:t>
            </a:r>
            <a:endParaRPr lang="en-US" altLang="zh-CN" sz="2400" dirty="0">
              <a:latin typeface="微软雅黑" panose="020B0503020204020204" pitchFamily="34" charset="-122"/>
              <a:ea typeface="微软雅黑" panose="020B0503020204020204" pitchFamily="34" charset="-122"/>
            </a:endParaRPr>
          </a:p>
        </p:txBody>
      </p:sp>
      <p:sp>
        <p:nvSpPr>
          <p:cNvPr id="23" name="文本框 22"/>
          <p:cNvSpPr txBox="1"/>
          <p:nvPr/>
        </p:nvSpPr>
        <p:spPr>
          <a:xfrm>
            <a:off x="8684895" y="4164330"/>
            <a:ext cx="2421890"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即时定位与建图</a:t>
            </a:r>
          </a:p>
        </p:txBody>
      </p:sp>
      <p:sp>
        <p:nvSpPr>
          <p:cNvPr id="25" name="文本框 24"/>
          <p:cNvSpPr txBox="1"/>
          <p:nvPr/>
        </p:nvSpPr>
        <p:spPr>
          <a:xfrm>
            <a:off x="9111615" y="1866900"/>
            <a:ext cx="1807845"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模型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算法</a:t>
            </a:r>
          </a:p>
        </p:txBody>
      </p:sp>
      <p:sp>
        <p:nvSpPr>
          <p:cNvPr id="26" name="文本框 25"/>
          <p:cNvSpPr txBox="1"/>
          <p:nvPr/>
        </p:nvSpPr>
        <p:spPr>
          <a:xfrm>
            <a:off x="8684895" y="5069840"/>
            <a:ext cx="3014345"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目标分割、</a:t>
            </a:r>
            <a:r>
              <a:rPr lang="en-US" altLang="zh-CN" sz="2400" dirty="0">
                <a:latin typeface="微软雅黑" panose="020B0503020204020204" pitchFamily="34" charset="-122"/>
                <a:ea typeface="微软雅黑" panose="020B0503020204020204" pitchFamily="34" charset="-122"/>
                <a:sym typeface="+mn-ea"/>
              </a:rPr>
              <a:t>A*</a:t>
            </a:r>
            <a:r>
              <a:rPr lang="zh-CN" altLang="en-US" sz="2400" dirty="0">
                <a:latin typeface="微软雅黑" panose="020B0503020204020204" pitchFamily="34" charset="-122"/>
                <a:ea typeface="微软雅黑" panose="020B0503020204020204" pitchFamily="34" charset="-122"/>
                <a:sym typeface="+mn-ea"/>
              </a:rPr>
              <a:t>算法</a:t>
            </a:r>
          </a:p>
        </p:txBody>
      </p:sp>
      <p:sp>
        <p:nvSpPr>
          <p:cNvPr id="27" name="矩形 26"/>
          <p:cNvSpPr/>
          <p:nvPr/>
        </p:nvSpPr>
        <p:spPr>
          <a:xfrm>
            <a:off x="4414520" y="3401060"/>
            <a:ext cx="685800" cy="278765"/>
          </a:xfrm>
          <a:prstGeom prst="rect">
            <a:avLst/>
          </a:prstGeom>
          <a:solidFill>
            <a:schemeClr val="accent4">
              <a:lumMod val="60000"/>
              <a:lumOff val="4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solidFill>
                <a:schemeClr val="tx1"/>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5324475" y="3343275"/>
            <a:ext cx="2296160" cy="46037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相机</a:t>
            </a:r>
          </a:p>
        </p:txBody>
      </p:sp>
      <p:sp>
        <p:nvSpPr>
          <p:cNvPr id="29" name="文本框 28"/>
          <p:cNvSpPr txBox="1"/>
          <p:nvPr/>
        </p:nvSpPr>
        <p:spPr>
          <a:xfrm>
            <a:off x="8684895" y="3343275"/>
            <a:ext cx="3148965" cy="460375"/>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sym typeface="+mn-ea"/>
              </a:rPr>
              <a:t>Minicpm-V-Llama3</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560439" y="624567"/>
            <a:ext cx="7344696" cy="5835228"/>
          </a:xfrm>
          <a:prstGeom prst="rect">
            <a:avLst/>
          </a:prstGeom>
          <a:solidFill>
            <a:srgbClr val="DAE3F3"/>
          </a:solidFill>
          <a:ln w="254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p:cNvSpPr txBox="1"/>
          <p:nvPr/>
        </p:nvSpPr>
        <p:spPr>
          <a:xfrm>
            <a:off x="179582" y="76940"/>
            <a:ext cx="800219"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样例</a:t>
            </a:r>
          </a:p>
        </p:txBody>
      </p:sp>
      <p:sp>
        <p:nvSpPr>
          <p:cNvPr id="3" name="文本框 2"/>
          <p:cNvSpPr txBox="1"/>
          <p:nvPr/>
        </p:nvSpPr>
        <p:spPr>
          <a:xfrm>
            <a:off x="1595354" y="123106"/>
            <a:ext cx="28119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（识别饮料进行抓取）</a:t>
            </a: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717756" y="796491"/>
            <a:ext cx="7187379"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Input</a:t>
            </a:r>
            <a:r>
              <a:rPr lang="zh-CN" altLang="en-US" sz="1600" b="1" dirty="0">
                <a:latin typeface="微软雅黑" panose="020B0503020204020204" pitchFamily="34" charset="-122"/>
                <a:ea typeface="微软雅黑" panose="020B0503020204020204" pitchFamily="34" charset="-122"/>
              </a:rPr>
              <a:t> </a:t>
            </a:r>
            <a:r>
              <a:rPr lang="en-US" altLang="zh-CN" sz="1600" b="1" dirty="0">
                <a:latin typeface="微软雅黑" panose="020B0503020204020204" pitchFamily="34" charset="-122"/>
                <a:ea typeface="微软雅黑" panose="020B0503020204020204" pitchFamily="34" charset="-122"/>
              </a:rPr>
              <a:t>Text</a:t>
            </a:r>
            <a:r>
              <a:rPr lang="zh-CN" altLang="en-US" sz="1600" b="1" dirty="0">
                <a:latin typeface="微软雅黑" panose="020B0503020204020204" pitchFamily="34" charset="-122"/>
                <a:ea typeface="微软雅黑" panose="020B0503020204020204" pitchFamily="34" charset="-122"/>
              </a:rPr>
              <a:t>：</a:t>
            </a:r>
            <a:endParaRPr lang="en-US" altLang="zh-CN" sz="1600" b="1" dirty="0">
              <a:latin typeface="微软雅黑" panose="020B0503020204020204" pitchFamily="34" charset="-122"/>
              <a:ea typeface="微软雅黑" panose="020B0503020204020204" pitchFamily="34" charset="-122"/>
            </a:endParaRPr>
          </a:p>
        </p:txBody>
      </p:sp>
      <p:sp>
        <p:nvSpPr>
          <p:cNvPr id="18" name="矩形 17"/>
          <p:cNvSpPr/>
          <p:nvPr/>
        </p:nvSpPr>
        <p:spPr>
          <a:xfrm>
            <a:off x="7905135" y="624567"/>
            <a:ext cx="4001730" cy="5835228"/>
          </a:xfrm>
          <a:prstGeom prst="rect">
            <a:avLst/>
          </a:prstGeom>
          <a:solidFill>
            <a:srgbClr val="DAE3F3"/>
          </a:solidFill>
          <a:ln w="254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013316" y="796491"/>
            <a:ext cx="2212258"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Input Image</a:t>
            </a:r>
            <a:endParaRPr lang="zh-CN" altLang="en-US" sz="1600" b="1" dirty="0">
              <a:latin typeface="微软雅黑" panose="020B0503020204020204" pitchFamily="34" charset="-122"/>
              <a:ea typeface="微软雅黑" panose="020B0503020204020204" pitchFamily="34" charset="-122"/>
            </a:endParaRPr>
          </a:p>
        </p:txBody>
      </p:sp>
      <p:cxnSp>
        <p:nvCxnSpPr>
          <p:cNvPr id="22" name="直接连接符 21"/>
          <p:cNvCxnSpPr>
            <a:stCxn id="18" idx="1"/>
            <a:endCxn id="18" idx="3"/>
          </p:cNvCxnSpPr>
          <p:nvPr/>
        </p:nvCxnSpPr>
        <p:spPr>
          <a:xfrm>
            <a:off x="7905135" y="3542181"/>
            <a:ext cx="4001730" cy="0"/>
          </a:xfrm>
          <a:prstGeom prst="line">
            <a:avLst/>
          </a:prstGeom>
          <a:ln w="25400">
            <a:solidFill>
              <a:srgbClr val="2F5597"/>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8008400" y="3633104"/>
            <a:ext cx="2212258"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Output Image</a:t>
            </a:r>
            <a:endParaRPr lang="zh-CN" altLang="en-US" sz="16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717756" y="1135045"/>
            <a:ext cx="7108721" cy="4247317"/>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背景</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t>
            </a:r>
          </a:p>
          <a:p>
            <a:r>
              <a:rPr lang="zh-CN" altLang="en-US" dirty="0">
                <a:latin typeface="微软雅黑" panose="020B0503020204020204" pitchFamily="34" charset="-122"/>
                <a:ea typeface="微软雅黑" panose="020B0503020204020204" pitchFamily="34" charset="-122"/>
              </a:rPr>
              <a:t>您需要对图片中的内容进行识别。</a:t>
            </a:r>
          </a:p>
          <a:p>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提示</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 </a:t>
            </a:r>
          </a:p>
          <a:p>
            <a:r>
              <a:rPr lang="zh-CN" altLang="en-US" dirty="0">
                <a:latin typeface="微软雅黑" panose="020B0503020204020204" pitchFamily="34" charset="-122"/>
                <a:ea typeface="微软雅黑" panose="020B0503020204020204" pitchFamily="34" charset="-122"/>
              </a:rPr>
              <a:t>在判断某种饮料是否有糖的时候，通常情况下，如果外部标识明确标记</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无糖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，则该饮料为无糖饮料，否则该饮料为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有糖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饮料，例如</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经典美味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可乐实际上是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有糖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可乐。</a:t>
            </a:r>
          </a:p>
          <a:p>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输出格式</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 </a:t>
            </a:r>
          </a:p>
          <a:p>
            <a:r>
              <a:rPr lang="zh-CN" altLang="en-US" dirty="0">
                <a:latin typeface="微软雅黑" panose="020B0503020204020204" pitchFamily="34" charset="-122"/>
                <a:ea typeface="微软雅黑" panose="020B0503020204020204" pitchFamily="34" charset="-122"/>
              </a:rPr>
              <a:t>您的输出由以下两部分组成，确保您的输出包含这两部分</a:t>
            </a:r>
            <a:r>
              <a:rPr lang="en-US" altLang="zh-CN" dirty="0">
                <a:latin typeface="微软雅黑" panose="020B0503020204020204" pitchFamily="34" charset="-122"/>
                <a:ea typeface="微软雅黑" panose="020B0503020204020204" pitchFamily="34" charset="-122"/>
              </a:rPr>
              <a:t>:</a:t>
            </a:r>
          </a:p>
          <a:p>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思考</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t>
            </a:r>
          </a:p>
          <a:p>
            <a:r>
              <a:rPr lang="zh-CN" altLang="en-US" dirty="0">
                <a:latin typeface="微软雅黑" panose="020B0503020204020204" pitchFamily="34" charset="-122"/>
                <a:ea typeface="微软雅黑" panose="020B0503020204020204" pitchFamily="34" charset="-122"/>
              </a:rPr>
              <a:t>考虑饮料外的标识，辨别饮料的种类，并且识别饮料为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有糖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或者</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无糖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，给出你的思考过程。</a:t>
            </a:r>
          </a:p>
          <a:p>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识别结果 </a:t>
            </a:r>
            <a:r>
              <a:rPr lang="en-US" altLang="zh-CN" dirty="0">
                <a:latin typeface="微软雅黑" panose="020B0503020204020204" pitchFamily="34" charset="-122"/>
                <a:ea typeface="微软雅黑" panose="020B0503020204020204" pitchFamily="34" charset="-122"/>
              </a:rPr>
              <a:t>### </a:t>
            </a:r>
          </a:p>
          <a:p>
            <a:r>
              <a:rPr lang="zh-CN" altLang="en-US" dirty="0">
                <a:latin typeface="微软雅黑" panose="020B0503020204020204" pitchFamily="34" charset="-122"/>
                <a:ea typeface="微软雅黑" panose="020B0503020204020204" pitchFamily="34" charset="-122"/>
              </a:rPr>
              <a:t>若图中出现了饮料，请以</a:t>
            </a:r>
            <a:r>
              <a:rPr lang="en-US" altLang="zh-CN" dirty="0">
                <a:latin typeface="微软雅黑" panose="020B0503020204020204" pitchFamily="34" charset="-122"/>
                <a:ea typeface="微软雅黑" panose="020B0503020204020204" pitchFamily="34" charset="-122"/>
              </a:rPr>
              <a:t>json</a:t>
            </a:r>
            <a:r>
              <a:rPr lang="zh-CN" altLang="en-US" dirty="0">
                <a:latin typeface="微软雅黑" panose="020B0503020204020204" pitchFamily="34" charset="-122"/>
                <a:ea typeface="微软雅黑" panose="020B0503020204020204" pitchFamily="34" charset="-122"/>
              </a:rPr>
              <a:t>形式从左到右对他们进行描述，包括饮料种类，是否有糖，边界框包含左上角的横坐标</a:t>
            </a:r>
            <a:r>
              <a:rPr lang="en-US" altLang="zh-CN" dirty="0">
                <a:latin typeface="微软雅黑" panose="020B0503020204020204" pitchFamily="34" charset="-122"/>
                <a:ea typeface="微软雅黑" panose="020B0503020204020204" pitchFamily="34" charset="-122"/>
              </a:rPr>
              <a:t>(x1)</a:t>
            </a:r>
            <a:r>
              <a:rPr lang="zh-CN" altLang="en-US" dirty="0">
                <a:latin typeface="微软雅黑" panose="020B0503020204020204" pitchFamily="34" charset="-122"/>
                <a:ea typeface="微软雅黑" panose="020B0503020204020204" pitchFamily="34" charset="-122"/>
              </a:rPr>
              <a:t>，左上角的纵坐标</a:t>
            </a:r>
            <a:r>
              <a:rPr lang="en-US" altLang="zh-CN" dirty="0">
                <a:latin typeface="微软雅黑" panose="020B0503020204020204" pitchFamily="34" charset="-122"/>
                <a:ea typeface="微软雅黑" panose="020B0503020204020204" pitchFamily="34" charset="-122"/>
              </a:rPr>
              <a:t>(y1)</a:t>
            </a:r>
            <a:r>
              <a:rPr lang="zh-CN" altLang="en-US" dirty="0">
                <a:latin typeface="微软雅黑" panose="020B0503020204020204" pitchFamily="34" charset="-122"/>
                <a:ea typeface="微软雅黑" panose="020B0503020204020204" pitchFamily="34" charset="-122"/>
              </a:rPr>
              <a:t>，右下角的横坐标</a:t>
            </a:r>
            <a:r>
              <a:rPr lang="en-US" altLang="zh-CN" dirty="0">
                <a:latin typeface="微软雅黑" panose="020B0503020204020204" pitchFamily="34" charset="-122"/>
                <a:ea typeface="微软雅黑" panose="020B0503020204020204" pitchFamily="34" charset="-122"/>
              </a:rPr>
              <a:t>(x2)</a:t>
            </a:r>
            <a:r>
              <a:rPr lang="zh-CN" altLang="en-US" dirty="0">
                <a:latin typeface="微软雅黑" panose="020B0503020204020204" pitchFamily="34" charset="-122"/>
                <a:ea typeface="微软雅黑" panose="020B0503020204020204" pitchFamily="34" charset="-122"/>
              </a:rPr>
              <a:t>，右下角的纵坐标</a:t>
            </a:r>
            <a:r>
              <a:rPr lang="en-US" altLang="zh-CN" dirty="0">
                <a:latin typeface="微软雅黑" panose="020B0503020204020204" pitchFamily="34" charset="-122"/>
                <a:ea typeface="微软雅黑" panose="020B0503020204020204" pitchFamily="34" charset="-122"/>
              </a:rPr>
              <a:t>(y2)</a:t>
            </a:r>
            <a:r>
              <a:rPr lang="zh-CN" altLang="en-US" dirty="0">
                <a:latin typeface="微软雅黑" panose="020B0503020204020204" pitchFamily="34" charset="-122"/>
                <a:ea typeface="微软雅黑" panose="020B0503020204020204" pitchFamily="34" charset="-122"/>
              </a:rPr>
              <a:t>。</a:t>
            </a:r>
          </a:p>
        </p:txBody>
      </p:sp>
      <p:sp>
        <p:nvSpPr>
          <p:cNvPr id="14" name="文本框 13"/>
          <p:cNvSpPr txBox="1"/>
          <p:nvPr/>
        </p:nvSpPr>
        <p:spPr>
          <a:xfrm>
            <a:off x="9667592" y="1840902"/>
            <a:ext cx="1106129"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无</a:t>
            </a:r>
          </a:p>
        </p:txBody>
      </p:sp>
      <p:sp>
        <p:nvSpPr>
          <p:cNvPr id="15" name="文本框 14"/>
          <p:cNvSpPr txBox="1"/>
          <p:nvPr/>
        </p:nvSpPr>
        <p:spPr>
          <a:xfrm>
            <a:off x="9667593" y="4758516"/>
            <a:ext cx="1106129"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无</a:t>
            </a:r>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85238" y="1128251"/>
            <a:ext cx="3067665" cy="2300749"/>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96361" y="3984565"/>
            <a:ext cx="3058601" cy="22939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3"/>
            <a:ext cx="8535156" cy="1825255"/>
            <a:chOff x="4943475" y="4003240"/>
            <a:chExt cx="8535156" cy="1347856"/>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solidFill>
                      <a:srgbClr val="FF0000"/>
                    </a:solidFill>
                    <a:latin typeface="+mj-ea"/>
                    <a:ea typeface="+mj-ea"/>
                  </a:rPr>
                  <a:t>Overview</a:t>
                </a:r>
                <a:endParaRPr kumimoji="0" lang="zh-CN" altLang="en-US" sz="2800" b="1" i="0" u="none" strike="noStrike" kern="0" cap="none" spc="0" normalizeH="0" baseline="0" noProof="0" dirty="0">
                  <a:ln>
                    <a:noFill/>
                  </a:ln>
                  <a:solidFill>
                    <a:srgbClr val="FF0000"/>
                  </a:solidFill>
                  <a:effectLst/>
                  <a:uLnTx/>
                  <a:uFillTx/>
                  <a:latin typeface="+mj-ea"/>
                  <a:ea typeface="+mj-ea"/>
                </a:endParaRPr>
              </a:p>
            </p:txBody>
          </p:sp>
        </p:grpSp>
        <p:grpSp>
          <p:nvGrpSpPr>
            <p:cNvPr id="12" name="组合 11"/>
            <p:cNvGrpSpPr/>
            <p:nvPr/>
          </p:nvGrpSpPr>
          <p:grpSpPr>
            <a:xfrm>
              <a:off x="4943475" y="4722855"/>
              <a:ext cx="3323232" cy="617686"/>
              <a:chOff x="4571659" y="4667709"/>
              <a:chExt cx="3323232" cy="617686"/>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609600"/>
              </a:xfrm>
              <a:prstGeom prst="rect">
                <a:avLst/>
              </a:prstGeom>
              <a:noFill/>
              <a:ln w="12700" cap="flat" cmpd="sng" algn="ctr">
                <a:noFill/>
                <a:prstDash val="solid"/>
                <a:miter lim="800000"/>
              </a:ln>
              <a:effectLst/>
            </p:spPr>
            <p:txBody>
              <a:bodyPr lIns="0" rIns="0" rtlCol="0" anchor="ctr"/>
              <a:lstStyle/>
              <a:p>
                <a:endParaRPr lang="zh-CN" altLang="en-US" sz="2800" b="1" kern="0" dirty="0">
                  <a:latin typeface="+mj-ea"/>
                  <a:ea typeface="+mj-ea"/>
                </a:endParaRP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论文</a:t>
                </a:r>
                <a:r>
                  <a:rPr lang="en-US" altLang="zh-CN" sz="2800" b="1" kern="0" dirty="0">
                    <a:latin typeface="+mj-ea"/>
                    <a:ea typeface="+mj-ea"/>
                  </a:rPr>
                  <a:t>2</a:t>
                </a:r>
                <a:r>
                  <a:rPr lang="zh-CN" altLang="en-US" sz="2800" b="1" kern="0" dirty="0">
                    <a:latin typeface="+mj-ea"/>
                    <a:ea typeface="+mj-ea"/>
                  </a:rPr>
                  <a:t>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学校</a:t>
            </a:r>
            <a:r>
              <a:rPr lang="en-US" altLang="zh-CN" sz="2800" b="1" kern="0" dirty="0">
                <a:latin typeface="+mj-ea"/>
                <a:ea typeface="+mj-ea"/>
              </a:rPr>
              <a:t>/</a:t>
            </a:r>
            <a:r>
              <a:rPr lang="zh-CN" altLang="en-US" sz="2800" b="1" kern="0" dirty="0">
                <a:latin typeface="+mj-ea"/>
                <a:ea typeface="+mj-ea"/>
              </a:rPr>
              <a:t>社会实践经历</a:t>
            </a:r>
          </a:p>
        </p:txBody>
      </p:sp>
      <p:sp>
        <p:nvSpPr>
          <p:cNvPr id="4" name="矩形 3"/>
          <p:cNvSpPr/>
          <p:nvPr/>
        </p:nvSpPr>
        <p:spPr>
          <a:xfrm>
            <a:off x="4346199" y="4935838"/>
            <a:ext cx="2702301" cy="1455337"/>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latin typeface="+mj-ea"/>
                <a:ea typeface="+mj-ea"/>
              </a:rPr>
              <a:t>启元实验室</a:t>
            </a:r>
            <a:endParaRPr lang="en-US" altLang="zh-CN" sz="1400" b="1" kern="0" dirty="0">
              <a:latin typeface="+mj-ea"/>
              <a:ea typeface="+mj-ea"/>
            </a:endParaRPr>
          </a:p>
          <a:p>
            <a:pPr marL="342900" indent="-342900">
              <a:buAutoNum type="alphaLcPeriod"/>
            </a:pPr>
            <a:r>
              <a:rPr lang="zh-CN" altLang="en-US" sz="1400" b="1" kern="0" dirty="0">
                <a:latin typeface="+mj-ea"/>
                <a:ea typeface="+mj-ea"/>
              </a:rPr>
              <a:t>曦谋决策</a:t>
            </a:r>
            <a:r>
              <a:rPr lang="en-US" altLang="zh-CN" sz="1400" b="1" kern="0" dirty="0">
                <a:latin typeface="+mj-ea"/>
                <a:ea typeface="+mj-ea"/>
              </a:rPr>
              <a:t>&amp;</a:t>
            </a:r>
            <a:r>
              <a:rPr lang="zh-CN" altLang="en-US" sz="1400" b="1" kern="0" dirty="0">
                <a:latin typeface="+mj-ea"/>
                <a:ea typeface="+mj-ea"/>
              </a:rPr>
              <a:t>国家电网</a:t>
            </a:r>
            <a:endParaRPr lang="en-US" altLang="zh-CN" sz="1400" b="1" kern="0" dirty="0">
              <a:latin typeface="+mj-ea"/>
              <a:ea typeface="+mj-ea"/>
            </a:endParaRPr>
          </a:p>
          <a:p>
            <a:pPr marL="342900" indent="-342900">
              <a:buAutoNum type="alphaLcPeriod"/>
            </a:pPr>
            <a:r>
              <a:rPr lang="zh-CN" altLang="en-US" sz="1400" b="1" kern="0" dirty="0">
                <a:latin typeface="+mj-ea"/>
                <a:ea typeface="+mj-ea"/>
              </a:rPr>
              <a:t>百度智能云</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560439" y="624567"/>
            <a:ext cx="7344696" cy="5835228"/>
          </a:xfrm>
          <a:prstGeom prst="rect">
            <a:avLst/>
          </a:prstGeom>
          <a:solidFill>
            <a:srgbClr val="DAE3F3"/>
          </a:solidFill>
          <a:ln w="254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p:cNvSpPr txBox="1"/>
          <p:nvPr/>
        </p:nvSpPr>
        <p:spPr>
          <a:xfrm>
            <a:off x="179582" y="76940"/>
            <a:ext cx="981359"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样例</a:t>
            </a:r>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1595354" y="123106"/>
            <a:ext cx="28119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（识别饮料进行抓取）</a:t>
            </a: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717756" y="796491"/>
            <a:ext cx="7187379"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Output</a:t>
            </a:r>
            <a:r>
              <a:rPr lang="zh-CN" altLang="en-US" sz="1600" b="1" dirty="0">
                <a:latin typeface="微软雅黑" panose="020B0503020204020204" pitchFamily="34" charset="-122"/>
                <a:ea typeface="微软雅黑" panose="020B0503020204020204" pitchFamily="34" charset="-122"/>
              </a:rPr>
              <a:t> </a:t>
            </a:r>
            <a:r>
              <a:rPr lang="en-US" altLang="zh-CN" sz="1600" b="1" dirty="0">
                <a:latin typeface="微软雅黑" panose="020B0503020204020204" pitchFamily="34" charset="-122"/>
                <a:ea typeface="微软雅黑" panose="020B0503020204020204" pitchFamily="34" charset="-122"/>
              </a:rPr>
              <a:t>Text</a:t>
            </a:r>
            <a:r>
              <a:rPr lang="zh-CN" altLang="en-US" sz="1600" b="1" dirty="0">
                <a:latin typeface="微软雅黑" panose="020B0503020204020204" pitchFamily="34" charset="-122"/>
                <a:ea typeface="微软雅黑" panose="020B0503020204020204" pitchFamily="34" charset="-122"/>
              </a:rPr>
              <a:t>：</a:t>
            </a:r>
            <a:endParaRPr lang="en-US" altLang="zh-CN" sz="1600" b="1" dirty="0">
              <a:latin typeface="微软雅黑" panose="020B0503020204020204" pitchFamily="34" charset="-122"/>
              <a:ea typeface="微软雅黑" panose="020B0503020204020204" pitchFamily="34" charset="-122"/>
            </a:endParaRPr>
          </a:p>
        </p:txBody>
      </p:sp>
      <p:sp>
        <p:nvSpPr>
          <p:cNvPr id="18" name="矩形 17"/>
          <p:cNvSpPr/>
          <p:nvPr/>
        </p:nvSpPr>
        <p:spPr>
          <a:xfrm>
            <a:off x="7905135" y="624567"/>
            <a:ext cx="4001730" cy="5835228"/>
          </a:xfrm>
          <a:prstGeom prst="rect">
            <a:avLst/>
          </a:prstGeom>
          <a:solidFill>
            <a:srgbClr val="DAE3F3"/>
          </a:solidFill>
          <a:ln w="254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013316" y="796491"/>
            <a:ext cx="2212258"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Input Image</a:t>
            </a:r>
            <a:endParaRPr lang="zh-CN" altLang="en-US" sz="1600" b="1" dirty="0">
              <a:latin typeface="微软雅黑" panose="020B0503020204020204" pitchFamily="34" charset="-122"/>
              <a:ea typeface="微软雅黑" panose="020B0503020204020204" pitchFamily="34" charset="-122"/>
            </a:endParaRPr>
          </a:p>
        </p:txBody>
      </p:sp>
      <p:cxnSp>
        <p:nvCxnSpPr>
          <p:cNvPr id="22" name="直接连接符 21"/>
          <p:cNvCxnSpPr>
            <a:stCxn id="18" idx="1"/>
            <a:endCxn id="18" idx="3"/>
          </p:cNvCxnSpPr>
          <p:nvPr/>
        </p:nvCxnSpPr>
        <p:spPr>
          <a:xfrm>
            <a:off x="7905135" y="3542181"/>
            <a:ext cx="4001730" cy="0"/>
          </a:xfrm>
          <a:prstGeom prst="line">
            <a:avLst/>
          </a:prstGeom>
          <a:ln w="25400">
            <a:solidFill>
              <a:srgbClr val="2F5597"/>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8008400" y="3633104"/>
            <a:ext cx="2212258" cy="338554"/>
          </a:xfrm>
          <a:prstGeom prst="rect">
            <a:avLst/>
          </a:prstGeom>
          <a:noFill/>
        </p:spPr>
        <p:txBody>
          <a:bodyPr wrap="square" rtlCol="0">
            <a:spAutoFit/>
          </a:bodyPr>
          <a:lstStyle/>
          <a:p>
            <a:r>
              <a:rPr lang="en-US" altLang="zh-CN" sz="1600" b="1" dirty="0">
                <a:latin typeface="微软雅黑" panose="020B0503020204020204" pitchFamily="34" charset="-122"/>
                <a:ea typeface="微软雅黑" panose="020B0503020204020204" pitchFamily="34" charset="-122"/>
              </a:rPr>
              <a:t>Output Image</a:t>
            </a:r>
            <a:endParaRPr lang="zh-CN" altLang="en-US" sz="16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733798" y="1221007"/>
            <a:ext cx="6781693" cy="419294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[{"id": 0, "</a:t>
            </a:r>
            <a:r>
              <a:rPr lang="zh-CN" altLang="en-US" sz="2000" dirty="0">
                <a:latin typeface="微软雅黑" panose="020B0503020204020204" pitchFamily="34" charset="-122"/>
                <a:ea typeface="微软雅黑" panose="020B0503020204020204" pitchFamily="34" charset="-122"/>
              </a:rPr>
              <a:t>饮料信息</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饮料种类</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可口可乐</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是否有糖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无糖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边界框</a:t>
            </a:r>
            <a:r>
              <a:rPr lang="en-US" altLang="zh-CN" sz="2000" dirty="0">
                <a:latin typeface="微软雅黑" panose="020B0503020204020204" pitchFamily="34" charset="-122"/>
                <a:ea typeface="微软雅黑" panose="020B0503020204020204" pitchFamily="34" charset="-122"/>
              </a:rPr>
              <a:t>\": {\"x1\": 35, \"y1\": 166, \"x2\": 277, \"y2\": 765}}"}, </a:t>
            </a:r>
          </a:p>
          <a:p>
            <a:pPr>
              <a:lnSpc>
                <a:spcPct val="150000"/>
              </a:lnSpc>
            </a:pPr>
            <a:r>
              <a:rPr lang="en-US" altLang="zh-CN" sz="2000" dirty="0">
                <a:latin typeface="微软雅黑" panose="020B0503020204020204" pitchFamily="34" charset="-122"/>
                <a:ea typeface="微软雅黑" panose="020B0503020204020204" pitchFamily="34" charset="-122"/>
              </a:rPr>
              <a:t>{"id": 1, "</a:t>
            </a:r>
            <a:r>
              <a:rPr lang="zh-CN" altLang="en-US" sz="2000" dirty="0">
                <a:latin typeface="微软雅黑" panose="020B0503020204020204" pitchFamily="34" charset="-122"/>
                <a:ea typeface="微软雅黑" panose="020B0503020204020204" pitchFamily="34" charset="-122"/>
              </a:rPr>
              <a:t>饮料信息</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饮料种类</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雪碧</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是否有糖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有糖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边界框</a:t>
            </a:r>
            <a:r>
              <a:rPr lang="en-US" altLang="zh-CN" sz="2000" dirty="0">
                <a:latin typeface="微软雅黑" panose="020B0503020204020204" pitchFamily="34" charset="-122"/>
                <a:ea typeface="微软雅黑" panose="020B0503020204020204" pitchFamily="34" charset="-122"/>
              </a:rPr>
              <a:t>\": {\"x1\": 463, \"y1\": 166, \"x2\": 588, \"y2\": 765}}"}, </a:t>
            </a:r>
          </a:p>
          <a:p>
            <a:pPr>
              <a:lnSpc>
                <a:spcPct val="150000"/>
              </a:lnSpc>
            </a:pPr>
            <a:r>
              <a:rPr lang="en-US" altLang="zh-CN" sz="2000" dirty="0">
                <a:latin typeface="微软雅黑" panose="020B0503020204020204" pitchFamily="34" charset="-122"/>
                <a:ea typeface="微软雅黑" panose="020B0503020204020204" pitchFamily="34" charset="-122"/>
              </a:rPr>
              <a:t>{"id": 2, "</a:t>
            </a:r>
            <a:r>
              <a:rPr lang="zh-CN" altLang="en-US" sz="2000" dirty="0">
                <a:latin typeface="微软雅黑" panose="020B0503020204020204" pitchFamily="34" charset="-122"/>
                <a:ea typeface="微软雅黑" panose="020B0503020204020204" pitchFamily="34" charset="-122"/>
              </a:rPr>
              <a:t>饮料信息</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饮料种类</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蜜桃水</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是否有糖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有糖</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边界框</a:t>
            </a:r>
            <a:r>
              <a:rPr lang="en-US" altLang="zh-CN" sz="2000" dirty="0">
                <a:latin typeface="微软雅黑" panose="020B0503020204020204" pitchFamily="34" charset="-122"/>
                <a:ea typeface="微软雅黑" panose="020B0503020204020204" pitchFamily="34" charset="-122"/>
              </a:rPr>
              <a:t>\": {\"x1\": 738, \"y1\": 166, \"x2\": 930, \"y2\": 765}}"}]</a:t>
            </a:r>
          </a:p>
        </p:txBody>
      </p:sp>
      <p:sp>
        <p:nvSpPr>
          <p:cNvPr id="14" name="文本框 13"/>
          <p:cNvSpPr txBox="1"/>
          <p:nvPr/>
        </p:nvSpPr>
        <p:spPr>
          <a:xfrm>
            <a:off x="9667592" y="1840902"/>
            <a:ext cx="1106129"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无</a:t>
            </a:r>
          </a:p>
        </p:txBody>
      </p:sp>
      <p:sp>
        <p:nvSpPr>
          <p:cNvPr id="15" name="文本框 14"/>
          <p:cNvSpPr txBox="1"/>
          <p:nvPr/>
        </p:nvSpPr>
        <p:spPr>
          <a:xfrm>
            <a:off x="9667593" y="4758516"/>
            <a:ext cx="1106129"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无</a:t>
            </a:r>
          </a:p>
        </p:txBody>
      </p: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85238" y="1128251"/>
            <a:ext cx="3067665" cy="2300749"/>
          </a:xfrm>
          <a:prstGeom prst="rect">
            <a:avLst/>
          </a:prstGeom>
        </p:spPr>
      </p:pic>
      <p:pic>
        <p:nvPicPr>
          <p:cNvPr id="17" name="图片 16"/>
          <p:cNvPicPr>
            <a:picLocks noChangeAspect="1"/>
          </p:cNvPicPr>
          <p:nvPr/>
        </p:nvPicPr>
        <p:blipFill>
          <a:blip r:embed="rId3"/>
          <a:stretch>
            <a:fillRect/>
          </a:stretch>
        </p:blipFill>
        <p:spPr>
          <a:xfrm>
            <a:off x="8485237" y="4062580"/>
            <a:ext cx="3067666" cy="23007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3"/>
            <a:ext cx="8535156" cy="1825255"/>
            <a:chOff x="4943475" y="4003240"/>
            <a:chExt cx="8535156" cy="1347856"/>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latin typeface="+mj-ea"/>
                    <a:ea typeface="+mj-ea"/>
                  </a:rPr>
                  <a:t>Overview</a:t>
                </a:r>
                <a:endParaRPr kumimoji="0" lang="zh-CN" altLang="en-US" sz="2800" b="1" i="0" u="none" strike="noStrike" kern="0" cap="none" spc="0" normalizeH="0" baseline="0" noProof="0" dirty="0">
                  <a:ln>
                    <a:noFill/>
                  </a:ln>
                  <a:effectLst/>
                  <a:uLnTx/>
                  <a:uFillTx/>
                  <a:latin typeface="+mj-ea"/>
                  <a:ea typeface="+mj-ea"/>
                </a:endParaRPr>
              </a:p>
            </p:txBody>
          </p:sp>
        </p:grpSp>
        <p:grpSp>
          <p:nvGrpSpPr>
            <p:cNvPr id="12" name="组合 11"/>
            <p:cNvGrpSpPr/>
            <p:nvPr/>
          </p:nvGrpSpPr>
          <p:grpSpPr>
            <a:xfrm>
              <a:off x="4943475" y="4722855"/>
              <a:ext cx="3323232" cy="617686"/>
              <a:chOff x="4571659" y="4667709"/>
              <a:chExt cx="3323232" cy="617686"/>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609600"/>
              </a:xfrm>
              <a:prstGeom prst="rect">
                <a:avLst/>
              </a:prstGeom>
              <a:noFill/>
              <a:ln w="12700" cap="flat" cmpd="sng" algn="ctr">
                <a:noFill/>
                <a:prstDash val="solid"/>
                <a:miter lim="800000"/>
              </a:ln>
              <a:effectLst/>
            </p:spPr>
            <p:txBody>
              <a:bodyPr lIns="0" rIns="0" rtlCol="0" anchor="ctr"/>
              <a:lstStyle/>
              <a:p>
                <a:endParaRPr lang="en-US" altLang="zh-CN" sz="2800" b="1" kern="0" dirty="0">
                  <a:solidFill>
                    <a:schemeClr val="accent2"/>
                  </a:solidFill>
                  <a:latin typeface="+mj-ea"/>
                  <a:ea typeface="+mj-ea"/>
                </a:endParaRP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论文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学校</a:t>
            </a:r>
            <a:r>
              <a:rPr lang="en-US" altLang="zh-CN" sz="2800" b="1" kern="0" dirty="0">
                <a:latin typeface="+mj-ea"/>
                <a:ea typeface="+mj-ea"/>
              </a:rPr>
              <a:t>/</a:t>
            </a:r>
            <a:r>
              <a:rPr lang="zh-CN" altLang="en-US" sz="2800" b="1" kern="0" dirty="0">
                <a:latin typeface="+mj-ea"/>
                <a:ea typeface="+mj-ea"/>
              </a:rPr>
              <a:t>社会实践经历</a:t>
            </a:r>
          </a:p>
        </p:txBody>
      </p:sp>
      <p:sp>
        <p:nvSpPr>
          <p:cNvPr id="3" name="矩形 2"/>
          <p:cNvSpPr/>
          <p:nvPr/>
        </p:nvSpPr>
        <p:spPr>
          <a:xfrm>
            <a:off x="4346199" y="4935838"/>
            <a:ext cx="2702301" cy="1455337"/>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latin typeface="+mj-ea"/>
                <a:ea typeface="+mj-ea"/>
              </a:rPr>
              <a:t>启元实验室</a:t>
            </a:r>
            <a:endParaRPr lang="en-US" altLang="zh-CN" sz="1400" b="1" kern="0" dirty="0">
              <a:latin typeface="+mj-ea"/>
              <a:ea typeface="+mj-ea"/>
            </a:endParaRPr>
          </a:p>
          <a:p>
            <a:pPr marL="342900" indent="-342900">
              <a:buAutoNum type="alphaLcPeriod"/>
            </a:pPr>
            <a:r>
              <a:rPr lang="zh-CN" altLang="en-US" sz="1400" b="1" kern="0" dirty="0">
                <a:solidFill>
                  <a:srgbClr val="FF0000"/>
                </a:solidFill>
                <a:latin typeface="+mj-ea"/>
                <a:ea typeface="+mj-ea"/>
              </a:rPr>
              <a:t>曦谋决策</a:t>
            </a:r>
            <a:r>
              <a:rPr lang="en-US" altLang="zh-CN" sz="1400" b="1" kern="0" dirty="0">
                <a:solidFill>
                  <a:srgbClr val="FF0000"/>
                </a:solidFill>
                <a:latin typeface="+mj-ea"/>
                <a:ea typeface="+mj-ea"/>
              </a:rPr>
              <a:t>&amp;</a:t>
            </a:r>
            <a:r>
              <a:rPr lang="zh-CN" altLang="en-US" sz="1400" b="1" kern="0" dirty="0">
                <a:solidFill>
                  <a:srgbClr val="FF0000"/>
                </a:solidFill>
                <a:latin typeface="+mj-ea"/>
                <a:ea typeface="+mj-ea"/>
              </a:rPr>
              <a:t>国家电网</a:t>
            </a:r>
            <a:endParaRPr lang="en-US" altLang="zh-CN" sz="1400" b="1" kern="0" dirty="0">
              <a:solidFill>
                <a:srgbClr val="FF0000"/>
              </a:solidFill>
              <a:latin typeface="+mj-ea"/>
              <a:ea typeface="+mj-ea"/>
            </a:endParaRPr>
          </a:p>
          <a:p>
            <a:pPr marL="342900" indent="-342900">
              <a:buAutoNum type="alphaLcPeriod"/>
            </a:pPr>
            <a:r>
              <a:rPr lang="zh-CN" altLang="en-US" sz="1400" b="1" kern="0" dirty="0">
                <a:latin typeface="+mj-ea"/>
                <a:ea typeface="+mj-ea"/>
              </a:rPr>
              <a:t>百度智能云</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dirty="0"/>
              <a:t>实习经历</a:t>
            </a:r>
            <a:r>
              <a:rPr lang="en-US" altLang="zh-CN" dirty="0"/>
              <a:t>2</a:t>
            </a:r>
            <a:r>
              <a:rPr lang="zh-CN" altLang="en-US" dirty="0"/>
              <a:t>：分布式光伏电力大模型</a:t>
            </a:r>
            <a:endParaRPr lang="zh-CN" altLang="en-US" sz="2000" b="1" dirty="0">
              <a:latin typeface="Times New Roman" panose="02020503050405090304" pitchFamily="18" charset="0"/>
              <a:ea typeface="微软雅黑" panose="020B0503020204020204" pitchFamily="34" charset="-122"/>
              <a:cs typeface="Times New Roman" panose="02020503050405090304" pitchFamily="18" charset="0"/>
              <a:sym typeface="Arial" panose="020B0604020202090204" pitchFamily="34" charset="0"/>
            </a:endParaRPr>
          </a:p>
          <a:p>
            <a:endParaRPr lang="zh-CN" altLang="en-US" dirty="0"/>
          </a:p>
        </p:txBody>
      </p:sp>
      <p:sp>
        <p:nvSpPr>
          <p:cNvPr id="4" name="标题 1"/>
          <p:cNvSpPr txBox="1"/>
          <p:nvPr>
            <p:custDataLst>
              <p:tags r:id="rId1"/>
            </p:custDataLst>
          </p:nvPr>
        </p:nvSpPr>
        <p:spPr>
          <a:xfrm>
            <a:off x="654685" y="98527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kern="0" dirty="0">
                <a:latin typeface="微软雅黑" panose="020B0503020204020204" pitchFamily="34" charset="-122"/>
                <a:ea typeface="微软雅黑" panose="020B0503020204020204" pitchFamily="34" charset="-122"/>
                <a:cs typeface="+mn-ea"/>
                <a:sym typeface="+mn-lt"/>
              </a:rPr>
              <a:t>业务背景</a:t>
            </a:r>
          </a:p>
        </p:txBody>
      </p:sp>
      <p:sp>
        <p:nvSpPr>
          <p:cNvPr id="6" name="文本占位符 2"/>
          <p:cNvSpPr txBox="1"/>
          <p:nvPr>
            <p:custDataLst>
              <p:tags r:id="rId2"/>
            </p:custDataLst>
          </p:nvPr>
        </p:nvSpPr>
        <p:spPr>
          <a:xfrm>
            <a:off x="4460240" y="1193165"/>
            <a:ext cx="6839585" cy="4955540"/>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indent="0">
              <a:lnSpc>
                <a:spcPct val="150000"/>
              </a:lnSpc>
              <a:buFont typeface="Arial" panose="020B0604020202090204" pitchFamily="34" charset="0"/>
              <a:buNone/>
            </a:pPr>
            <a:r>
              <a:rPr lang="zh-CN" altLang="en-US" sz="1400" b="1" dirty="0">
                <a:solidFill>
                  <a:srgbClr val="064E4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业务背景</a:t>
            </a:r>
            <a:endParaRPr lang="zh-CN" altLang="en-US" sz="1400" dirty="0">
              <a:solidFill>
                <a:srgbClr val="064E4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lvl="1">
              <a:lnSpc>
                <a:spcPct val="150000"/>
              </a:lnSpc>
              <a:buFont typeface="Wingdings" panose="05000000000000000000" charset="0"/>
              <a:buChar char=""/>
            </a:pP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公司倡导为</a:t>
            </a:r>
            <a:r>
              <a:rPr lang="zh-CN" altLang="en-US" sz="15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分布式光伏用户</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提供服务和赋能，通过大模型功率预测帮助用户更好地管理发电计划，提升能源利用效率。</a:t>
            </a:r>
          </a:p>
          <a:p>
            <a:pPr lvl="1">
              <a:lnSpc>
                <a:spcPct val="150000"/>
              </a:lnSpc>
              <a:buFont typeface="Wingdings" panose="05000000000000000000" charset="0"/>
              <a:buChar char=""/>
            </a:pP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公司在调度控制管理规程也明确了对高精度分布式功率预测的要求，这一举措不仅面向分布式光伏用户，同时也为省网和地市公司提供支持，助力</a:t>
            </a:r>
            <a:r>
              <a:rPr lang="zh-CN" altLang="en-US" sz="15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电力调度</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，提高新能源消纳能力，实现更高效的电网运行。</a:t>
            </a:r>
          </a:p>
          <a:p>
            <a:pPr indent="0">
              <a:lnSpc>
                <a:spcPct val="150000"/>
              </a:lnSpc>
              <a:buFont typeface="Arial" panose="020B0604020202090204" pitchFamily="34" charset="0"/>
              <a:buNone/>
            </a:pPr>
            <a:r>
              <a:rPr lang="zh-CN" altLang="en-US" sz="1400" b="1" dirty="0">
                <a:solidFill>
                  <a:srgbClr val="064E4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大语言模型（LLM）优势</a:t>
            </a:r>
          </a:p>
          <a:p>
            <a:pPr lvl="1">
              <a:lnSpc>
                <a:spcPct val="150000"/>
              </a:lnSpc>
              <a:buFont typeface="Wingdings" panose="05000000000000000000" charset="0"/>
              <a:buChar char=""/>
            </a:pPr>
            <a:r>
              <a:rPr lang="zh-CN" altLang="en-US" sz="14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捕捉复杂时序特征</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：通过强大的自注意力机制，LLM能够有效处理长序列数据，识别不同时间尺度的变化趋势。</a:t>
            </a:r>
          </a:p>
          <a:p>
            <a:pPr lvl="1">
              <a:lnSpc>
                <a:spcPct val="150000"/>
              </a:lnSpc>
              <a:buFont typeface="Wingdings" panose="05000000000000000000" charset="0"/>
              <a:buChar char=""/>
            </a:pPr>
            <a:r>
              <a:rPr lang="zh-CN" altLang="en-US" sz="14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自然语言预训练</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：基于大量自然语言数据训练的基座大模型，具备zero-shot和few-shot学习能力，在经过时序模态对齐后，激活时序预测推理能力，并且可以经过微调快速适应不同省</a:t>
            </a:r>
            <a:r>
              <a:rPr lang="en-US" altLang="zh-CN"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地市的光伏预测场景。</a:t>
            </a:r>
          </a:p>
          <a:p>
            <a:pPr lvl="1">
              <a:lnSpc>
                <a:spcPct val="150000"/>
              </a:lnSpc>
              <a:buFont typeface="Wingdings" panose="05000000000000000000" charset="0"/>
              <a:buChar char=""/>
            </a:pPr>
            <a:r>
              <a:rPr lang="zh-CN" altLang="en-US" sz="14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多元数据集成</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：能够整合多种数据源（如气象、历史功率等），增强预测的准确性和鲁棒性。</a:t>
            </a:r>
          </a:p>
          <a:p>
            <a:pPr indent="0">
              <a:lnSpc>
                <a:spcPct val="150000"/>
              </a:lnSpc>
              <a:buFont typeface="Arial" panose="020B0604020202090204" pitchFamily="34" charset="0"/>
              <a:buNone/>
            </a:pPr>
            <a:r>
              <a:rPr lang="zh-CN" altLang="en-US" sz="1400" b="1" dirty="0">
                <a:solidFill>
                  <a:srgbClr val="064E4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业务价值</a:t>
            </a:r>
            <a:endParaRPr lang="zh-CN" altLang="en-US" sz="1400" dirty="0">
              <a:solidFill>
                <a:srgbClr val="064E41"/>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lvl="1">
              <a:lnSpc>
                <a:spcPct val="150000"/>
              </a:lnSpc>
              <a:buFont typeface="Wingdings" panose="05000000000000000000" charset="0"/>
              <a:buChar char=""/>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为</a:t>
            </a:r>
            <a:r>
              <a:rPr lang="zh-CN" altLang="en-US" sz="14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分布式光伏用户</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赋能，提供简单、高效、低成本的光伏预测解决方案。</a:t>
            </a:r>
          </a:p>
          <a:p>
            <a:pPr lvl="1">
              <a:lnSpc>
                <a:spcPct val="150000"/>
              </a:lnSpc>
              <a:buFont typeface="Wingdings" panose="05000000000000000000" charset="0"/>
              <a:buChar char=""/>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帮助各省及地市满足调度新规中的</a:t>
            </a:r>
            <a:r>
              <a:rPr lang="zh-CN" altLang="en-US" sz="1400" dirty="0">
                <a:solidFill>
                  <a:srgbClr val="008A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分布式光伏预测场景</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，推动清洁能源的广泛应用，降低电网并网的风险。</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lvl="1">
              <a:lnSpc>
                <a:spcPct val="150000"/>
              </a:lnSpc>
              <a:buFont typeface="Wingdings" panose="05000000000000000000" charset="0"/>
              <a:buChar char=""/>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为后续的电力期货市场定价决策提供支持</a:t>
            </a:r>
          </a:p>
        </p:txBody>
      </p:sp>
      <p:pic>
        <p:nvPicPr>
          <p:cNvPr id="7" name="https://photo-static-api.fotomore.com/creative/vcg/400/new/VCG41N2159772226.jpg?uid=386&amp;timestamp=1728566452&amp;sign=0bfb9a44a65a258c84f30338a65d3449" descr="LLM, AI大语言模型概念。商人拿着智能手机，虚拟屏幕上有LLM图标。一种以通用语言生成能力为特征的语言模型。人工智能聊天。"/>
          <p:cNvPicPr>
            <a:picLocks noChangeAspect="1"/>
          </p:cNvPicPr>
          <p:nvPr>
            <p:custDataLst>
              <p:tags r:id="rId3"/>
            </p:custDataLst>
          </p:nvPr>
        </p:nvPicPr>
        <p:blipFill>
          <a:blip r:embed="rId5"/>
          <a:srcRect l="27257" r="27257"/>
          <a:stretch>
            <a:fillRect/>
          </a:stretch>
        </p:blipFill>
        <p:spPr>
          <a:xfrm>
            <a:off x="918161" y="1629795"/>
            <a:ext cx="3084186" cy="4519043"/>
          </a:xfrm>
          <a:custGeom>
            <a:avLst/>
            <a:gdLst/>
            <a:ahLst/>
            <a:cxnLst>
              <a:cxn ang="3">
                <a:pos x="hc" y="t"/>
              </a:cxn>
              <a:cxn ang="cd2">
                <a:pos x="l" y="vc"/>
              </a:cxn>
              <a:cxn ang="cd4">
                <a:pos x="hc" y="b"/>
              </a:cxn>
              <a:cxn ang="0">
                <a:pos x="r" y="vc"/>
              </a:cxn>
            </a:cxnLst>
            <a:rect l="l" t="t" r="r" b="b"/>
            <a:pathLst>
              <a:path w="5467" h="7035">
                <a:moveTo>
                  <a:pt x="2734" y="0"/>
                </a:moveTo>
                <a:cubicBezTo>
                  <a:pt x="4243" y="0"/>
                  <a:pt x="5467" y="1224"/>
                  <a:pt x="5467" y="2734"/>
                </a:cubicBezTo>
                <a:lnTo>
                  <a:pt x="5467" y="7035"/>
                </a:lnTo>
                <a:lnTo>
                  <a:pt x="0" y="7035"/>
                </a:lnTo>
                <a:lnTo>
                  <a:pt x="0" y="2734"/>
                </a:lnTo>
                <a:cubicBezTo>
                  <a:pt x="0" y="1224"/>
                  <a:pt x="1224" y="0"/>
                  <a:pt x="2734" y="0"/>
                </a:cubicBezTo>
                <a:close/>
              </a:path>
            </a:pathLst>
          </a:cu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dirty="0">
                <a:latin typeface="微软雅黑" panose="020B0503020204020204" pitchFamily="34" charset="-122"/>
                <a:ea typeface="微软雅黑" panose="020B0503020204020204" pitchFamily="34" charset="-122"/>
                <a:sym typeface="微软雅黑" panose="020B0503020204020204" pitchFamily="34" charset="-122"/>
              </a:rPr>
              <a:t>工程技术路线</a:t>
            </a:r>
            <a:endParaRPr lang="zh-CN" altLang="en-US" kern="0" dirty="0">
              <a:latin typeface="微软雅黑" panose="020B0503020204020204" pitchFamily="34" charset="-122"/>
              <a:ea typeface="微软雅黑" panose="020B0503020204020204" pitchFamily="34" charset="-122"/>
              <a:cs typeface="+mn-ea"/>
              <a:sym typeface="+mn-lt"/>
            </a:endParaRPr>
          </a:p>
        </p:txBody>
      </p:sp>
      <p:grpSp>
        <p:nvGrpSpPr>
          <p:cNvPr id="226" name="组合 225"/>
          <p:cNvGrpSpPr/>
          <p:nvPr/>
        </p:nvGrpSpPr>
        <p:grpSpPr>
          <a:xfrm>
            <a:off x="1019810" y="976366"/>
            <a:ext cx="9168538" cy="5224828"/>
            <a:chOff x="1899512" y="1433566"/>
            <a:chExt cx="7970175" cy="4541923"/>
          </a:xfrm>
        </p:grpSpPr>
        <p:sp>
          <p:nvSpPr>
            <p:cNvPr id="2" name="矩形 1"/>
            <p:cNvSpPr/>
            <p:nvPr/>
          </p:nvSpPr>
          <p:spPr>
            <a:xfrm>
              <a:off x="5114968" y="1433566"/>
              <a:ext cx="4754719" cy="4527694"/>
            </a:xfrm>
            <a:prstGeom prst="rect">
              <a:avLst/>
            </a:prstGeom>
            <a:solidFill>
              <a:schemeClr val="bg1">
                <a:alpha val="77255"/>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dirty="0">
                <a:solidFill>
                  <a:srgbClr val="FFFFFF"/>
                </a:solidFill>
                <a:cs typeface="+mn-ea"/>
                <a:sym typeface="+mn-lt"/>
              </a:endParaRPr>
            </a:p>
          </p:txBody>
        </p:sp>
        <p:sp>
          <p:nvSpPr>
            <p:cNvPr id="3" name="矩形 2"/>
            <p:cNvSpPr/>
            <p:nvPr/>
          </p:nvSpPr>
          <p:spPr>
            <a:xfrm>
              <a:off x="5135319" y="2287419"/>
              <a:ext cx="3383027" cy="3445250"/>
            </a:xfrm>
            <a:prstGeom prst="rect">
              <a:avLst/>
            </a:prstGeom>
            <a:solidFill>
              <a:srgbClr val="FFFFFF">
                <a:alpha val="0"/>
              </a:srgbClr>
            </a:solidFill>
            <a:ln w="25400" cap="flat">
              <a:solidFill>
                <a:schemeClr val="accent5"/>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noAutofit/>
            </a:bodyPr>
            <a:lstStyle/>
            <a:p>
              <a:pPr algn="ctr" defTabSz="1219200" hangingPunct="0"/>
              <a:endParaRPr lang="zh-CN" altLang="en-US" sz="1600">
                <a:solidFill>
                  <a:srgbClr val="5E5E5E"/>
                </a:solidFill>
                <a:cs typeface="+mn-ea"/>
                <a:sym typeface="+mn-lt"/>
              </a:endParaRPr>
            </a:p>
          </p:txBody>
        </p:sp>
        <p:sp>
          <p:nvSpPr>
            <p:cNvPr id="6" name="矩形 5"/>
            <p:cNvSpPr/>
            <p:nvPr/>
          </p:nvSpPr>
          <p:spPr>
            <a:xfrm>
              <a:off x="1899512" y="1433566"/>
              <a:ext cx="3065843" cy="4541923"/>
            </a:xfrm>
            <a:prstGeom prst="rect">
              <a:avLst/>
            </a:prstGeom>
            <a:solidFill>
              <a:schemeClr val="bg1">
                <a:alpha val="77255"/>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dirty="0">
                <a:solidFill>
                  <a:srgbClr val="FFFFFF"/>
                </a:solidFill>
                <a:cs typeface="+mn-ea"/>
                <a:sym typeface="+mn-lt"/>
              </a:endParaRPr>
            </a:p>
          </p:txBody>
        </p:sp>
        <p:cxnSp>
          <p:nvCxnSpPr>
            <p:cNvPr id="8" name="肘形连接符 137"/>
            <p:cNvCxnSpPr>
              <a:stCxn id="142" idx="3"/>
              <a:endCxn id="169" idx="1"/>
            </p:cNvCxnSpPr>
            <p:nvPr/>
          </p:nvCxnSpPr>
          <p:spPr>
            <a:xfrm flipV="1">
              <a:off x="4825807" y="1999472"/>
              <a:ext cx="430395" cy="1563427"/>
            </a:xfrm>
            <a:prstGeom prst="bentConnector3">
              <a:avLst>
                <a:gd name="adj1" fmla="val 50000"/>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9317099" y="4124092"/>
              <a:ext cx="433645" cy="120397"/>
            </a:xfrm>
            <a:prstGeom prst="rect">
              <a:avLst/>
            </a:prstGeom>
            <a:noFill/>
          </p:spPr>
          <p:txBody>
            <a:bodyPr wrap="square" lIns="0" tIns="0" rIns="0" bIns="0" rtlCol="0">
              <a:spAutoFit/>
            </a:bodyPr>
            <a:lstStyle/>
            <a:p>
              <a:pPr algn="r" defTabSz="457200">
                <a:defRPr/>
              </a:pPr>
              <a:r>
                <a:rPr kumimoji="1" lang="zh-CN" altLang="en-US" sz="900" b="1" dirty="0">
                  <a:solidFill>
                    <a:srgbClr val="000000"/>
                  </a:solidFill>
                  <a:cs typeface="+mn-ea"/>
                  <a:sym typeface="+mn-lt"/>
                </a:rPr>
                <a:t>用户</a:t>
              </a:r>
            </a:p>
          </p:txBody>
        </p:sp>
        <p:sp>
          <p:nvSpPr>
            <p:cNvPr id="15" name="文本框 14"/>
            <p:cNvSpPr txBox="1"/>
            <p:nvPr/>
          </p:nvSpPr>
          <p:spPr>
            <a:xfrm>
              <a:off x="9242148" y="1784680"/>
              <a:ext cx="616824" cy="120397"/>
            </a:xfrm>
            <a:prstGeom prst="rect">
              <a:avLst/>
            </a:prstGeom>
            <a:noFill/>
          </p:spPr>
          <p:txBody>
            <a:bodyPr wrap="square" lIns="0" tIns="0" rIns="0" bIns="0" rtlCol="0">
              <a:spAutoFit/>
            </a:bodyPr>
            <a:lstStyle/>
            <a:p>
              <a:pPr algn="ctr" defTabSz="457200">
                <a:defRPr/>
              </a:pPr>
              <a:r>
                <a:rPr kumimoji="1" lang="zh-CN" altLang="en-US" sz="900" b="1" dirty="0">
                  <a:solidFill>
                    <a:srgbClr val="000000"/>
                  </a:solidFill>
                  <a:cs typeface="+mn-ea"/>
                  <a:sym typeface="+mn-lt"/>
                </a:rPr>
                <a:t>开发者</a:t>
              </a:r>
              <a:endParaRPr kumimoji="1" lang="en-US" altLang="zh-CN" sz="900" b="1" dirty="0">
                <a:solidFill>
                  <a:srgbClr val="000000"/>
                </a:solidFill>
                <a:cs typeface="+mn-ea"/>
                <a:sym typeface="+mn-lt"/>
              </a:endParaRPr>
            </a:p>
          </p:txBody>
        </p:sp>
        <p:grpSp>
          <p:nvGrpSpPr>
            <p:cNvPr id="16" name="组合 15"/>
            <p:cNvGrpSpPr/>
            <p:nvPr/>
          </p:nvGrpSpPr>
          <p:grpSpPr>
            <a:xfrm>
              <a:off x="9337770" y="3624534"/>
              <a:ext cx="433304" cy="457344"/>
              <a:chOff x="13500447" y="7791145"/>
              <a:chExt cx="868774" cy="923573"/>
            </a:xfrm>
          </p:grpSpPr>
          <p:sp>
            <p:nvSpPr>
              <p:cNvPr id="17" name="笑脸 16"/>
              <p:cNvSpPr/>
              <p:nvPr/>
            </p:nvSpPr>
            <p:spPr>
              <a:xfrm>
                <a:off x="13500447" y="8061143"/>
                <a:ext cx="528113" cy="507540"/>
              </a:xfrm>
              <a:prstGeom prst="smileyFace">
                <a:avLst/>
              </a:prstGeom>
              <a:solidFill>
                <a:schemeClr val="accent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a:solidFill>
                    <a:srgbClr val="FFFFFF"/>
                  </a:solidFill>
                  <a:cs typeface="+mn-ea"/>
                  <a:sym typeface="+mn-lt"/>
                </a:endParaRPr>
              </a:p>
            </p:txBody>
          </p:sp>
          <p:sp>
            <p:nvSpPr>
              <p:cNvPr id="27" name="笑脸 26"/>
              <p:cNvSpPr/>
              <p:nvPr/>
            </p:nvSpPr>
            <p:spPr>
              <a:xfrm>
                <a:off x="13762116" y="7791145"/>
                <a:ext cx="528113" cy="507540"/>
              </a:xfrm>
              <a:prstGeom prst="smileyFace">
                <a:avLst/>
              </a:prstGeom>
              <a:solidFill>
                <a:schemeClr val="accent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a:solidFill>
                    <a:srgbClr val="FFFFFF"/>
                  </a:solidFill>
                  <a:cs typeface="+mn-ea"/>
                  <a:sym typeface="+mn-lt"/>
                </a:endParaRPr>
              </a:p>
            </p:txBody>
          </p:sp>
          <p:sp>
            <p:nvSpPr>
              <p:cNvPr id="28" name="笑脸 27"/>
              <p:cNvSpPr/>
              <p:nvPr/>
            </p:nvSpPr>
            <p:spPr>
              <a:xfrm>
                <a:off x="13841108" y="8207178"/>
                <a:ext cx="528113" cy="507540"/>
              </a:xfrm>
              <a:prstGeom prst="smileyFace">
                <a:avLst/>
              </a:prstGeom>
              <a:solidFill>
                <a:schemeClr val="accent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a:solidFill>
                    <a:srgbClr val="FFFFFF"/>
                  </a:solidFill>
                  <a:cs typeface="+mn-ea"/>
                  <a:sym typeface="+mn-lt"/>
                </a:endParaRPr>
              </a:p>
            </p:txBody>
          </p:sp>
        </p:grpSp>
        <p:sp>
          <p:nvSpPr>
            <p:cNvPr id="29" name="文本框 28"/>
            <p:cNvSpPr txBox="1"/>
            <p:nvPr/>
          </p:nvSpPr>
          <p:spPr>
            <a:xfrm>
              <a:off x="3004960" y="1538218"/>
              <a:ext cx="864748" cy="140463"/>
            </a:xfrm>
            <a:prstGeom prst="rect">
              <a:avLst/>
            </a:prstGeom>
            <a:noFill/>
          </p:spPr>
          <p:txBody>
            <a:bodyPr wrap="square" lIns="0" tIns="0" rIns="0" bIns="0" rtlCol="0">
              <a:spAutoFit/>
            </a:bodyPr>
            <a:lstStyle/>
            <a:p>
              <a:pPr defTabSz="457200">
                <a:defRPr/>
              </a:pPr>
              <a:r>
                <a:rPr kumimoji="1" lang="zh-CN" altLang="en-US" sz="1050" dirty="0">
                  <a:cs typeface="+mn-ea"/>
                  <a:sym typeface="+mn-lt"/>
                </a:rPr>
                <a:t>数据环境</a:t>
              </a:r>
            </a:p>
          </p:txBody>
        </p:sp>
        <p:grpSp>
          <p:nvGrpSpPr>
            <p:cNvPr id="30" name="组合 29"/>
            <p:cNvGrpSpPr/>
            <p:nvPr/>
          </p:nvGrpSpPr>
          <p:grpSpPr>
            <a:xfrm>
              <a:off x="9293354" y="1946187"/>
              <a:ext cx="532535" cy="1397037"/>
              <a:chOff x="13387259" y="5187318"/>
              <a:chExt cx="907336" cy="2397404"/>
            </a:xfrm>
          </p:grpSpPr>
          <p:sp>
            <p:nvSpPr>
              <p:cNvPr id="32" name="矩形 31"/>
              <p:cNvSpPr/>
              <p:nvPr/>
            </p:nvSpPr>
            <p:spPr>
              <a:xfrm>
                <a:off x="13387259" y="5187318"/>
                <a:ext cx="907336" cy="2397404"/>
              </a:xfrm>
              <a:prstGeom prst="rect">
                <a:avLst/>
              </a:prstGeom>
              <a:solidFill>
                <a:schemeClr val="accent2">
                  <a:lumMod val="20000"/>
                  <a:lumOff val="80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a:solidFill>
                    <a:srgbClr val="FFFFFF"/>
                  </a:solidFill>
                  <a:cs typeface="+mn-ea"/>
                  <a:sym typeface="+mn-lt"/>
                </a:endParaRPr>
              </a:p>
            </p:txBody>
          </p:sp>
          <p:grpSp>
            <p:nvGrpSpPr>
              <p:cNvPr id="44" name="组合 4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3518556" y="6116128"/>
                <a:ext cx="692792" cy="447384"/>
                <a:chOff x="2938463" y="1309688"/>
                <a:chExt cx="6315075" cy="4243388"/>
              </a:xfrm>
            </p:grpSpPr>
            <p:sp>
              <p:nvSpPr>
                <p:cNvPr id="99" name="íS1íḍé"/>
                <p:cNvSpPr/>
                <p:nvPr/>
              </p:nvSpPr>
              <p:spPr bwMode="auto">
                <a:xfrm>
                  <a:off x="2938463" y="2740025"/>
                  <a:ext cx="1360488" cy="1360488"/>
                </a:xfrm>
                <a:custGeom>
                  <a:avLst/>
                  <a:gdLst>
                    <a:gd name="T0" fmla="*/ 146 w 292"/>
                    <a:gd name="T1" fmla="*/ 20 h 292"/>
                    <a:gd name="T2" fmla="*/ 160 w 292"/>
                    <a:gd name="T3" fmla="*/ 20 h 292"/>
                    <a:gd name="T4" fmla="*/ 166 w 292"/>
                    <a:gd name="T5" fmla="*/ 0 h 292"/>
                    <a:gd name="T6" fmla="*/ 210 w 292"/>
                    <a:gd name="T7" fmla="*/ 13 h 292"/>
                    <a:gd name="T8" fmla="*/ 204 w 292"/>
                    <a:gd name="T9" fmla="*/ 34 h 292"/>
                    <a:gd name="T10" fmla="*/ 244 w 292"/>
                    <a:gd name="T11" fmla="*/ 67 h 292"/>
                    <a:gd name="T12" fmla="*/ 264 w 292"/>
                    <a:gd name="T13" fmla="*/ 57 h 292"/>
                    <a:gd name="T14" fmla="*/ 285 w 292"/>
                    <a:gd name="T15" fmla="*/ 97 h 292"/>
                    <a:gd name="T16" fmla="*/ 266 w 292"/>
                    <a:gd name="T17" fmla="*/ 108 h 292"/>
                    <a:gd name="T18" fmla="*/ 271 w 292"/>
                    <a:gd name="T19" fmla="*/ 160 h 292"/>
                    <a:gd name="T20" fmla="*/ 292 w 292"/>
                    <a:gd name="T21" fmla="*/ 166 h 292"/>
                    <a:gd name="T22" fmla="*/ 279 w 292"/>
                    <a:gd name="T23" fmla="*/ 210 h 292"/>
                    <a:gd name="T24" fmla="*/ 258 w 292"/>
                    <a:gd name="T25" fmla="*/ 204 h 292"/>
                    <a:gd name="T26" fmla="*/ 225 w 292"/>
                    <a:gd name="T27" fmla="*/ 244 h 292"/>
                    <a:gd name="T28" fmla="*/ 235 w 292"/>
                    <a:gd name="T29" fmla="*/ 263 h 292"/>
                    <a:gd name="T30" fmla="*/ 194 w 292"/>
                    <a:gd name="T31" fmla="*/ 285 h 292"/>
                    <a:gd name="T32" fmla="*/ 184 w 292"/>
                    <a:gd name="T33" fmla="*/ 266 h 292"/>
                    <a:gd name="T34" fmla="*/ 146 w 292"/>
                    <a:gd name="T35" fmla="*/ 272 h 292"/>
                    <a:gd name="T36" fmla="*/ 146 w 292"/>
                    <a:gd name="T37" fmla="*/ 239 h 292"/>
                    <a:gd name="T38" fmla="*/ 235 w 292"/>
                    <a:gd name="T39" fmla="*/ 173 h 292"/>
                    <a:gd name="T40" fmla="*/ 173 w 292"/>
                    <a:gd name="T41" fmla="*/ 57 h 292"/>
                    <a:gd name="T42" fmla="*/ 146 w 292"/>
                    <a:gd name="T43" fmla="*/ 53 h 292"/>
                    <a:gd name="T44" fmla="*/ 146 w 292"/>
                    <a:gd name="T45" fmla="*/ 20 h 292"/>
                    <a:gd name="T46" fmla="*/ 67 w 292"/>
                    <a:gd name="T47" fmla="*/ 47 h 292"/>
                    <a:gd name="T48" fmla="*/ 57 w 292"/>
                    <a:gd name="T49" fmla="*/ 28 h 292"/>
                    <a:gd name="T50" fmla="*/ 98 w 292"/>
                    <a:gd name="T51" fmla="*/ 6 h 292"/>
                    <a:gd name="T52" fmla="*/ 108 w 292"/>
                    <a:gd name="T53" fmla="*/ 26 h 292"/>
                    <a:gd name="T54" fmla="*/ 146 w 292"/>
                    <a:gd name="T55" fmla="*/ 20 h 292"/>
                    <a:gd name="T56" fmla="*/ 146 w 292"/>
                    <a:gd name="T57" fmla="*/ 53 h 292"/>
                    <a:gd name="T58" fmla="*/ 57 w 292"/>
                    <a:gd name="T59" fmla="*/ 119 h 292"/>
                    <a:gd name="T60" fmla="*/ 119 w 292"/>
                    <a:gd name="T61" fmla="*/ 235 h 292"/>
                    <a:gd name="T62" fmla="*/ 119 w 292"/>
                    <a:gd name="T63" fmla="*/ 235 h 292"/>
                    <a:gd name="T64" fmla="*/ 146 w 292"/>
                    <a:gd name="T65" fmla="*/ 239 h 292"/>
                    <a:gd name="T66" fmla="*/ 146 w 292"/>
                    <a:gd name="T67" fmla="*/ 272 h 292"/>
                    <a:gd name="T68" fmla="*/ 132 w 292"/>
                    <a:gd name="T69" fmla="*/ 271 h 292"/>
                    <a:gd name="T70" fmla="*/ 126 w 292"/>
                    <a:gd name="T71" fmla="*/ 292 h 292"/>
                    <a:gd name="T72" fmla="*/ 82 w 292"/>
                    <a:gd name="T73" fmla="*/ 278 h 292"/>
                    <a:gd name="T74" fmla="*/ 88 w 292"/>
                    <a:gd name="T75" fmla="*/ 257 h 292"/>
                    <a:gd name="T76" fmla="*/ 48 w 292"/>
                    <a:gd name="T77" fmla="*/ 224 h 292"/>
                    <a:gd name="T78" fmla="*/ 28 w 292"/>
                    <a:gd name="T79" fmla="*/ 234 h 292"/>
                    <a:gd name="T80" fmla="*/ 7 w 292"/>
                    <a:gd name="T81" fmla="*/ 194 h 292"/>
                    <a:gd name="T82" fmla="*/ 26 w 292"/>
                    <a:gd name="T83" fmla="*/ 184 h 292"/>
                    <a:gd name="T84" fmla="*/ 21 w 292"/>
                    <a:gd name="T85" fmla="*/ 132 h 292"/>
                    <a:gd name="T86" fmla="*/ 0 w 292"/>
                    <a:gd name="T87" fmla="*/ 125 h 292"/>
                    <a:gd name="T88" fmla="*/ 13 w 292"/>
                    <a:gd name="T89" fmla="*/ 81 h 292"/>
                    <a:gd name="T90" fmla="*/ 34 w 292"/>
                    <a:gd name="T91" fmla="*/ 88 h 292"/>
                    <a:gd name="T92" fmla="*/ 67 w 292"/>
                    <a:gd name="T93" fmla="*/ 4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2" h="292">
                      <a:moveTo>
                        <a:pt x="146" y="20"/>
                      </a:moveTo>
                      <a:cubicBezTo>
                        <a:pt x="151" y="20"/>
                        <a:pt x="155" y="20"/>
                        <a:pt x="160" y="20"/>
                      </a:cubicBezTo>
                      <a:cubicBezTo>
                        <a:pt x="166" y="0"/>
                        <a:pt x="166" y="0"/>
                        <a:pt x="166" y="0"/>
                      </a:cubicBezTo>
                      <a:cubicBezTo>
                        <a:pt x="210" y="13"/>
                        <a:pt x="210" y="13"/>
                        <a:pt x="210" y="13"/>
                      </a:cubicBezTo>
                      <a:cubicBezTo>
                        <a:pt x="204" y="34"/>
                        <a:pt x="204" y="34"/>
                        <a:pt x="204" y="34"/>
                      </a:cubicBezTo>
                      <a:cubicBezTo>
                        <a:pt x="220" y="42"/>
                        <a:pt x="234" y="53"/>
                        <a:pt x="244" y="67"/>
                      </a:cubicBezTo>
                      <a:cubicBezTo>
                        <a:pt x="264" y="57"/>
                        <a:pt x="264" y="57"/>
                        <a:pt x="264" y="57"/>
                      </a:cubicBezTo>
                      <a:cubicBezTo>
                        <a:pt x="285" y="97"/>
                        <a:pt x="285" y="97"/>
                        <a:pt x="285" y="97"/>
                      </a:cubicBezTo>
                      <a:cubicBezTo>
                        <a:pt x="266" y="108"/>
                        <a:pt x="266" y="108"/>
                        <a:pt x="266" y="108"/>
                      </a:cubicBezTo>
                      <a:cubicBezTo>
                        <a:pt x="271" y="124"/>
                        <a:pt x="273" y="142"/>
                        <a:pt x="271" y="160"/>
                      </a:cubicBezTo>
                      <a:cubicBezTo>
                        <a:pt x="292" y="166"/>
                        <a:pt x="292" y="166"/>
                        <a:pt x="292" y="166"/>
                      </a:cubicBezTo>
                      <a:cubicBezTo>
                        <a:pt x="279" y="210"/>
                        <a:pt x="279" y="210"/>
                        <a:pt x="279" y="210"/>
                      </a:cubicBezTo>
                      <a:cubicBezTo>
                        <a:pt x="258" y="204"/>
                        <a:pt x="258" y="204"/>
                        <a:pt x="258" y="204"/>
                      </a:cubicBezTo>
                      <a:cubicBezTo>
                        <a:pt x="250" y="220"/>
                        <a:pt x="238" y="233"/>
                        <a:pt x="225" y="244"/>
                      </a:cubicBezTo>
                      <a:cubicBezTo>
                        <a:pt x="235" y="263"/>
                        <a:pt x="235" y="263"/>
                        <a:pt x="235" y="263"/>
                      </a:cubicBezTo>
                      <a:cubicBezTo>
                        <a:pt x="194" y="285"/>
                        <a:pt x="194" y="285"/>
                        <a:pt x="194" y="285"/>
                      </a:cubicBezTo>
                      <a:cubicBezTo>
                        <a:pt x="184" y="266"/>
                        <a:pt x="184" y="266"/>
                        <a:pt x="184" y="266"/>
                      </a:cubicBezTo>
                      <a:cubicBezTo>
                        <a:pt x="172" y="270"/>
                        <a:pt x="159" y="272"/>
                        <a:pt x="146" y="272"/>
                      </a:cubicBezTo>
                      <a:cubicBezTo>
                        <a:pt x="146" y="239"/>
                        <a:pt x="146" y="239"/>
                        <a:pt x="146" y="239"/>
                      </a:cubicBezTo>
                      <a:cubicBezTo>
                        <a:pt x="186" y="239"/>
                        <a:pt x="223" y="213"/>
                        <a:pt x="235" y="173"/>
                      </a:cubicBezTo>
                      <a:cubicBezTo>
                        <a:pt x="250" y="123"/>
                        <a:pt x="222" y="72"/>
                        <a:pt x="173" y="57"/>
                      </a:cubicBezTo>
                      <a:cubicBezTo>
                        <a:pt x="164" y="54"/>
                        <a:pt x="155" y="53"/>
                        <a:pt x="146" y="53"/>
                      </a:cubicBezTo>
                      <a:lnTo>
                        <a:pt x="146" y="20"/>
                      </a:lnTo>
                      <a:close/>
                      <a:moveTo>
                        <a:pt x="67" y="47"/>
                      </a:moveTo>
                      <a:cubicBezTo>
                        <a:pt x="57" y="28"/>
                        <a:pt x="57" y="28"/>
                        <a:pt x="57" y="28"/>
                      </a:cubicBezTo>
                      <a:cubicBezTo>
                        <a:pt x="98" y="6"/>
                        <a:pt x="98" y="6"/>
                        <a:pt x="98" y="6"/>
                      </a:cubicBezTo>
                      <a:cubicBezTo>
                        <a:pt x="108" y="26"/>
                        <a:pt x="108" y="26"/>
                        <a:pt x="108" y="26"/>
                      </a:cubicBezTo>
                      <a:cubicBezTo>
                        <a:pt x="120" y="22"/>
                        <a:pt x="133" y="20"/>
                        <a:pt x="146" y="20"/>
                      </a:cubicBezTo>
                      <a:cubicBezTo>
                        <a:pt x="146" y="53"/>
                        <a:pt x="146" y="53"/>
                        <a:pt x="146" y="53"/>
                      </a:cubicBezTo>
                      <a:cubicBezTo>
                        <a:pt x="106" y="53"/>
                        <a:pt x="69" y="78"/>
                        <a:pt x="57" y="119"/>
                      </a:cubicBezTo>
                      <a:cubicBezTo>
                        <a:pt x="42" y="168"/>
                        <a:pt x="70" y="220"/>
                        <a:pt x="119" y="235"/>
                      </a:cubicBezTo>
                      <a:cubicBezTo>
                        <a:pt x="119" y="235"/>
                        <a:pt x="119" y="235"/>
                        <a:pt x="119" y="235"/>
                      </a:cubicBezTo>
                      <a:cubicBezTo>
                        <a:pt x="128" y="237"/>
                        <a:pt x="137" y="239"/>
                        <a:pt x="146" y="239"/>
                      </a:cubicBezTo>
                      <a:cubicBezTo>
                        <a:pt x="146" y="272"/>
                        <a:pt x="146" y="272"/>
                        <a:pt x="146" y="272"/>
                      </a:cubicBezTo>
                      <a:cubicBezTo>
                        <a:pt x="141" y="272"/>
                        <a:pt x="137" y="271"/>
                        <a:pt x="132" y="271"/>
                      </a:cubicBezTo>
                      <a:cubicBezTo>
                        <a:pt x="126" y="292"/>
                        <a:pt x="126" y="292"/>
                        <a:pt x="126" y="292"/>
                      </a:cubicBezTo>
                      <a:cubicBezTo>
                        <a:pt x="82" y="278"/>
                        <a:pt x="82" y="278"/>
                        <a:pt x="82" y="278"/>
                      </a:cubicBezTo>
                      <a:cubicBezTo>
                        <a:pt x="88" y="257"/>
                        <a:pt x="88" y="257"/>
                        <a:pt x="88" y="257"/>
                      </a:cubicBezTo>
                      <a:cubicBezTo>
                        <a:pt x="72" y="249"/>
                        <a:pt x="58" y="238"/>
                        <a:pt x="48" y="224"/>
                      </a:cubicBezTo>
                      <a:cubicBezTo>
                        <a:pt x="28" y="234"/>
                        <a:pt x="28" y="234"/>
                        <a:pt x="28" y="234"/>
                      </a:cubicBezTo>
                      <a:cubicBezTo>
                        <a:pt x="7" y="194"/>
                        <a:pt x="7" y="194"/>
                        <a:pt x="7" y="194"/>
                      </a:cubicBezTo>
                      <a:cubicBezTo>
                        <a:pt x="26" y="184"/>
                        <a:pt x="26" y="184"/>
                        <a:pt x="26" y="184"/>
                      </a:cubicBezTo>
                      <a:cubicBezTo>
                        <a:pt x="21" y="167"/>
                        <a:pt x="19" y="149"/>
                        <a:pt x="21" y="132"/>
                      </a:cubicBezTo>
                      <a:cubicBezTo>
                        <a:pt x="0" y="125"/>
                        <a:pt x="0" y="125"/>
                        <a:pt x="0" y="125"/>
                      </a:cubicBezTo>
                      <a:cubicBezTo>
                        <a:pt x="13" y="81"/>
                        <a:pt x="13" y="81"/>
                        <a:pt x="13" y="81"/>
                      </a:cubicBezTo>
                      <a:cubicBezTo>
                        <a:pt x="34" y="88"/>
                        <a:pt x="34" y="88"/>
                        <a:pt x="34" y="88"/>
                      </a:cubicBezTo>
                      <a:cubicBezTo>
                        <a:pt x="42" y="72"/>
                        <a:pt x="54" y="58"/>
                        <a:pt x="67" y="47"/>
                      </a:cubicBezTo>
                      <a:close/>
                    </a:path>
                  </a:pathLst>
                </a:custGeom>
                <a:solidFill>
                  <a:schemeClr val="bg1">
                    <a:lumMod val="85000"/>
                  </a:schemeClr>
                </a:solidFill>
                <a:ln>
                  <a:noFill/>
                </a:ln>
              </p:spPr>
              <p:txBody>
                <a:bodyPr anchor="ctr"/>
                <a:lstStyle/>
                <a:p>
                  <a:pPr algn="ctr" defTabSz="457200">
                    <a:defRPr/>
                  </a:pPr>
                  <a:endParaRPr sz="2000">
                    <a:solidFill>
                      <a:srgbClr val="000000"/>
                    </a:solidFill>
                    <a:cs typeface="+mn-ea"/>
                    <a:sym typeface="+mn-lt"/>
                  </a:endParaRPr>
                </a:p>
              </p:txBody>
            </p:sp>
            <p:sp>
              <p:nvSpPr>
                <p:cNvPr id="100" name="ïS1iḋe"/>
                <p:cNvSpPr/>
                <p:nvPr/>
              </p:nvSpPr>
              <p:spPr bwMode="auto">
                <a:xfrm>
                  <a:off x="7116763" y="1309688"/>
                  <a:ext cx="2136775" cy="2138363"/>
                </a:xfrm>
                <a:custGeom>
                  <a:avLst/>
                  <a:gdLst>
                    <a:gd name="T0" fmla="*/ 230 w 459"/>
                    <a:gd name="T1" fmla="*/ 32 h 459"/>
                    <a:gd name="T2" fmla="*/ 252 w 459"/>
                    <a:gd name="T3" fmla="*/ 33 h 459"/>
                    <a:gd name="T4" fmla="*/ 262 w 459"/>
                    <a:gd name="T5" fmla="*/ 0 h 459"/>
                    <a:gd name="T6" fmla="*/ 331 w 459"/>
                    <a:gd name="T7" fmla="*/ 21 h 459"/>
                    <a:gd name="T8" fmla="*/ 321 w 459"/>
                    <a:gd name="T9" fmla="*/ 54 h 459"/>
                    <a:gd name="T10" fmla="*/ 385 w 459"/>
                    <a:gd name="T11" fmla="*/ 106 h 459"/>
                    <a:gd name="T12" fmla="*/ 415 w 459"/>
                    <a:gd name="T13" fmla="*/ 90 h 459"/>
                    <a:gd name="T14" fmla="*/ 449 w 459"/>
                    <a:gd name="T15" fmla="*/ 154 h 459"/>
                    <a:gd name="T16" fmla="*/ 419 w 459"/>
                    <a:gd name="T17" fmla="*/ 170 h 459"/>
                    <a:gd name="T18" fmla="*/ 427 w 459"/>
                    <a:gd name="T19" fmla="*/ 252 h 459"/>
                    <a:gd name="T20" fmla="*/ 459 w 459"/>
                    <a:gd name="T21" fmla="*/ 262 h 459"/>
                    <a:gd name="T22" fmla="*/ 438 w 459"/>
                    <a:gd name="T23" fmla="*/ 331 h 459"/>
                    <a:gd name="T24" fmla="*/ 406 w 459"/>
                    <a:gd name="T25" fmla="*/ 321 h 459"/>
                    <a:gd name="T26" fmla="*/ 353 w 459"/>
                    <a:gd name="T27" fmla="*/ 384 h 459"/>
                    <a:gd name="T28" fmla="*/ 370 w 459"/>
                    <a:gd name="T29" fmla="*/ 414 h 459"/>
                    <a:gd name="T30" fmla="*/ 306 w 459"/>
                    <a:gd name="T31" fmla="*/ 448 h 459"/>
                    <a:gd name="T32" fmla="*/ 290 w 459"/>
                    <a:gd name="T33" fmla="*/ 418 h 459"/>
                    <a:gd name="T34" fmla="*/ 230 w 459"/>
                    <a:gd name="T35" fmla="*/ 427 h 459"/>
                    <a:gd name="T36" fmla="*/ 230 w 459"/>
                    <a:gd name="T37" fmla="*/ 376 h 459"/>
                    <a:gd name="T38" fmla="*/ 370 w 459"/>
                    <a:gd name="T39" fmla="*/ 272 h 459"/>
                    <a:gd name="T40" fmla="*/ 272 w 459"/>
                    <a:gd name="T41" fmla="*/ 90 h 459"/>
                    <a:gd name="T42" fmla="*/ 230 w 459"/>
                    <a:gd name="T43" fmla="*/ 83 h 459"/>
                    <a:gd name="T44" fmla="*/ 230 w 459"/>
                    <a:gd name="T45" fmla="*/ 32 h 459"/>
                    <a:gd name="T46" fmla="*/ 106 w 459"/>
                    <a:gd name="T47" fmla="*/ 75 h 459"/>
                    <a:gd name="T48" fmla="*/ 90 w 459"/>
                    <a:gd name="T49" fmla="*/ 45 h 459"/>
                    <a:gd name="T50" fmla="*/ 154 w 459"/>
                    <a:gd name="T51" fmla="*/ 11 h 459"/>
                    <a:gd name="T52" fmla="*/ 170 w 459"/>
                    <a:gd name="T53" fmla="*/ 41 h 459"/>
                    <a:gd name="T54" fmla="*/ 230 w 459"/>
                    <a:gd name="T55" fmla="*/ 32 h 459"/>
                    <a:gd name="T56" fmla="*/ 230 w 459"/>
                    <a:gd name="T57" fmla="*/ 83 h 459"/>
                    <a:gd name="T58" fmla="*/ 90 w 459"/>
                    <a:gd name="T59" fmla="*/ 187 h 459"/>
                    <a:gd name="T60" fmla="*/ 187 w 459"/>
                    <a:gd name="T61" fmla="*/ 369 h 459"/>
                    <a:gd name="T62" fmla="*/ 187 w 459"/>
                    <a:gd name="T63" fmla="*/ 369 h 459"/>
                    <a:gd name="T64" fmla="*/ 230 w 459"/>
                    <a:gd name="T65" fmla="*/ 376 h 459"/>
                    <a:gd name="T66" fmla="*/ 230 w 459"/>
                    <a:gd name="T67" fmla="*/ 427 h 459"/>
                    <a:gd name="T68" fmla="*/ 208 w 459"/>
                    <a:gd name="T69" fmla="*/ 426 h 459"/>
                    <a:gd name="T70" fmla="*/ 198 w 459"/>
                    <a:gd name="T71" fmla="*/ 459 h 459"/>
                    <a:gd name="T72" fmla="*/ 129 w 459"/>
                    <a:gd name="T73" fmla="*/ 438 h 459"/>
                    <a:gd name="T74" fmla="*/ 139 w 459"/>
                    <a:gd name="T75" fmla="*/ 405 h 459"/>
                    <a:gd name="T76" fmla="*/ 75 w 459"/>
                    <a:gd name="T77" fmla="*/ 353 h 459"/>
                    <a:gd name="T78" fmla="*/ 45 w 459"/>
                    <a:gd name="T79" fmla="*/ 369 h 459"/>
                    <a:gd name="T80" fmla="*/ 11 w 459"/>
                    <a:gd name="T81" fmla="*/ 305 h 459"/>
                    <a:gd name="T82" fmla="*/ 41 w 459"/>
                    <a:gd name="T83" fmla="*/ 289 h 459"/>
                    <a:gd name="T84" fmla="*/ 33 w 459"/>
                    <a:gd name="T85" fmla="*/ 208 h 459"/>
                    <a:gd name="T86" fmla="*/ 0 w 459"/>
                    <a:gd name="T87" fmla="*/ 198 h 459"/>
                    <a:gd name="T88" fmla="*/ 22 w 459"/>
                    <a:gd name="T89" fmla="*/ 128 h 459"/>
                    <a:gd name="T90" fmla="*/ 54 w 459"/>
                    <a:gd name="T91" fmla="*/ 138 h 459"/>
                    <a:gd name="T92" fmla="*/ 106 w 459"/>
                    <a:gd name="T93" fmla="*/ 75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59" h="459">
                      <a:moveTo>
                        <a:pt x="230" y="32"/>
                      </a:moveTo>
                      <a:cubicBezTo>
                        <a:pt x="237" y="32"/>
                        <a:pt x="245" y="32"/>
                        <a:pt x="252" y="33"/>
                      </a:cubicBezTo>
                      <a:cubicBezTo>
                        <a:pt x="262" y="0"/>
                        <a:pt x="262" y="0"/>
                        <a:pt x="262" y="0"/>
                      </a:cubicBezTo>
                      <a:cubicBezTo>
                        <a:pt x="331" y="21"/>
                        <a:pt x="331" y="21"/>
                        <a:pt x="331" y="21"/>
                      </a:cubicBezTo>
                      <a:cubicBezTo>
                        <a:pt x="321" y="54"/>
                        <a:pt x="321" y="54"/>
                        <a:pt x="321" y="54"/>
                      </a:cubicBezTo>
                      <a:cubicBezTo>
                        <a:pt x="346" y="67"/>
                        <a:pt x="368" y="85"/>
                        <a:pt x="385" y="106"/>
                      </a:cubicBezTo>
                      <a:cubicBezTo>
                        <a:pt x="415" y="90"/>
                        <a:pt x="415" y="90"/>
                        <a:pt x="415" y="90"/>
                      </a:cubicBezTo>
                      <a:cubicBezTo>
                        <a:pt x="449" y="154"/>
                        <a:pt x="449" y="154"/>
                        <a:pt x="449" y="154"/>
                      </a:cubicBezTo>
                      <a:cubicBezTo>
                        <a:pt x="419" y="170"/>
                        <a:pt x="419" y="170"/>
                        <a:pt x="419" y="170"/>
                      </a:cubicBezTo>
                      <a:cubicBezTo>
                        <a:pt x="427" y="196"/>
                        <a:pt x="430" y="224"/>
                        <a:pt x="427" y="252"/>
                      </a:cubicBezTo>
                      <a:cubicBezTo>
                        <a:pt x="459" y="262"/>
                        <a:pt x="459" y="262"/>
                        <a:pt x="459" y="262"/>
                      </a:cubicBezTo>
                      <a:cubicBezTo>
                        <a:pt x="438" y="331"/>
                        <a:pt x="438" y="331"/>
                        <a:pt x="438" y="331"/>
                      </a:cubicBezTo>
                      <a:cubicBezTo>
                        <a:pt x="406" y="321"/>
                        <a:pt x="406" y="321"/>
                        <a:pt x="406" y="321"/>
                      </a:cubicBezTo>
                      <a:cubicBezTo>
                        <a:pt x="393" y="346"/>
                        <a:pt x="375" y="367"/>
                        <a:pt x="353" y="384"/>
                      </a:cubicBezTo>
                      <a:cubicBezTo>
                        <a:pt x="370" y="414"/>
                        <a:pt x="370" y="414"/>
                        <a:pt x="370" y="414"/>
                      </a:cubicBezTo>
                      <a:cubicBezTo>
                        <a:pt x="306" y="448"/>
                        <a:pt x="306" y="448"/>
                        <a:pt x="306" y="448"/>
                      </a:cubicBezTo>
                      <a:cubicBezTo>
                        <a:pt x="290" y="418"/>
                        <a:pt x="290" y="418"/>
                        <a:pt x="290" y="418"/>
                      </a:cubicBezTo>
                      <a:cubicBezTo>
                        <a:pt x="271" y="424"/>
                        <a:pt x="250" y="427"/>
                        <a:pt x="230" y="427"/>
                      </a:cubicBezTo>
                      <a:cubicBezTo>
                        <a:pt x="230" y="376"/>
                        <a:pt x="230" y="376"/>
                        <a:pt x="230" y="376"/>
                      </a:cubicBezTo>
                      <a:cubicBezTo>
                        <a:pt x="293" y="376"/>
                        <a:pt x="351" y="335"/>
                        <a:pt x="370" y="272"/>
                      </a:cubicBezTo>
                      <a:cubicBezTo>
                        <a:pt x="393" y="195"/>
                        <a:pt x="350" y="113"/>
                        <a:pt x="272" y="90"/>
                      </a:cubicBezTo>
                      <a:cubicBezTo>
                        <a:pt x="258" y="85"/>
                        <a:pt x="244" y="83"/>
                        <a:pt x="230" y="83"/>
                      </a:cubicBezTo>
                      <a:lnTo>
                        <a:pt x="230" y="32"/>
                      </a:lnTo>
                      <a:close/>
                      <a:moveTo>
                        <a:pt x="106" y="75"/>
                      </a:moveTo>
                      <a:cubicBezTo>
                        <a:pt x="90" y="45"/>
                        <a:pt x="90" y="45"/>
                        <a:pt x="90" y="45"/>
                      </a:cubicBezTo>
                      <a:cubicBezTo>
                        <a:pt x="154" y="11"/>
                        <a:pt x="154" y="11"/>
                        <a:pt x="154" y="11"/>
                      </a:cubicBezTo>
                      <a:cubicBezTo>
                        <a:pt x="170" y="41"/>
                        <a:pt x="170" y="41"/>
                        <a:pt x="170" y="41"/>
                      </a:cubicBezTo>
                      <a:cubicBezTo>
                        <a:pt x="189" y="35"/>
                        <a:pt x="209" y="32"/>
                        <a:pt x="230" y="32"/>
                      </a:cubicBezTo>
                      <a:cubicBezTo>
                        <a:pt x="230" y="83"/>
                        <a:pt x="230" y="83"/>
                        <a:pt x="230" y="83"/>
                      </a:cubicBezTo>
                      <a:cubicBezTo>
                        <a:pt x="167" y="83"/>
                        <a:pt x="109" y="124"/>
                        <a:pt x="90" y="187"/>
                      </a:cubicBezTo>
                      <a:cubicBezTo>
                        <a:pt x="67" y="264"/>
                        <a:pt x="110" y="346"/>
                        <a:pt x="187" y="369"/>
                      </a:cubicBezTo>
                      <a:cubicBezTo>
                        <a:pt x="187" y="369"/>
                        <a:pt x="187" y="369"/>
                        <a:pt x="187" y="369"/>
                      </a:cubicBezTo>
                      <a:cubicBezTo>
                        <a:pt x="202" y="374"/>
                        <a:pt x="216" y="376"/>
                        <a:pt x="230" y="376"/>
                      </a:cubicBezTo>
                      <a:cubicBezTo>
                        <a:pt x="230" y="427"/>
                        <a:pt x="230" y="427"/>
                        <a:pt x="230" y="427"/>
                      </a:cubicBezTo>
                      <a:cubicBezTo>
                        <a:pt x="223" y="427"/>
                        <a:pt x="215" y="427"/>
                        <a:pt x="208" y="426"/>
                      </a:cubicBezTo>
                      <a:cubicBezTo>
                        <a:pt x="198" y="459"/>
                        <a:pt x="198" y="459"/>
                        <a:pt x="198" y="459"/>
                      </a:cubicBezTo>
                      <a:cubicBezTo>
                        <a:pt x="129" y="438"/>
                        <a:pt x="129" y="438"/>
                        <a:pt x="129" y="438"/>
                      </a:cubicBezTo>
                      <a:cubicBezTo>
                        <a:pt x="139" y="405"/>
                        <a:pt x="139" y="405"/>
                        <a:pt x="139" y="405"/>
                      </a:cubicBezTo>
                      <a:cubicBezTo>
                        <a:pt x="114" y="392"/>
                        <a:pt x="92" y="374"/>
                        <a:pt x="75" y="353"/>
                      </a:cubicBezTo>
                      <a:cubicBezTo>
                        <a:pt x="45" y="369"/>
                        <a:pt x="45" y="369"/>
                        <a:pt x="45" y="369"/>
                      </a:cubicBezTo>
                      <a:cubicBezTo>
                        <a:pt x="11" y="305"/>
                        <a:pt x="11" y="305"/>
                        <a:pt x="11" y="305"/>
                      </a:cubicBezTo>
                      <a:cubicBezTo>
                        <a:pt x="41" y="289"/>
                        <a:pt x="41" y="289"/>
                        <a:pt x="41" y="289"/>
                      </a:cubicBezTo>
                      <a:cubicBezTo>
                        <a:pt x="33" y="263"/>
                        <a:pt x="30" y="236"/>
                        <a:pt x="33" y="208"/>
                      </a:cubicBezTo>
                      <a:cubicBezTo>
                        <a:pt x="0" y="198"/>
                        <a:pt x="0" y="198"/>
                        <a:pt x="0" y="198"/>
                      </a:cubicBezTo>
                      <a:cubicBezTo>
                        <a:pt x="22" y="128"/>
                        <a:pt x="22" y="128"/>
                        <a:pt x="22" y="128"/>
                      </a:cubicBezTo>
                      <a:cubicBezTo>
                        <a:pt x="54" y="138"/>
                        <a:pt x="54" y="138"/>
                        <a:pt x="54" y="138"/>
                      </a:cubicBezTo>
                      <a:cubicBezTo>
                        <a:pt x="67" y="113"/>
                        <a:pt x="85" y="92"/>
                        <a:pt x="106" y="75"/>
                      </a:cubicBezTo>
                      <a:close/>
                    </a:path>
                  </a:pathLst>
                </a:custGeom>
                <a:solidFill>
                  <a:srgbClr val="FFB5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1" name="îṩḷidé"/>
                <p:cNvSpPr/>
                <p:nvPr/>
              </p:nvSpPr>
              <p:spPr bwMode="auto">
                <a:xfrm>
                  <a:off x="5151438" y="4799013"/>
                  <a:ext cx="1717675" cy="754063"/>
                </a:xfrm>
                <a:custGeom>
                  <a:avLst/>
                  <a:gdLst>
                    <a:gd name="T0" fmla="*/ 261 w 1082"/>
                    <a:gd name="T1" fmla="*/ 0 h 475"/>
                    <a:gd name="T2" fmla="*/ 818 w 1082"/>
                    <a:gd name="T3" fmla="*/ 0 h 475"/>
                    <a:gd name="T4" fmla="*/ 1082 w 1082"/>
                    <a:gd name="T5" fmla="*/ 475 h 475"/>
                    <a:gd name="T6" fmla="*/ 0 w 1082"/>
                    <a:gd name="T7" fmla="*/ 475 h 475"/>
                    <a:gd name="T8" fmla="*/ 261 w 1082"/>
                    <a:gd name="T9" fmla="*/ 0 h 475"/>
                  </a:gdLst>
                  <a:ahLst/>
                  <a:cxnLst>
                    <a:cxn ang="0">
                      <a:pos x="T0" y="T1"/>
                    </a:cxn>
                    <a:cxn ang="0">
                      <a:pos x="T2" y="T3"/>
                    </a:cxn>
                    <a:cxn ang="0">
                      <a:pos x="T4" y="T5"/>
                    </a:cxn>
                    <a:cxn ang="0">
                      <a:pos x="T6" y="T7"/>
                    </a:cxn>
                    <a:cxn ang="0">
                      <a:pos x="T8" y="T9"/>
                    </a:cxn>
                  </a:cxnLst>
                  <a:rect l="0" t="0" r="r" b="b"/>
                  <a:pathLst>
                    <a:path w="1082" h="475">
                      <a:moveTo>
                        <a:pt x="261" y="0"/>
                      </a:moveTo>
                      <a:lnTo>
                        <a:pt x="818" y="0"/>
                      </a:lnTo>
                      <a:lnTo>
                        <a:pt x="1082" y="475"/>
                      </a:lnTo>
                      <a:lnTo>
                        <a:pt x="0" y="475"/>
                      </a:lnTo>
                      <a:lnTo>
                        <a:pt x="261" y="0"/>
                      </a:lnTo>
                      <a:close/>
                    </a:path>
                  </a:pathLst>
                </a:custGeom>
                <a:solidFill>
                  <a:srgbClr val="D63E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2" name="î$ḻîďe"/>
                <p:cNvSpPr/>
                <p:nvPr/>
              </p:nvSpPr>
              <p:spPr bwMode="auto">
                <a:xfrm>
                  <a:off x="3706813" y="2292350"/>
                  <a:ext cx="4605338" cy="2697163"/>
                </a:xfrm>
                <a:custGeom>
                  <a:avLst/>
                  <a:gdLst>
                    <a:gd name="T0" fmla="*/ 46 w 989"/>
                    <a:gd name="T1" fmla="*/ 0 h 579"/>
                    <a:gd name="T2" fmla="*/ 943 w 989"/>
                    <a:gd name="T3" fmla="*/ 0 h 579"/>
                    <a:gd name="T4" fmla="*/ 989 w 989"/>
                    <a:gd name="T5" fmla="*/ 45 h 579"/>
                    <a:gd name="T6" fmla="*/ 989 w 989"/>
                    <a:gd name="T7" fmla="*/ 534 h 579"/>
                    <a:gd name="T8" fmla="*/ 943 w 989"/>
                    <a:gd name="T9" fmla="*/ 579 h 579"/>
                    <a:gd name="T10" fmla="*/ 46 w 989"/>
                    <a:gd name="T11" fmla="*/ 579 h 579"/>
                    <a:gd name="T12" fmla="*/ 0 w 989"/>
                    <a:gd name="T13" fmla="*/ 534 h 579"/>
                    <a:gd name="T14" fmla="*/ 0 w 989"/>
                    <a:gd name="T15" fmla="*/ 45 h 579"/>
                    <a:gd name="T16" fmla="*/ 46 w 989"/>
                    <a:gd name="T17" fmla="*/ 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9" h="579">
                      <a:moveTo>
                        <a:pt x="46" y="0"/>
                      </a:moveTo>
                      <a:cubicBezTo>
                        <a:pt x="943" y="0"/>
                        <a:pt x="943" y="0"/>
                        <a:pt x="943" y="0"/>
                      </a:cubicBezTo>
                      <a:cubicBezTo>
                        <a:pt x="968" y="0"/>
                        <a:pt x="989" y="20"/>
                        <a:pt x="989" y="45"/>
                      </a:cubicBezTo>
                      <a:cubicBezTo>
                        <a:pt x="989" y="534"/>
                        <a:pt x="989" y="534"/>
                        <a:pt x="989" y="534"/>
                      </a:cubicBezTo>
                      <a:cubicBezTo>
                        <a:pt x="989" y="559"/>
                        <a:pt x="968" y="579"/>
                        <a:pt x="943" y="579"/>
                      </a:cubicBezTo>
                      <a:cubicBezTo>
                        <a:pt x="46" y="579"/>
                        <a:pt x="46" y="579"/>
                        <a:pt x="46" y="579"/>
                      </a:cubicBezTo>
                      <a:cubicBezTo>
                        <a:pt x="21" y="579"/>
                        <a:pt x="0" y="559"/>
                        <a:pt x="0" y="534"/>
                      </a:cubicBezTo>
                      <a:cubicBezTo>
                        <a:pt x="0" y="45"/>
                        <a:pt x="0" y="45"/>
                        <a:pt x="0" y="45"/>
                      </a:cubicBezTo>
                      <a:cubicBezTo>
                        <a:pt x="0" y="20"/>
                        <a:pt x="21" y="0"/>
                        <a:pt x="46" y="0"/>
                      </a:cubicBez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3" name="iSļîḑe"/>
                <p:cNvSpPr/>
                <p:nvPr/>
              </p:nvSpPr>
              <p:spPr bwMode="auto">
                <a:xfrm>
                  <a:off x="3846513" y="2413000"/>
                  <a:ext cx="4322763" cy="2193925"/>
                </a:xfrm>
                <a:prstGeom prst="rect">
                  <a:avLst/>
                </a:prstGeom>
                <a:solidFill>
                  <a:srgbClr val="F5FAF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dirty="0">
                    <a:solidFill>
                      <a:srgbClr val="000000"/>
                    </a:solidFill>
                    <a:cs typeface="+mn-ea"/>
                    <a:sym typeface="+mn-lt"/>
                  </a:endParaRPr>
                </a:p>
              </p:txBody>
            </p:sp>
            <p:sp>
              <p:nvSpPr>
                <p:cNvPr id="104" name="iṩ1ïḓê"/>
                <p:cNvSpPr/>
                <p:nvPr/>
              </p:nvSpPr>
              <p:spPr bwMode="auto">
                <a:xfrm>
                  <a:off x="802481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5" name="îS1ïďe"/>
                <p:cNvSpPr/>
                <p:nvPr/>
              </p:nvSpPr>
              <p:spPr bwMode="auto">
                <a:xfrm>
                  <a:off x="791686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6" name="íšļîḓe"/>
                <p:cNvSpPr/>
                <p:nvPr/>
              </p:nvSpPr>
              <p:spPr bwMode="auto">
                <a:xfrm>
                  <a:off x="7805738"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7" name="îṡ1îďè"/>
                <p:cNvSpPr/>
                <p:nvPr/>
              </p:nvSpPr>
              <p:spPr bwMode="auto">
                <a:xfrm>
                  <a:off x="3348038" y="5324475"/>
                  <a:ext cx="5322888" cy="228600"/>
                </a:xfrm>
                <a:custGeom>
                  <a:avLst/>
                  <a:gdLst>
                    <a:gd name="T0" fmla="*/ 24 w 1143"/>
                    <a:gd name="T1" fmla="*/ 0 h 49"/>
                    <a:gd name="T2" fmla="*/ 1119 w 1143"/>
                    <a:gd name="T3" fmla="*/ 0 h 49"/>
                    <a:gd name="T4" fmla="*/ 1143 w 1143"/>
                    <a:gd name="T5" fmla="*/ 25 h 49"/>
                    <a:gd name="T6" fmla="*/ 1143 w 1143"/>
                    <a:gd name="T7" fmla="*/ 25 h 49"/>
                    <a:gd name="T8" fmla="*/ 1119 w 1143"/>
                    <a:gd name="T9" fmla="*/ 49 h 49"/>
                    <a:gd name="T10" fmla="*/ 24 w 1143"/>
                    <a:gd name="T11" fmla="*/ 49 h 49"/>
                    <a:gd name="T12" fmla="*/ 0 w 1143"/>
                    <a:gd name="T13" fmla="*/ 25 h 49"/>
                    <a:gd name="T14" fmla="*/ 0 w 1143"/>
                    <a:gd name="T15" fmla="*/ 25 h 49"/>
                    <a:gd name="T16" fmla="*/ 24 w 1143"/>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3" h="49">
                      <a:moveTo>
                        <a:pt x="24" y="0"/>
                      </a:moveTo>
                      <a:cubicBezTo>
                        <a:pt x="1119" y="0"/>
                        <a:pt x="1119" y="0"/>
                        <a:pt x="1119" y="0"/>
                      </a:cubicBezTo>
                      <a:cubicBezTo>
                        <a:pt x="1132" y="0"/>
                        <a:pt x="1143" y="11"/>
                        <a:pt x="1143" y="25"/>
                      </a:cubicBezTo>
                      <a:cubicBezTo>
                        <a:pt x="1143" y="25"/>
                        <a:pt x="1143" y="25"/>
                        <a:pt x="1143" y="25"/>
                      </a:cubicBezTo>
                      <a:cubicBezTo>
                        <a:pt x="1143" y="38"/>
                        <a:pt x="1132" y="49"/>
                        <a:pt x="1119" y="49"/>
                      </a:cubicBezTo>
                      <a:cubicBezTo>
                        <a:pt x="24" y="49"/>
                        <a:pt x="24" y="49"/>
                        <a:pt x="24" y="49"/>
                      </a:cubicBezTo>
                      <a:cubicBezTo>
                        <a:pt x="11" y="49"/>
                        <a:pt x="0" y="38"/>
                        <a:pt x="0" y="25"/>
                      </a:cubicBezTo>
                      <a:cubicBezTo>
                        <a:pt x="0" y="25"/>
                        <a:pt x="0" y="25"/>
                        <a:pt x="0" y="25"/>
                      </a:cubicBezTo>
                      <a:cubicBezTo>
                        <a:pt x="0" y="11"/>
                        <a:pt x="11" y="0"/>
                        <a:pt x="24" y="0"/>
                      </a:cubicBezTo>
                      <a:close/>
                    </a:path>
                  </a:pathLst>
                </a:cu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8" name="ïŝlïḋè"/>
                <p:cNvSpPr/>
                <p:nvPr/>
              </p:nvSpPr>
              <p:spPr bwMode="auto">
                <a:xfrm>
                  <a:off x="3348038" y="5441950"/>
                  <a:ext cx="5322888" cy="111125"/>
                </a:xfrm>
                <a:custGeom>
                  <a:avLst/>
                  <a:gdLst>
                    <a:gd name="T0" fmla="*/ 1143 w 1143"/>
                    <a:gd name="T1" fmla="*/ 0 h 24"/>
                    <a:gd name="T2" fmla="*/ 1119 w 1143"/>
                    <a:gd name="T3" fmla="*/ 24 h 24"/>
                    <a:gd name="T4" fmla="*/ 24 w 1143"/>
                    <a:gd name="T5" fmla="*/ 24 h 24"/>
                    <a:gd name="T6" fmla="*/ 0 w 1143"/>
                    <a:gd name="T7" fmla="*/ 0 h 24"/>
                    <a:gd name="T8" fmla="*/ 1143 w 1143"/>
                    <a:gd name="T9" fmla="*/ 0 h 24"/>
                  </a:gdLst>
                  <a:ahLst/>
                  <a:cxnLst>
                    <a:cxn ang="0">
                      <a:pos x="T0" y="T1"/>
                    </a:cxn>
                    <a:cxn ang="0">
                      <a:pos x="T2" y="T3"/>
                    </a:cxn>
                    <a:cxn ang="0">
                      <a:pos x="T4" y="T5"/>
                    </a:cxn>
                    <a:cxn ang="0">
                      <a:pos x="T6" y="T7"/>
                    </a:cxn>
                    <a:cxn ang="0">
                      <a:pos x="T8" y="T9"/>
                    </a:cxn>
                  </a:cxnLst>
                  <a:rect l="0" t="0" r="r" b="b"/>
                  <a:pathLst>
                    <a:path w="1143" h="24">
                      <a:moveTo>
                        <a:pt x="1143" y="0"/>
                      </a:moveTo>
                      <a:cubicBezTo>
                        <a:pt x="1143" y="13"/>
                        <a:pt x="1132" y="24"/>
                        <a:pt x="1119" y="24"/>
                      </a:cubicBezTo>
                      <a:cubicBezTo>
                        <a:pt x="24" y="24"/>
                        <a:pt x="24" y="24"/>
                        <a:pt x="24" y="24"/>
                      </a:cubicBezTo>
                      <a:cubicBezTo>
                        <a:pt x="11" y="24"/>
                        <a:pt x="0" y="13"/>
                        <a:pt x="0" y="0"/>
                      </a:cubicBezTo>
                      <a:lnTo>
                        <a:pt x="1143" y="0"/>
                      </a:ln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109" name="iṡľiďê"/>
                <p:cNvSpPr/>
                <p:nvPr/>
              </p:nvSpPr>
              <p:spPr bwMode="auto">
                <a:xfrm>
                  <a:off x="4241801" y="2716213"/>
                  <a:ext cx="1331913"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0" name="ïṣļïḓe"/>
                <p:cNvSpPr/>
                <p:nvPr/>
              </p:nvSpPr>
              <p:spPr bwMode="auto">
                <a:xfrm>
                  <a:off x="4241801" y="3014663"/>
                  <a:ext cx="703263"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1" name="íṧlïḍe"/>
                <p:cNvSpPr/>
                <p:nvPr/>
              </p:nvSpPr>
              <p:spPr bwMode="auto">
                <a:xfrm>
                  <a:off x="6784976" y="3014663"/>
                  <a:ext cx="9874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2" name="íṥľîḓe"/>
                <p:cNvSpPr/>
                <p:nvPr/>
              </p:nvSpPr>
              <p:spPr bwMode="auto">
                <a:xfrm>
                  <a:off x="4241801" y="3270250"/>
                  <a:ext cx="517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3" name="ïṣļïde"/>
                <p:cNvSpPr/>
                <p:nvPr/>
              </p:nvSpPr>
              <p:spPr bwMode="auto">
                <a:xfrm>
                  <a:off x="4945063" y="3270250"/>
                  <a:ext cx="23288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4" name="îṥḷïḓé"/>
                <p:cNvSpPr/>
                <p:nvPr/>
              </p:nvSpPr>
              <p:spPr bwMode="auto">
                <a:xfrm>
                  <a:off x="4241801" y="3527425"/>
                  <a:ext cx="1266825"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5" name="îśḻïḑe"/>
                <p:cNvSpPr/>
                <p:nvPr/>
              </p:nvSpPr>
              <p:spPr bwMode="auto">
                <a:xfrm>
                  <a:off x="5695951" y="3527425"/>
                  <a:ext cx="1406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6" name="íşļide"/>
                <p:cNvSpPr/>
                <p:nvPr/>
              </p:nvSpPr>
              <p:spPr bwMode="auto">
                <a:xfrm>
                  <a:off x="4241801" y="3783013"/>
                  <a:ext cx="5175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7" name="iSľiḍé"/>
                <p:cNvSpPr/>
                <p:nvPr/>
              </p:nvSpPr>
              <p:spPr bwMode="auto">
                <a:xfrm>
                  <a:off x="4945063" y="3783013"/>
                  <a:ext cx="13049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8" name="ïṩļídè"/>
                <p:cNvSpPr/>
                <p:nvPr/>
              </p:nvSpPr>
              <p:spPr bwMode="auto">
                <a:xfrm>
                  <a:off x="4241801" y="4038600"/>
                  <a:ext cx="1081088"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19" name="ísļîde"/>
                <p:cNvSpPr/>
                <p:nvPr/>
              </p:nvSpPr>
              <p:spPr bwMode="auto">
                <a:xfrm>
                  <a:off x="5508626" y="4038600"/>
                  <a:ext cx="13414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20" name="iŝḻîḋe"/>
                <p:cNvSpPr/>
                <p:nvPr/>
              </p:nvSpPr>
              <p:spPr bwMode="auto">
                <a:xfrm>
                  <a:off x="5127626" y="3014663"/>
                  <a:ext cx="14525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21" name="iŝḻíḋê"/>
                <p:cNvSpPr/>
                <p:nvPr/>
              </p:nvSpPr>
              <p:spPr bwMode="auto">
                <a:xfrm>
                  <a:off x="7478713" y="3270250"/>
                  <a:ext cx="29368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22" name="îšļíḓe"/>
                <p:cNvSpPr/>
                <p:nvPr/>
              </p:nvSpPr>
              <p:spPr bwMode="auto">
                <a:xfrm>
                  <a:off x="7307263" y="3527425"/>
                  <a:ext cx="4651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23" name="îṥ1iḓè"/>
                <p:cNvSpPr/>
                <p:nvPr/>
              </p:nvSpPr>
              <p:spPr bwMode="auto">
                <a:xfrm>
                  <a:off x="6454776" y="3783013"/>
                  <a:ext cx="13176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124" name="ïślîḍé"/>
                <p:cNvSpPr/>
                <p:nvPr/>
              </p:nvSpPr>
              <p:spPr bwMode="auto">
                <a:xfrm>
                  <a:off x="7054851" y="4038600"/>
                  <a:ext cx="717550"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grpSp>
          <p:grpSp>
            <p:nvGrpSpPr>
              <p:cNvPr id="45" name="组合 4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3518556" y="6948033"/>
                <a:ext cx="692792" cy="447384"/>
                <a:chOff x="2938463" y="1309688"/>
                <a:chExt cx="6315075" cy="4243388"/>
              </a:xfrm>
            </p:grpSpPr>
            <p:sp>
              <p:nvSpPr>
                <p:cNvPr id="73" name="íS1íḍé"/>
                <p:cNvSpPr/>
                <p:nvPr/>
              </p:nvSpPr>
              <p:spPr bwMode="auto">
                <a:xfrm>
                  <a:off x="2938463" y="2740025"/>
                  <a:ext cx="1360488" cy="1360488"/>
                </a:xfrm>
                <a:custGeom>
                  <a:avLst/>
                  <a:gdLst>
                    <a:gd name="T0" fmla="*/ 146 w 292"/>
                    <a:gd name="T1" fmla="*/ 20 h 292"/>
                    <a:gd name="T2" fmla="*/ 160 w 292"/>
                    <a:gd name="T3" fmla="*/ 20 h 292"/>
                    <a:gd name="T4" fmla="*/ 166 w 292"/>
                    <a:gd name="T5" fmla="*/ 0 h 292"/>
                    <a:gd name="T6" fmla="*/ 210 w 292"/>
                    <a:gd name="T7" fmla="*/ 13 h 292"/>
                    <a:gd name="T8" fmla="*/ 204 w 292"/>
                    <a:gd name="T9" fmla="*/ 34 h 292"/>
                    <a:gd name="T10" fmla="*/ 244 w 292"/>
                    <a:gd name="T11" fmla="*/ 67 h 292"/>
                    <a:gd name="T12" fmla="*/ 264 w 292"/>
                    <a:gd name="T13" fmla="*/ 57 h 292"/>
                    <a:gd name="T14" fmla="*/ 285 w 292"/>
                    <a:gd name="T15" fmla="*/ 97 h 292"/>
                    <a:gd name="T16" fmla="*/ 266 w 292"/>
                    <a:gd name="T17" fmla="*/ 108 h 292"/>
                    <a:gd name="T18" fmla="*/ 271 w 292"/>
                    <a:gd name="T19" fmla="*/ 160 h 292"/>
                    <a:gd name="T20" fmla="*/ 292 w 292"/>
                    <a:gd name="T21" fmla="*/ 166 h 292"/>
                    <a:gd name="T22" fmla="*/ 279 w 292"/>
                    <a:gd name="T23" fmla="*/ 210 h 292"/>
                    <a:gd name="T24" fmla="*/ 258 w 292"/>
                    <a:gd name="T25" fmla="*/ 204 h 292"/>
                    <a:gd name="T26" fmla="*/ 225 w 292"/>
                    <a:gd name="T27" fmla="*/ 244 h 292"/>
                    <a:gd name="T28" fmla="*/ 235 w 292"/>
                    <a:gd name="T29" fmla="*/ 263 h 292"/>
                    <a:gd name="T30" fmla="*/ 194 w 292"/>
                    <a:gd name="T31" fmla="*/ 285 h 292"/>
                    <a:gd name="T32" fmla="*/ 184 w 292"/>
                    <a:gd name="T33" fmla="*/ 266 h 292"/>
                    <a:gd name="T34" fmla="*/ 146 w 292"/>
                    <a:gd name="T35" fmla="*/ 272 h 292"/>
                    <a:gd name="T36" fmla="*/ 146 w 292"/>
                    <a:gd name="T37" fmla="*/ 239 h 292"/>
                    <a:gd name="T38" fmla="*/ 235 w 292"/>
                    <a:gd name="T39" fmla="*/ 173 h 292"/>
                    <a:gd name="T40" fmla="*/ 173 w 292"/>
                    <a:gd name="T41" fmla="*/ 57 h 292"/>
                    <a:gd name="T42" fmla="*/ 146 w 292"/>
                    <a:gd name="T43" fmla="*/ 53 h 292"/>
                    <a:gd name="T44" fmla="*/ 146 w 292"/>
                    <a:gd name="T45" fmla="*/ 20 h 292"/>
                    <a:gd name="T46" fmla="*/ 67 w 292"/>
                    <a:gd name="T47" fmla="*/ 47 h 292"/>
                    <a:gd name="T48" fmla="*/ 57 w 292"/>
                    <a:gd name="T49" fmla="*/ 28 h 292"/>
                    <a:gd name="T50" fmla="*/ 98 w 292"/>
                    <a:gd name="T51" fmla="*/ 6 h 292"/>
                    <a:gd name="T52" fmla="*/ 108 w 292"/>
                    <a:gd name="T53" fmla="*/ 26 h 292"/>
                    <a:gd name="T54" fmla="*/ 146 w 292"/>
                    <a:gd name="T55" fmla="*/ 20 h 292"/>
                    <a:gd name="T56" fmla="*/ 146 w 292"/>
                    <a:gd name="T57" fmla="*/ 53 h 292"/>
                    <a:gd name="T58" fmla="*/ 57 w 292"/>
                    <a:gd name="T59" fmla="*/ 119 h 292"/>
                    <a:gd name="T60" fmla="*/ 119 w 292"/>
                    <a:gd name="T61" fmla="*/ 235 h 292"/>
                    <a:gd name="T62" fmla="*/ 119 w 292"/>
                    <a:gd name="T63" fmla="*/ 235 h 292"/>
                    <a:gd name="T64" fmla="*/ 146 w 292"/>
                    <a:gd name="T65" fmla="*/ 239 h 292"/>
                    <a:gd name="T66" fmla="*/ 146 w 292"/>
                    <a:gd name="T67" fmla="*/ 272 h 292"/>
                    <a:gd name="T68" fmla="*/ 132 w 292"/>
                    <a:gd name="T69" fmla="*/ 271 h 292"/>
                    <a:gd name="T70" fmla="*/ 126 w 292"/>
                    <a:gd name="T71" fmla="*/ 292 h 292"/>
                    <a:gd name="T72" fmla="*/ 82 w 292"/>
                    <a:gd name="T73" fmla="*/ 278 h 292"/>
                    <a:gd name="T74" fmla="*/ 88 w 292"/>
                    <a:gd name="T75" fmla="*/ 257 h 292"/>
                    <a:gd name="T76" fmla="*/ 48 w 292"/>
                    <a:gd name="T77" fmla="*/ 224 h 292"/>
                    <a:gd name="T78" fmla="*/ 28 w 292"/>
                    <a:gd name="T79" fmla="*/ 234 h 292"/>
                    <a:gd name="T80" fmla="*/ 7 w 292"/>
                    <a:gd name="T81" fmla="*/ 194 h 292"/>
                    <a:gd name="T82" fmla="*/ 26 w 292"/>
                    <a:gd name="T83" fmla="*/ 184 h 292"/>
                    <a:gd name="T84" fmla="*/ 21 w 292"/>
                    <a:gd name="T85" fmla="*/ 132 h 292"/>
                    <a:gd name="T86" fmla="*/ 0 w 292"/>
                    <a:gd name="T87" fmla="*/ 125 h 292"/>
                    <a:gd name="T88" fmla="*/ 13 w 292"/>
                    <a:gd name="T89" fmla="*/ 81 h 292"/>
                    <a:gd name="T90" fmla="*/ 34 w 292"/>
                    <a:gd name="T91" fmla="*/ 88 h 292"/>
                    <a:gd name="T92" fmla="*/ 67 w 292"/>
                    <a:gd name="T93" fmla="*/ 4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2" h="292">
                      <a:moveTo>
                        <a:pt x="146" y="20"/>
                      </a:moveTo>
                      <a:cubicBezTo>
                        <a:pt x="151" y="20"/>
                        <a:pt x="155" y="20"/>
                        <a:pt x="160" y="20"/>
                      </a:cubicBezTo>
                      <a:cubicBezTo>
                        <a:pt x="166" y="0"/>
                        <a:pt x="166" y="0"/>
                        <a:pt x="166" y="0"/>
                      </a:cubicBezTo>
                      <a:cubicBezTo>
                        <a:pt x="210" y="13"/>
                        <a:pt x="210" y="13"/>
                        <a:pt x="210" y="13"/>
                      </a:cubicBezTo>
                      <a:cubicBezTo>
                        <a:pt x="204" y="34"/>
                        <a:pt x="204" y="34"/>
                        <a:pt x="204" y="34"/>
                      </a:cubicBezTo>
                      <a:cubicBezTo>
                        <a:pt x="220" y="42"/>
                        <a:pt x="234" y="53"/>
                        <a:pt x="244" y="67"/>
                      </a:cubicBezTo>
                      <a:cubicBezTo>
                        <a:pt x="264" y="57"/>
                        <a:pt x="264" y="57"/>
                        <a:pt x="264" y="57"/>
                      </a:cubicBezTo>
                      <a:cubicBezTo>
                        <a:pt x="285" y="97"/>
                        <a:pt x="285" y="97"/>
                        <a:pt x="285" y="97"/>
                      </a:cubicBezTo>
                      <a:cubicBezTo>
                        <a:pt x="266" y="108"/>
                        <a:pt x="266" y="108"/>
                        <a:pt x="266" y="108"/>
                      </a:cubicBezTo>
                      <a:cubicBezTo>
                        <a:pt x="271" y="124"/>
                        <a:pt x="273" y="142"/>
                        <a:pt x="271" y="160"/>
                      </a:cubicBezTo>
                      <a:cubicBezTo>
                        <a:pt x="292" y="166"/>
                        <a:pt x="292" y="166"/>
                        <a:pt x="292" y="166"/>
                      </a:cubicBezTo>
                      <a:cubicBezTo>
                        <a:pt x="279" y="210"/>
                        <a:pt x="279" y="210"/>
                        <a:pt x="279" y="210"/>
                      </a:cubicBezTo>
                      <a:cubicBezTo>
                        <a:pt x="258" y="204"/>
                        <a:pt x="258" y="204"/>
                        <a:pt x="258" y="204"/>
                      </a:cubicBezTo>
                      <a:cubicBezTo>
                        <a:pt x="250" y="220"/>
                        <a:pt x="238" y="233"/>
                        <a:pt x="225" y="244"/>
                      </a:cubicBezTo>
                      <a:cubicBezTo>
                        <a:pt x="235" y="263"/>
                        <a:pt x="235" y="263"/>
                        <a:pt x="235" y="263"/>
                      </a:cubicBezTo>
                      <a:cubicBezTo>
                        <a:pt x="194" y="285"/>
                        <a:pt x="194" y="285"/>
                        <a:pt x="194" y="285"/>
                      </a:cubicBezTo>
                      <a:cubicBezTo>
                        <a:pt x="184" y="266"/>
                        <a:pt x="184" y="266"/>
                        <a:pt x="184" y="266"/>
                      </a:cubicBezTo>
                      <a:cubicBezTo>
                        <a:pt x="172" y="270"/>
                        <a:pt x="159" y="272"/>
                        <a:pt x="146" y="272"/>
                      </a:cubicBezTo>
                      <a:cubicBezTo>
                        <a:pt x="146" y="239"/>
                        <a:pt x="146" y="239"/>
                        <a:pt x="146" y="239"/>
                      </a:cubicBezTo>
                      <a:cubicBezTo>
                        <a:pt x="186" y="239"/>
                        <a:pt x="223" y="213"/>
                        <a:pt x="235" y="173"/>
                      </a:cubicBezTo>
                      <a:cubicBezTo>
                        <a:pt x="250" y="123"/>
                        <a:pt x="222" y="72"/>
                        <a:pt x="173" y="57"/>
                      </a:cubicBezTo>
                      <a:cubicBezTo>
                        <a:pt x="164" y="54"/>
                        <a:pt x="155" y="53"/>
                        <a:pt x="146" y="53"/>
                      </a:cubicBezTo>
                      <a:lnTo>
                        <a:pt x="146" y="20"/>
                      </a:lnTo>
                      <a:close/>
                      <a:moveTo>
                        <a:pt x="67" y="47"/>
                      </a:moveTo>
                      <a:cubicBezTo>
                        <a:pt x="57" y="28"/>
                        <a:pt x="57" y="28"/>
                        <a:pt x="57" y="28"/>
                      </a:cubicBezTo>
                      <a:cubicBezTo>
                        <a:pt x="98" y="6"/>
                        <a:pt x="98" y="6"/>
                        <a:pt x="98" y="6"/>
                      </a:cubicBezTo>
                      <a:cubicBezTo>
                        <a:pt x="108" y="26"/>
                        <a:pt x="108" y="26"/>
                        <a:pt x="108" y="26"/>
                      </a:cubicBezTo>
                      <a:cubicBezTo>
                        <a:pt x="120" y="22"/>
                        <a:pt x="133" y="20"/>
                        <a:pt x="146" y="20"/>
                      </a:cubicBezTo>
                      <a:cubicBezTo>
                        <a:pt x="146" y="53"/>
                        <a:pt x="146" y="53"/>
                        <a:pt x="146" y="53"/>
                      </a:cubicBezTo>
                      <a:cubicBezTo>
                        <a:pt x="106" y="53"/>
                        <a:pt x="69" y="78"/>
                        <a:pt x="57" y="119"/>
                      </a:cubicBezTo>
                      <a:cubicBezTo>
                        <a:pt x="42" y="168"/>
                        <a:pt x="70" y="220"/>
                        <a:pt x="119" y="235"/>
                      </a:cubicBezTo>
                      <a:cubicBezTo>
                        <a:pt x="119" y="235"/>
                        <a:pt x="119" y="235"/>
                        <a:pt x="119" y="235"/>
                      </a:cubicBezTo>
                      <a:cubicBezTo>
                        <a:pt x="128" y="237"/>
                        <a:pt x="137" y="239"/>
                        <a:pt x="146" y="239"/>
                      </a:cubicBezTo>
                      <a:cubicBezTo>
                        <a:pt x="146" y="272"/>
                        <a:pt x="146" y="272"/>
                        <a:pt x="146" y="272"/>
                      </a:cubicBezTo>
                      <a:cubicBezTo>
                        <a:pt x="141" y="272"/>
                        <a:pt x="137" y="271"/>
                        <a:pt x="132" y="271"/>
                      </a:cubicBezTo>
                      <a:cubicBezTo>
                        <a:pt x="126" y="292"/>
                        <a:pt x="126" y="292"/>
                        <a:pt x="126" y="292"/>
                      </a:cubicBezTo>
                      <a:cubicBezTo>
                        <a:pt x="82" y="278"/>
                        <a:pt x="82" y="278"/>
                        <a:pt x="82" y="278"/>
                      </a:cubicBezTo>
                      <a:cubicBezTo>
                        <a:pt x="88" y="257"/>
                        <a:pt x="88" y="257"/>
                        <a:pt x="88" y="257"/>
                      </a:cubicBezTo>
                      <a:cubicBezTo>
                        <a:pt x="72" y="249"/>
                        <a:pt x="58" y="238"/>
                        <a:pt x="48" y="224"/>
                      </a:cubicBezTo>
                      <a:cubicBezTo>
                        <a:pt x="28" y="234"/>
                        <a:pt x="28" y="234"/>
                        <a:pt x="28" y="234"/>
                      </a:cubicBezTo>
                      <a:cubicBezTo>
                        <a:pt x="7" y="194"/>
                        <a:pt x="7" y="194"/>
                        <a:pt x="7" y="194"/>
                      </a:cubicBezTo>
                      <a:cubicBezTo>
                        <a:pt x="26" y="184"/>
                        <a:pt x="26" y="184"/>
                        <a:pt x="26" y="184"/>
                      </a:cubicBezTo>
                      <a:cubicBezTo>
                        <a:pt x="21" y="167"/>
                        <a:pt x="19" y="149"/>
                        <a:pt x="21" y="132"/>
                      </a:cubicBezTo>
                      <a:cubicBezTo>
                        <a:pt x="0" y="125"/>
                        <a:pt x="0" y="125"/>
                        <a:pt x="0" y="125"/>
                      </a:cubicBezTo>
                      <a:cubicBezTo>
                        <a:pt x="13" y="81"/>
                        <a:pt x="13" y="81"/>
                        <a:pt x="13" y="81"/>
                      </a:cubicBezTo>
                      <a:cubicBezTo>
                        <a:pt x="34" y="88"/>
                        <a:pt x="34" y="88"/>
                        <a:pt x="34" y="88"/>
                      </a:cubicBezTo>
                      <a:cubicBezTo>
                        <a:pt x="42" y="72"/>
                        <a:pt x="54" y="58"/>
                        <a:pt x="67" y="47"/>
                      </a:cubicBezTo>
                      <a:close/>
                    </a:path>
                  </a:pathLst>
                </a:custGeom>
                <a:solidFill>
                  <a:schemeClr val="bg1">
                    <a:lumMod val="85000"/>
                  </a:schemeClr>
                </a:solidFill>
                <a:ln>
                  <a:noFill/>
                </a:ln>
              </p:spPr>
              <p:txBody>
                <a:bodyPr anchor="ctr"/>
                <a:lstStyle/>
                <a:p>
                  <a:pPr algn="ctr" defTabSz="457200">
                    <a:defRPr/>
                  </a:pPr>
                  <a:endParaRPr sz="2000">
                    <a:solidFill>
                      <a:srgbClr val="000000"/>
                    </a:solidFill>
                    <a:cs typeface="+mn-ea"/>
                    <a:sym typeface="+mn-lt"/>
                  </a:endParaRPr>
                </a:p>
              </p:txBody>
            </p:sp>
            <p:sp>
              <p:nvSpPr>
                <p:cNvPr id="74" name="ïS1iḋe"/>
                <p:cNvSpPr/>
                <p:nvPr/>
              </p:nvSpPr>
              <p:spPr bwMode="auto">
                <a:xfrm>
                  <a:off x="7116763" y="1309688"/>
                  <a:ext cx="2136775" cy="2138363"/>
                </a:xfrm>
                <a:custGeom>
                  <a:avLst/>
                  <a:gdLst>
                    <a:gd name="T0" fmla="*/ 230 w 459"/>
                    <a:gd name="T1" fmla="*/ 32 h 459"/>
                    <a:gd name="T2" fmla="*/ 252 w 459"/>
                    <a:gd name="T3" fmla="*/ 33 h 459"/>
                    <a:gd name="T4" fmla="*/ 262 w 459"/>
                    <a:gd name="T5" fmla="*/ 0 h 459"/>
                    <a:gd name="T6" fmla="*/ 331 w 459"/>
                    <a:gd name="T7" fmla="*/ 21 h 459"/>
                    <a:gd name="T8" fmla="*/ 321 w 459"/>
                    <a:gd name="T9" fmla="*/ 54 h 459"/>
                    <a:gd name="T10" fmla="*/ 385 w 459"/>
                    <a:gd name="T11" fmla="*/ 106 h 459"/>
                    <a:gd name="T12" fmla="*/ 415 w 459"/>
                    <a:gd name="T13" fmla="*/ 90 h 459"/>
                    <a:gd name="T14" fmla="*/ 449 w 459"/>
                    <a:gd name="T15" fmla="*/ 154 h 459"/>
                    <a:gd name="T16" fmla="*/ 419 w 459"/>
                    <a:gd name="T17" fmla="*/ 170 h 459"/>
                    <a:gd name="T18" fmla="*/ 427 w 459"/>
                    <a:gd name="T19" fmla="*/ 252 h 459"/>
                    <a:gd name="T20" fmla="*/ 459 w 459"/>
                    <a:gd name="T21" fmla="*/ 262 h 459"/>
                    <a:gd name="T22" fmla="*/ 438 w 459"/>
                    <a:gd name="T23" fmla="*/ 331 h 459"/>
                    <a:gd name="T24" fmla="*/ 406 w 459"/>
                    <a:gd name="T25" fmla="*/ 321 h 459"/>
                    <a:gd name="T26" fmla="*/ 353 w 459"/>
                    <a:gd name="T27" fmla="*/ 384 h 459"/>
                    <a:gd name="T28" fmla="*/ 370 w 459"/>
                    <a:gd name="T29" fmla="*/ 414 h 459"/>
                    <a:gd name="T30" fmla="*/ 306 w 459"/>
                    <a:gd name="T31" fmla="*/ 448 h 459"/>
                    <a:gd name="T32" fmla="*/ 290 w 459"/>
                    <a:gd name="T33" fmla="*/ 418 h 459"/>
                    <a:gd name="T34" fmla="*/ 230 w 459"/>
                    <a:gd name="T35" fmla="*/ 427 h 459"/>
                    <a:gd name="T36" fmla="*/ 230 w 459"/>
                    <a:gd name="T37" fmla="*/ 376 h 459"/>
                    <a:gd name="T38" fmla="*/ 370 w 459"/>
                    <a:gd name="T39" fmla="*/ 272 h 459"/>
                    <a:gd name="T40" fmla="*/ 272 w 459"/>
                    <a:gd name="T41" fmla="*/ 90 h 459"/>
                    <a:gd name="T42" fmla="*/ 230 w 459"/>
                    <a:gd name="T43" fmla="*/ 83 h 459"/>
                    <a:gd name="T44" fmla="*/ 230 w 459"/>
                    <a:gd name="T45" fmla="*/ 32 h 459"/>
                    <a:gd name="T46" fmla="*/ 106 w 459"/>
                    <a:gd name="T47" fmla="*/ 75 h 459"/>
                    <a:gd name="T48" fmla="*/ 90 w 459"/>
                    <a:gd name="T49" fmla="*/ 45 h 459"/>
                    <a:gd name="T50" fmla="*/ 154 w 459"/>
                    <a:gd name="T51" fmla="*/ 11 h 459"/>
                    <a:gd name="T52" fmla="*/ 170 w 459"/>
                    <a:gd name="T53" fmla="*/ 41 h 459"/>
                    <a:gd name="T54" fmla="*/ 230 w 459"/>
                    <a:gd name="T55" fmla="*/ 32 h 459"/>
                    <a:gd name="T56" fmla="*/ 230 w 459"/>
                    <a:gd name="T57" fmla="*/ 83 h 459"/>
                    <a:gd name="T58" fmla="*/ 90 w 459"/>
                    <a:gd name="T59" fmla="*/ 187 h 459"/>
                    <a:gd name="T60" fmla="*/ 187 w 459"/>
                    <a:gd name="T61" fmla="*/ 369 h 459"/>
                    <a:gd name="T62" fmla="*/ 187 w 459"/>
                    <a:gd name="T63" fmla="*/ 369 h 459"/>
                    <a:gd name="T64" fmla="*/ 230 w 459"/>
                    <a:gd name="T65" fmla="*/ 376 h 459"/>
                    <a:gd name="T66" fmla="*/ 230 w 459"/>
                    <a:gd name="T67" fmla="*/ 427 h 459"/>
                    <a:gd name="T68" fmla="*/ 208 w 459"/>
                    <a:gd name="T69" fmla="*/ 426 h 459"/>
                    <a:gd name="T70" fmla="*/ 198 w 459"/>
                    <a:gd name="T71" fmla="*/ 459 h 459"/>
                    <a:gd name="T72" fmla="*/ 129 w 459"/>
                    <a:gd name="T73" fmla="*/ 438 h 459"/>
                    <a:gd name="T74" fmla="*/ 139 w 459"/>
                    <a:gd name="T75" fmla="*/ 405 h 459"/>
                    <a:gd name="T76" fmla="*/ 75 w 459"/>
                    <a:gd name="T77" fmla="*/ 353 h 459"/>
                    <a:gd name="T78" fmla="*/ 45 w 459"/>
                    <a:gd name="T79" fmla="*/ 369 h 459"/>
                    <a:gd name="T80" fmla="*/ 11 w 459"/>
                    <a:gd name="T81" fmla="*/ 305 h 459"/>
                    <a:gd name="T82" fmla="*/ 41 w 459"/>
                    <a:gd name="T83" fmla="*/ 289 h 459"/>
                    <a:gd name="T84" fmla="*/ 33 w 459"/>
                    <a:gd name="T85" fmla="*/ 208 h 459"/>
                    <a:gd name="T86" fmla="*/ 0 w 459"/>
                    <a:gd name="T87" fmla="*/ 198 h 459"/>
                    <a:gd name="T88" fmla="*/ 22 w 459"/>
                    <a:gd name="T89" fmla="*/ 128 h 459"/>
                    <a:gd name="T90" fmla="*/ 54 w 459"/>
                    <a:gd name="T91" fmla="*/ 138 h 459"/>
                    <a:gd name="T92" fmla="*/ 106 w 459"/>
                    <a:gd name="T93" fmla="*/ 75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59" h="459">
                      <a:moveTo>
                        <a:pt x="230" y="32"/>
                      </a:moveTo>
                      <a:cubicBezTo>
                        <a:pt x="237" y="32"/>
                        <a:pt x="245" y="32"/>
                        <a:pt x="252" y="33"/>
                      </a:cubicBezTo>
                      <a:cubicBezTo>
                        <a:pt x="262" y="0"/>
                        <a:pt x="262" y="0"/>
                        <a:pt x="262" y="0"/>
                      </a:cubicBezTo>
                      <a:cubicBezTo>
                        <a:pt x="331" y="21"/>
                        <a:pt x="331" y="21"/>
                        <a:pt x="331" y="21"/>
                      </a:cubicBezTo>
                      <a:cubicBezTo>
                        <a:pt x="321" y="54"/>
                        <a:pt x="321" y="54"/>
                        <a:pt x="321" y="54"/>
                      </a:cubicBezTo>
                      <a:cubicBezTo>
                        <a:pt x="346" y="67"/>
                        <a:pt x="368" y="85"/>
                        <a:pt x="385" y="106"/>
                      </a:cubicBezTo>
                      <a:cubicBezTo>
                        <a:pt x="415" y="90"/>
                        <a:pt x="415" y="90"/>
                        <a:pt x="415" y="90"/>
                      </a:cubicBezTo>
                      <a:cubicBezTo>
                        <a:pt x="449" y="154"/>
                        <a:pt x="449" y="154"/>
                        <a:pt x="449" y="154"/>
                      </a:cubicBezTo>
                      <a:cubicBezTo>
                        <a:pt x="419" y="170"/>
                        <a:pt x="419" y="170"/>
                        <a:pt x="419" y="170"/>
                      </a:cubicBezTo>
                      <a:cubicBezTo>
                        <a:pt x="427" y="196"/>
                        <a:pt x="430" y="224"/>
                        <a:pt x="427" y="252"/>
                      </a:cubicBezTo>
                      <a:cubicBezTo>
                        <a:pt x="459" y="262"/>
                        <a:pt x="459" y="262"/>
                        <a:pt x="459" y="262"/>
                      </a:cubicBezTo>
                      <a:cubicBezTo>
                        <a:pt x="438" y="331"/>
                        <a:pt x="438" y="331"/>
                        <a:pt x="438" y="331"/>
                      </a:cubicBezTo>
                      <a:cubicBezTo>
                        <a:pt x="406" y="321"/>
                        <a:pt x="406" y="321"/>
                        <a:pt x="406" y="321"/>
                      </a:cubicBezTo>
                      <a:cubicBezTo>
                        <a:pt x="393" y="346"/>
                        <a:pt x="375" y="367"/>
                        <a:pt x="353" y="384"/>
                      </a:cubicBezTo>
                      <a:cubicBezTo>
                        <a:pt x="370" y="414"/>
                        <a:pt x="370" y="414"/>
                        <a:pt x="370" y="414"/>
                      </a:cubicBezTo>
                      <a:cubicBezTo>
                        <a:pt x="306" y="448"/>
                        <a:pt x="306" y="448"/>
                        <a:pt x="306" y="448"/>
                      </a:cubicBezTo>
                      <a:cubicBezTo>
                        <a:pt x="290" y="418"/>
                        <a:pt x="290" y="418"/>
                        <a:pt x="290" y="418"/>
                      </a:cubicBezTo>
                      <a:cubicBezTo>
                        <a:pt x="271" y="424"/>
                        <a:pt x="250" y="427"/>
                        <a:pt x="230" y="427"/>
                      </a:cubicBezTo>
                      <a:cubicBezTo>
                        <a:pt x="230" y="376"/>
                        <a:pt x="230" y="376"/>
                        <a:pt x="230" y="376"/>
                      </a:cubicBezTo>
                      <a:cubicBezTo>
                        <a:pt x="293" y="376"/>
                        <a:pt x="351" y="335"/>
                        <a:pt x="370" y="272"/>
                      </a:cubicBezTo>
                      <a:cubicBezTo>
                        <a:pt x="393" y="195"/>
                        <a:pt x="350" y="113"/>
                        <a:pt x="272" y="90"/>
                      </a:cubicBezTo>
                      <a:cubicBezTo>
                        <a:pt x="258" y="85"/>
                        <a:pt x="244" y="83"/>
                        <a:pt x="230" y="83"/>
                      </a:cubicBezTo>
                      <a:lnTo>
                        <a:pt x="230" y="32"/>
                      </a:lnTo>
                      <a:close/>
                      <a:moveTo>
                        <a:pt x="106" y="75"/>
                      </a:moveTo>
                      <a:cubicBezTo>
                        <a:pt x="90" y="45"/>
                        <a:pt x="90" y="45"/>
                        <a:pt x="90" y="45"/>
                      </a:cubicBezTo>
                      <a:cubicBezTo>
                        <a:pt x="154" y="11"/>
                        <a:pt x="154" y="11"/>
                        <a:pt x="154" y="11"/>
                      </a:cubicBezTo>
                      <a:cubicBezTo>
                        <a:pt x="170" y="41"/>
                        <a:pt x="170" y="41"/>
                        <a:pt x="170" y="41"/>
                      </a:cubicBezTo>
                      <a:cubicBezTo>
                        <a:pt x="189" y="35"/>
                        <a:pt x="209" y="32"/>
                        <a:pt x="230" y="32"/>
                      </a:cubicBezTo>
                      <a:cubicBezTo>
                        <a:pt x="230" y="83"/>
                        <a:pt x="230" y="83"/>
                        <a:pt x="230" y="83"/>
                      </a:cubicBezTo>
                      <a:cubicBezTo>
                        <a:pt x="167" y="83"/>
                        <a:pt x="109" y="124"/>
                        <a:pt x="90" y="187"/>
                      </a:cubicBezTo>
                      <a:cubicBezTo>
                        <a:pt x="67" y="264"/>
                        <a:pt x="110" y="346"/>
                        <a:pt x="187" y="369"/>
                      </a:cubicBezTo>
                      <a:cubicBezTo>
                        <a:pt x="187" y="369"/>
                        <a:pt x="187" y="369"/>
                        <a:pt x="187" y="369"/>
                      </a:cubicBezTo>
                      <a:cubicBezTo>
                        <a:pt x="202" y="374"/>
                        <a:pt x="216" y="376"/>
                        <a:pt x="230" y="376"/>
                      </a:cubicBezTo>
                      <a:cubicBezTo>
                        <a:pt x="230" y="427"/>
                        <a:pt x="230" y="427"/>
                        <a:pt x="230" y="427"/>
                      </a:cubicBezTo>
                      <a:cubicBezTo>
                        <a:pt x="223" y="427"/>
                        <a:pt x="215" y="427"/>
                        <a:pt x="208" y="426"/>
                      </a:cubicBezTo>
                      <a:cubicBezTo>
                        <a:pt x="198" y="459"/>
                        <a:pt x="198" y="459"/>
                        <a:pt x="198" y="459"/>
                      </a:cubicBezTo>
                      <a:cubicBezTo>
                        <a:pt x="129" y="438"/>
                        <a:pt x="129" y="438"/>
                        <a:pt x="129" y="438"/>
                      </a:cubicBezTo>
                      <a:cubicBezTo>
                        <a:pt x="139" y="405"/>
                        <a:pt x="139" y="405"/>
                        <a:pt x="139" y="405"/>
                      </a:cubicBezTo>
                      <a:cubicBezTo>
                        <a:pt x="114" y="392"/>
                        <a:pt x="92" y="374"/>
                        <a:pt x="75" y="353"/>
                      </a:cubicBezTo>
                      <a:cubicBezTo>
                        <a:pt x="45" y="369"/>
                        <a:pt x="45" y="369"/>
                        <a:pt x="45" y="369"/>
                      </a:cubicBezTo>
                      <a:cubicBezTo>
                        <a:pt x="11" y="305"/>
                        <a:pt x="11" y="305"/>
                        <a:pt x="11" y="305"/>
                      </a:cubicBezTo>
                      <a:cubicBezTo>
                        <a:pt x="41" y="289"/>
                        <a:pt x="41" y="289"/>
                        <a:pt x="41" y="289"/>
                      </a:cubicBezTo>
                      <a:cubicBezTo>
                        <a:pt x="33" y="263"/>
                        <a:pt x="30" y="236"/>
                        <a:pt x="33" y="208"/>
                      </a:cubicBezTo>
                      <a:cubicBezTo>
                        <a:pt x="0" y="198"/>
                        <a:pt x="0" y="198"/>
                        <a:pt x="0" y="198"/>
                      </a:cubicBezTo>
                      <a:cubicBezTo>
                        <a:pt x="22" y="128"/>
                        <a:pt x="22" y="128"/>
                        <a:pt x="22" y="128"/>
                      </a:cubicBezTo>
                      <a:cubicBezTo>
                        <a:pt x="54" y="138"/>
                        <a:pt x="54" y="138"/>
                        <a:pt x="54" y="138"/>
                      </a:cubicBezTo>
                      <a:cubicBezTo>
                        <a:pt x="67" y="113"/>
                        <a:pt x="85" y="92"/>
                        <a:pt x="106" y="75"/>
                      </a:cubicBezTo>
                      <a:close/>
                    </a:path>
                  </a:pathLst>
                </a:custGeom>
                <a:solidFill>
                  <a:srgbClr val="FFB5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75" name="îṩḷidé"/>
                <p:cNvSpPr/>
                <p:nvPr/>
              </p:nvSpPr>
              <p:spPr bwMode="auto">
                <a:xfrm>
                  <a:off x="5151438" y="4799013"/>
                  <a:ext cx="1717675" cy="754063"/>
                </a:xfrm>
                <a:custGeom>
                  <a:avLst/>
                  <a:gdLst>
                    <a:gd name="T0" fmla="*/ 261 w 1082"/>
                    <a:gd name="T1" fmla="*/ 0 h 475"/>
                    <a:gd name="T2" fmla="*/ 818 w 1082"/>
                    <a:gd name="T3" fmla="*/ 0 h 475"/>
                    <a:gd name="T4" fmla="*/ 1082 w 1082"/>
                    <a:gd name="T5" fmla="*/ 475 h 475"/>
                    <a:gd name="T6" fmla="*/ 0 w 1082"/>
                    <a:gd name="T7" fmla="*/ 475 h 475"/>
                    <a:gd name="T8" fmla="*/ 261 w 1082"/>
                    <a:gd name="T9" fmla="*/ 0 h 475"/>
                  </a:gdLst>
                  <a:ahLst/>
                  <a:cxnLst>
                    <a:cxn ang="0">
                      <a:pos x="T0" y="T1"/>
                    </a:cxn>
                    <a:cxn ang="0">
                      <a:pos x="T2" y="T3"/>
                    </a:cxn>
                    <a:cxn ang="0">
                      <a:pos x="T4" y="T5"/>
                    </a:cxn>
                    <a:cxn ang="0">
                      <a:pos x="T6" y="T7"/>
                    </a:cxn>
                    <a:cxn ang="0">
                      <a:pos x="T8" y="T9"/>
                    </a:cxn>
                  </a:cxnLst>
                  <a:rect l="0" t="0" r="r" b="b"/>
                  <a:pathLst>
                    <a:path w="1082" h="475">
                      <a:moveTo>
                        <a:pt x="261" y="0"/>
                      </a:moveTo>
                      <a:lnTo>
                        <a:pt x="818" y="0"/>
                      </a:lnTo>
                      <a:lnTo>
                        <a:pt x="1082" y="475"/>
                      </a:lnTo>
                      <a:lnTo>
                        <a:pt x="0" y="475"/>
                      </a:lnTo>
                      <a:lnTo>
                        <a:pt x="261" y="0"/>
                      </a:lnTo>
                      <a:close/>
                    </a:path>
                  </a:pathLst>
                </a:custGeom>
                <a:solidFill>
                  <a:srgbClr val="D63E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76" name="î$ḻîďe"/>
                <p:cNvSpPr/>
                <p:nvPr/>
              </p:nvSpPr>
              <p:spPr bwMode="auto">
                <a:xfrm>
                  <a:off x="3706813" y="2292350"/>
                  <a:ext cx="4605338" cy="2697163"/>
                </a:xfrm>
                <a:custGeom>
                  <a:avLst/>
                  <a:gdLst>
                    <a:gd name="T0" fmla="*/ 46 w 989"/>
                    <a:gd name="T1" fmla="*/ 0 h 579"/>
                    <a:gd name="T2" fmla="*/ 943 w 989"/>
                    <a:gd name="T3" fmla="*/ 0 h 579"/>
                    <a:gd name="T4" fmla="*/ 989 w 989"/>
                    <a:gd name="T5" fmla="*/ 45 h 579"/>
                    <a:gd name="T6" fmla="*/ 989 w 989"/>
                    <a:gd name="T7" fmla="*/ 534 h 579"/>
                    <a:gd name="T8" fmla="*/ 943 w 989"/>
                    <a:gd name="T9" fmla="*/ 579 h 579"/>
                    <a:gd name="T10" fmla="*/ 46 w 989"/>
                    <a:gd name="T11" fmla="*/ 579 h 579"/>
                    <a:gd name="T12" fmla="*/ 0 w 989"/>
                    <a:gd name="T13" fmla="*/ 534 h 579"/>
                    <a:gd name="T14" fmla="*/ 0 w 989"/>
                    <a:gd name="T15" fmla="*/ 45 h 579"/>
                    <a:gd name="T16" fmla="*/ 46 w 989"/>
                    <a:gd name="T17" fmla="*/ 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9" h="579">
                      <a:moveTo>
                        <a:pt x="46" y="0"/>
                      </a:moveTo>
                      <a:cubicBezTo>
                        <a:pt x="943" y="0"/>
                        <a:pt x="943" y="0"/>
                        <a:pt x="943" y="0"/>
                      </a:cubicBezTo>
                      <a:cubicBezTo>
                        <a:pt x="968" y="0"/>
                        <a:pt x="989" y="20"/>
                        <a:pt x="989" y="45"/>
                      </a:cubicBezTo>
                      <a:cubicBezTo>
                        <a:pt x="989" y="534"/>
                        <a:pt x="989" y="534"/>
                        <a:pt x="989" y="534"/>
                      </a:cubicBezTo>
                      <a:cubicBezTo>
                        <a:pt x="989" y="559"/>
                        <a:pt x="968" y="579"/>
                        <a:pt x="943" y="579"/>
                      </a:cubicBezTo>
                      <a:cubicBezTo>
                        <a:pt x="46" y="579"/>
                        <a:pt x="46" y="579"/>
                        <a:pt x="46" y="579"/>
                      </a:cubicBezTo>
                      <a:cubicBezTo>
                        <a:pt x="21" y="579"/>
                        <a:pt x="0" y="559"/>
                        <a:pt x="0" y="534"/>
                      </a:cubicBezTo>
                      <a:cubicBezTo>
                        <a:pt x="0" y="45"/>
                        <a:pt x="0" y="45"/>
                        <a:pt x="0" y="45"/>
                      </a:cubicBezTo>
                      <a:cubicBezTo>
                        <a:pt x="0" y="20"/>
                        <a:pt x="21" y="0"/>
                        <a:pt x="46" y="0"/>
                      </a:cubicBez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77" name="iSļîḑe"/>
                <p:cNvSpPr/>
                <p:nvPr/>
              </p:nvSpPr>
              <p:spPr bwMode="auto">
                <a:xfrm>
                  <a:off x="3846513" y="2413000"/>
                  <a:ext cx="4322763" cy="2193925"/>
                </a:xfrm>
                <a:prstGeom prst="rect">
                  <a:avLst/>
                </a:prstGeom>
                <a:solidFill>
                  <a:srgbClr val="F5FAF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dirty="0">
                    <a:solidFill>
                      <a:srgbClr val="000000"/>
                    </a:solidFill>
                    <a:cs typeface="+mn-ea"/>
                    <a:sym typeface="+mn-lt"/>
                  </a:endParaRPr>
                </a:p>
              </p:txBody>
            </p:sp>
            <p:sp>
              <p:nvSpPr>
                <p:cNvPr id="78" name="iṩ1ïḓê"/>
                <p:cNvSpPr/>
                <p:nvPr/>
              </p:nvSpPr>
              <p:spPr bwMode="auto">
                <a:xfrm>
                  <a:off x="802481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79" name="îS1ïďe"/>
                <p:cNvSpPr/>
                <p:nvPr/>
              </p:nvSpPr>
              <p:spPr bwMode="auto">
                <a:xfrm>
                  <a:off x="791686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80" name="íšļîḓe"/>
                <p:cNvSpPr/>
                <p:nvPr/>
              </p:nvSpPr>
              <p:spPr bwMode="auto">
                <a:xfrm>
                  <a:off x="7805738"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81" name="îṡ1îďè"/>
                <p:cNvSpPr/>
                <p:nvPr/>
              </p:nvSpPr>
              <p:spPr bwMode="auto">
                <a:xfrm>
                  <a:off x="3348038" y="5324475"/>
                  <a:ext cx="5322888" cy="228600"/>
                </a:xfrm>
                <a:custGeom>
                  <a:avLst/>
                  <a:gdLst>
                    <a:gd name="T0" fmla="*/ 24 w 1143"/>
                    <a:gd name="T1" fmla="*/ 0 h 49"/>
                    <a:gd name="T2" fmla="*/ 1119 w 1143"/>
                    <a:gd name="T3" fmla="*/ 0 h 49"/>
                    <a:gd name="T4" fmla="*/ 1143 w 1143"/>
                    <a:gd name="T5" fmla="*/ 25 h 49"/>
                    <a:gd name="T6" fmla="*/ 1143 w 1143"/>
                    <a:gd name="T7" fmla="*/ 25 h 49"/>
                    <a:gd name="T8" fmla="*/ 1119 w 1143"/>
                    <a:gd name="T9" fmla="*/ 49 h 49"/>
                    <a:gd name="T10" fmla="*/ 24 w 1143"/>
                    <a:gd name="T11" fmla="*/ 49 h 49"/>
                    <a:gd name="T12" fmla="*/ 0 w 1143"/>
                    <a:gd name="T13" fmla="*/ 25 h 49"/>
                    <a:gd name="T14" fmla="*/ 0 w 1143"/>
                    <a:gd name="T15" fmla="*/ 25 h 49"/>
                    <a:gd name="T16" fmla="*/ 24 w 1143"/>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3" h="49">
                      <a:moveTo>
                        <a:pt x="24" y="0"/>
                      </a:moveTo>
                      <a:cubicBezTo>
                        <a:pt x="1119" y="0"/>
                        <a:pt x="1119" y="0"/>
                        <a:pt x="1119" y="0"/>
                      </a:cubicBezTo>
                      <a:cubicBezTo>
                        <a:pt x="1132" y="0"/>
                        <a:pt x="1143" y="11"/>
                        <a:pt x="1143" y="25"/>
                      </a:cubicBezTo>
                      <a:cubicBezTo>
                        <a:pt x="1143" y="25"/>
                        <a:pt x="1143" y="25"/>
                        <a:pt x="1143" y="25"/>
                      </a:cubicBezTo>
                      <a:cubicBezTo>
                        <a:pt x="1143" y="38"/>
                        <a:pt x="1132" y="49"/>
                        <a:pt x="1119" y="49"/>
                      </a:cubicBezTo>
                      <a:cubicBezTo>
                        <a:pt x="24" y="49"/>
                        <a:pt x="24" y="49"/>
                        <a:pt x="24" y="49"/>
                      </a:cubicBezTo>
                      <a:cubicBezTo>
                        <a:pt x="11" y="49"/>
                        <a:pt x="0" y="38"/>
                        <a:pt x="0" y="25"/>
                      </a:cubicBezTo>
                      <a:cubicBezTo>
                        <a:pt x="0" y="25"/>
                        <a:pt x="0" y="25"/>
                        <a:pt x="0" y="25"/>
                      </a:cubicBezTo>
                      <a:cubicBezTo>
                        <a:pt x="0" y="11"/>
                        <a:pt x="11" y="0"/>
                        <a:pt x="24" y="0"/>
                      </a:cubicBezTo>
                      <a:close/>
                    </a:path>
                  </a:pathLst>
                </a:cu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82" name="ïŝlïḋè"/>
                <p:cNvSpPr/>
                <p:nvPr/>
              </p:nvSpPr>
              <p:spPr bwMode="auto">
                <a:xfrm>
                  <a:off x="3348038" y="5441950"/>
                  <a:ext cx="5322888" cy="111125"/>
                </a:xfrm>
                <a:custGeom>
                  <a:avLst/>
                  <a:gdLst>
                    <a:gd name="T0" fmla="*/ 1143 w 1143"/>
                    <a:gd name="T1" fmla="*/ 0 h 24"/>
                    <a:gd name="T2" fmla="*/ 1119 w 1143"/>
                    <a:gd name="T3" fmla="*/ 24 h 24"/>
                    <a:gd name="T4" fmla="*/ 24 w 1143"/>
                    <a:gd name="T5" fmla="*/ 24 h 24"/>
                    <a:gd name="T6" fmla="*/ 0 w 1143"/>
                    <a:gd name="T7" fmla="*/ 0 h 24"/>
                    <a:gd name="T8" fmla="*/ 1143 w 1143"/>
                    <a:gd name="T9" fmla="*/ 0 h 24"/>
                  </a:gdLst>
                  <a:ahLst/>
                  <a:cxnLst>
                    <a:cxn ang="0">
                      <a:pos x="T0" y="T1"/>
                    </a:cxn>
                    <a:cxn ang="0">
                      <a:pos x="T2" y="T3"/>
                    </a:cxn>
                    <a:cxn ang="0">
                      <a:pos x="T4" y="T5"/>
                    </a:cxn>
                    <a:cxn ang="0">
                      <a:pos x="T6" y="T7"/>
                    </a:cxn>
                    <a:cxn ang="0">
                      <a:pos x="T8" y="T9"/>
                    </a:cxn>
                  </a:cxnLst>
                  <a:rect l="0" t="0" r="r" b="b"/>
                  <a:pathLst>
                    <a:path w="1143" h="24">
                      <a:moveTo>
                        <a:pt x="1143" y="0"/>
                      </a:moveTo>
                      <a:cubicBezTo>
                        <a:pt x="1143" y="13"/>
                        <a:pt x="1132" y="24"/>
                        <a:pt x="1119" y="24"/>
                      </a:cubicBezTo>
                      <a:cubicBezTo>
                        <a:pt x="24" y="24"/>
                        <a:pt x="24" y="24"/>
                        <a:pt x="24" y="24"/>
                      </a:cubicBezTo>
                      <a:cubicBezTo>
                        <a:pt x="11" y="24"/>
                        <a:pt x="0" y="13"/>
                        <a:pt x="0" y="0"/>
                      </a:cubicBezTo>
                      <a:lnTo>
                        <a:pt x="1143" y="0"/>
                      </a:ln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83" name="iṡľiďê"/>
                <p:cNvSpPr/>
                <p:nvPr/>
              </p:nvSpPr>
              <p:spPr bwMode="auto">
                <a:xfrm>
                  <a:off x="4241801" y="2716213"/>
                  <a:ext cx="1331913"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4" name="ïṣļïḓe"/>
                <p:cNvSpPr/>
                <p:nvPr/>
              </p:nvSpPr>
              <p:spPr bwMode="auto">
                <a:xfrm>
                  <a:off x="4241801" y="3014663"/>
                  <a:ext cx="703263"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5" name="íṧlïḍe"/>
                <p:cNvSpPr/>
                <p:nvPr/>
              </p:nvSpPr>
              <p:spPr bwMode="auto">
                <a:xfrm>
                  <a:off x="6784976" y="3014663"/>
                  <a:ext cx="9874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6" name="íṥľîḓe"/>
                <p:cNvSpPr/>
                <p:nvPr/>
              </p:nvSpPr>
              <p:spPr bwMode="auto">
                <a:xfrm>
                  <a:off x="4241801" y="3270250"/>
                  <a:ext cx="517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7" name="ïṣļïde"/>
                <p:cNvSpPr/>
                <p:nvPr/>
              </p:nvSpPr>
              <p:spPr bwMode="auto">
                <a:xfrm>
                  <a:off x="4945063" y="3270250"/>
                  <a:ext cx="23288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8" name="îṥḷïḓé"/>
                <p:cNvSpPr/>
                <p:nvPr/>
              </p:nvSpPr>
              <p:spPr bwMode="auto">
                <a:xfrm>
                  <a:off x="4241801" y="3527425"/>
                  <a:ext cx="1266825"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89" name="îśḻïḑe"/>
                <p:cNvSpPr/>
                <p:nvPr/>
              </p:nvSpPr>
              <p:spPr bwMode="auto">
                <a:xfrm>
                  <a:off x="5695951" y="3527425"/>
                  <a:ext cx="1406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0" name="íşļide"/>
                <p:cNvSpPr/>
                <p:nvPr/>
              </p:nvSpPr>
              <p:spPr bwMode="auto">
                <a:xfrm>
                  <a:off x="4241801" y="3783013"/>
                  <a:ext cx="5175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1" name="iSľiḍé"/>
                <p:cNvSpPr/>
                <p:nvPr/>
              </p:nvSpPr>
              <p:spPr bwMode="auto">
                <a:xfrm>
                  <a:off x="4945063" y="3783013"/>
                  <a:ext cx="13049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2" name="ïṩļídè"/>
                <p:cNvSpPr/>
                <p:nvPr/>
              </p:nvSpPr>
              <p:spPr bwMode="auto">
                <a:xfrm>
                  <a:off x="4241801" y="4038600"/>
                  <a:ext cx="1081088"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3" name="ísļîde"/>
                <p:cNvSpPr/>
                <p:nvPr/>
              </p:nvSpPr>
              <p:spPr bwMode="auto">
                <a:xfrm>
                  <a:off x="5508626" y="4038600"/>
                  <a:ext cx="13414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4" name="iŝḻîḋe"/>
                <p:cNvSpPr/>
                <p:nvPr/>
              </p:nvSpPr>
              <p:spPr bwMode="auto">
                <a:xfrm>
                  <a:off x="5127626" y="3014663"/>
                  <a:ext cx="14525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5" name="iŝḻíḋê"/>
                <p:cNvSpPr/>
                <p:nvPr/>
              </p:nvSpPr>
              <p:spPr bwMode="auto">
                <a:xfrm>
                  <a:off x="7478713" y="3270250"/>
                  <a:ext cx="29368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6" name="îšļíḓe"/>
                <p:cNvSpPr/>
                <p:nvPr/>
              </p:nvSpPr>
              <p:spPr bwMode="auto">
                <a:xfrm>
                  <a:off x="7307263" y="3527425"/>
                  <a:ext cx="4651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7" name="îṥ1iḓè"/>
                <p:cNvSpPr/>
                <p:nvPr/>
              </p:nvSpPr>
              <p:spPr bwMode="auto">
                <a:xfrm>
                  <a:off x="6454776" y="3783013"/>
                  <a:ext cx="13176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98" name="ïślîḍé"/>
                <p:cNvSpPr/>
                <p:nvPr/>
              </p:nvSpPr>
              <p:spPr bwMode="auto">
                <a:xfrm>
                  <a:off x="7054851" y="4038600"/>
                  <a:ext cx="717550"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grpSp>
          <p:grpSp>
            <p:nvGrpSpPr>
              <p:cNvPr id="46" name="组合 4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3518556" y="5310918"/>
                <a:ext cx="692792" cy="447384"/>
                <a:chOff x="2938463" y="1309688"/>
                <a:chExt cx="6315075" cy="4243388"/>
              </a:xfrm>
            </p:grpSpPr>
            <p:sp>
              <p:nvSpPr>
                <p:cNvPr id="47" name="íS1íḍé"/>
                <p:cNvSpPr/>
                <p:nvPr/>
              </p:nvSpPr>
              <p:spPr bwMode="auto">
                <a:xfrm>
                  <a:off x="2938463" y="2740025"/>
                  <a:ext cx="1360488" cy="1360488"/>
                </a:xfrm>
                <a:custGeom>
                  <a:avLst/>
                  <a:gdLst>
                    <a:gd name="T0" fmla="*/ 146 w 292"/>
                    <a:gd name="T1" fmla="*/ 20 h 292"/>
                    <a:gd name="T2" fmla="*/ 160 w 292"/>
                    <a:gd name="T3" fmla="*/ 20 h 292"/>
                    <a:gd name="T4" fmla="*/ 166 w 292"/>
                    <a:gd name="T5" fmla="*/ 0 h 292"/>
                    <a:gd name="T6" fmla="*/ 210 w 292"/>
                    <a:gd name="T7" fmla="*/ 13 h 292"/>
                    <a:gd name="T8" fmla="*/ 204 w 292"/>
                    <a:gd name="T9" fmla="*/ 34 h 292"/>
                    <a:gd name="T10" fmla="*/ 244 w 292"/>
                    <a:gd name="T11" fmla="*/ 67 h 292"/>
                    <a:gd name="T12" fmla="*/ 264 w 292"/>
                    <a:gd name="T13" fmla="*/ 57 h 292"/>
                    <a:gd name="T14" fmla="*/ 285 w 292"/>
                    <a:gd name="T15" fmla="*/ 97 h 292"/>
                    <a:gd name="T16" fmla="*/ 266 w 292"/>
                    <a:gd name="T17" fmla="*/ 108 h 292"/>
                    <a:gd name="T18" fmla="*/ 271 w 292"/>
                    <a:gd name="T19" fmla="*/ 160 h 292"/>
                    <a:gd name="T20" fmla="*/ 292 w 292"/>
                    <a:gd name="T21" fmla="*/ 166 h 292"/>
                    <a:gd name="T22" fmla="*/ 279 w 292"/>
                    <a:gd name="T23" fmla="*/ 210 h 292"/>
                    <a:gd name="T24" fmla="*/ 258 w 292"/>
                    <a:gd name="T25" fmla="*/ 204 h 292"/>
                    <a:gd name="T26" fmla="*/ 225 w 292"/>
                    <a:gd name="T27" fmla="*/ 244 h 292"/>
                    <a:gd name="T28" fmla="*/ 235 w 292"/>
                    <a:gd name="T29" fmla="*/ 263 h 292"/>
                    <a:gd name="T30" fmla="*/ 194 w 292"/>
                    <a:gd name="T31" fmla="*/ 285 h 292"/>
                    <a:gd name="T32" fmla="*/ 184 w 292"/>
                    <a:gd name="T33" fmla="*/ 266 h 292"/>
                    <a:gd name="T34" fmla="*/ 146 w 292"/>
                    <a:gd name="T35" fmla="*/ 272 h 292"/>
                    <a:gd name="T36" fmla="*/ 146 w 292"/>
                    <a:gd name="T37" fmla="*/ 239 h 292"/>
                    <a:gd name="T38" fmla="*/ 235 w 292"/>
                    <a:gd name="T39" fmla="*/ 173 h 292"/>
                    <a:gd name="T40" fmla="*/ 173 w 292"/>
                    <a:gd name="T41" fmla="*/ 57 h 292"/>
                    <a:gd name="T42" fmla="*/ 146 w 292"/>
                    <a:gd name="T43" fmla="*/ 53 h 292"/>
                    <a:gd name="T44" fmla="*/ 146 w 292"/>
                    <a:gd name="T45" fmla="*/ 20 h 292"/>
                    <a:gd name="T46" fmla="*/ 67 w 292"/>
                    <a:gd name="T47" fmla="*/ 47 h 292"/>
                    <a:gd name="T48" fmla="*/ 57 w 292"/>
                    <a:gd name="T49" fmla="*/ 28 h 292"/>
                    <a:gd name="T50" fmla="*/ 98 w 292"/>
                    <a:gd name="T51" fmla="*/ 6 h 292"/>
                    <a:gd name="T52" fmla="*/ 108 w 292"/>
                    <a:gd name="T53" fmla="*/ 26 h 292"/>
                    <a:gd name="T54" fmla="*/ 146 w 292"/>
                    <a:gd name="T55" fmla="*/ 20 h 292"/>
                    <a:gd name="T56" fmla="*/ 146 w 292"/>
                    <a:gd name="T57" fmla="*/ 53 h 292"/>
                    <a:gd name="T58" fmla="*/ 57 w 292"/>
                    <a:gd name="T59" fmla="*/ 119 h 292"/>
                    <a:gd name="T60" fmla="*/ 119 w 292"/>
                    <a:gd name="T61" fmla="*/ 235 h 292"/>
                    <a:gd name="T62" fmla="*/ 119 w 292"/>
                    <a:gd name="T63" fmla="*/ 235 h 292"/>
                    <a:gd name="T64" fmla="*/ 146 w 292"/>
                    <a:gd name="T65" fmla="*/ 239 h 292"/>
                    <a:gd name="T66" fmla="*/ 146 w 292"/>
                    <a:gd name="T67" fmla="*/ 272 h 292"/>
                    <a:gd name="T68" fmla="*/ 132 w 292"/>
                    <a:gd name="T69" fmla="*/ 271 h 292"/>
                    <a:gd name="T70" fmla="*/ 126 w 292"/>
                    <a:gd name="T71" fmla="*/ 292 h 292"/>
                    <a:gd name="T72" fmla="*/ 82 w 292"/>
                    <a:gd name="T73" fmla="*/ 278 h 292"/>
                    <a:gd name="T74" fmla="*/ 88 w 292"/>
                    <a:gd name="T75" fmla="*/ 257 h 292"/>
                    <a:gd name="T76" fmla="*/ 48 w 292"/>
                    <a:gd name="T77" fmla="*/ 224 h 292"/>
                    <a:gd name="T78" fmla="*/ 28 w 292"/>
                    <a:gd name="T79" fmla="*/ 234 h 292"/>
                    <a:gd name="T80" fmla="*/ 7 w 292"/>
                    <a:gd name="T81" fmla="*/ 194 h 292"/>
                    <a:gd name="T82" fmla="*/ 26 w 292"/>
                    <a:gd name="T83" fmla="*/ 184 h 292"/>
                    <a:gd name="T84" fmla="*/ 21 w 292"/>
                    <a:gd name="T85" fmla="*/ 132 h 292"/>
                    <a:gd name="T86" fmla="*/ 0 w 292"/>
                    <a:gd name="T87" fmla="*/ 125 h 292"/>
                    <a:gd name="T88" fmla="*/ 13 w 292"/>
                    <a:gd name="T89" fmla="*/ 81 h 292"/>
                    <a:gd name="T90" fmla="*/ 34 w 292"/>
                    <a:gd name="T91" fmla="*/ 88 h 292"/>
                    <a:gd name="T92" fmla="*/ 67 w 292"/>
                    <a:gd name="T93" fmla="*/ 4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2" h="292">
                      <a:moveTo>
                        <a:pt x="146" y="20"/>
                      </a:moveTo>
                      <a:cubicBezTo>
                        <a:pt x="151" y="20"/>
                        <a:pt x="155" y="20"/>
                        <a:pt x="160" y="20"/>
                      </a:cubicBezTo>
                      <a:cubicBezTo>
                        <a:pt x="166" y="0"/>
                        <a:pt x="166" y="0"/>
                        <a:pt x="166" y="0"/>
                      </a:cubicBezTo>
                      <a:cubicBezTo>
                        <a:pt x="210" y="13"/>
                        <a:pt x="210" y="13"/>
                        <a:pt x="210" y="13"/>
                      </a:cubicBezTo>
                      <a:cubicBezTo>
                        <a:pt x="204" y="34"/>
                        <a:pt x="204" y="34"/>
                        <a:pt x="204" y="34"/>
                      </a:cubicBezTo>
                      <a:cubicBezTo>
                        <a:pt x="220" y="42"/>
                        <a:pt x="234" y="53"/>
                        <a:pt x="244" y="67"/>
                      </a:cubicBezTo>
                      <a:cubicBezTo>
                        <a:pt x="264" y="57"/>
                        <a:pt x="264" y="57"/>
                        <a:pt x="264" y="57"/>
                      </a:cubicBezTo>
                      <a:cubicBezTo>
                        <a:pt x="285" y="97"/>
                        <a:pt x="285" y="97"/>
                        <a:pt x="285" y="97"/>
                      </a:cubicBezTo>
                      <a:cubicBezTo>
                        <a:pt x="266" y="108"/>
                        <a:pt x="266" y="108"/>
                        <a:pt x="266" y="108"/>
                      </a:cubicBezTo>
                      <a:cubicBezTo>
                        <a:pt x="271" y="124"/>
                        <a:pt x="273" y="142"/>
                        <a:pt x="271" y="160"/>
                      </a:cubicBezTo>
                      <a:cubicBezTo>
                        <a:pt x="292" y="166"/>
                        <a:pt x="292" y="166"/>
                        <a:pt x="292" y="166"/>
                      </a:cubicBezTo>
                      <a:cubicBezTo>
                        <a:pt x="279" y="210"/>
                        <a:pt x="279" y="210"/>
                        <a:pt x="279" y="210"/>
                      </a:cubicBezTo>
                      <a:cubicBezTo>
                        <a:pt x="258" y="204"/>
                        <a:pt x="258" y="204"/>
                        <a:pt x="258" y="204"/>
                      </a:cubicBezTo>
                      <a:cubicBezTo>
                        <a:pt x="250" y="220"/>
                        <a:pt x="238" y="233"/>
                        <a:pt x="225" y="244"/>
                      </a:cubicBezTo>
                      <a:cubicBezTo>
                        <a:pt x="235" y="263"/>
                        <a:pt x="235" y="263"/>
                        <a:pt x="235" y="263"/>
                      </a:cubicBezTo>
                      <a:cubicBezTo>
                        <a:pt x="194" y="285"/>
                        <a:pt x="194" y="285"/>
                        <a:pt x="194" y="285"/>
                      </a:cubicBezTo>
                      <a:cubicBezTo>
                        <a:pt x="184" y="266"/>
                        <a:pt x="184" y="266"/>
                        <a:pt x="184" y="266"/>
                      </a:cubicBezTo>
                      <a:cubicBezTo>
                        <a:pt x="172" y="270"/>
                        <a:pt x="159" y="272"/>
                        <a:pt x="146" y="272"/>
                      </a:cubicBezTo>
                      <a:cubicBezTo>
                        <a:pt x="146" y="239"/>
                        <a:pt x="146" y="239"/>
                        <a:pt x="146" y="239"/>
                      </a:cubicBezTo>
                      <a:cubicBezTo>
                        <a:pt x="186" y="239"/>
                        <a:pt x="223" y="213"/>
                        <a:pt x="235" y="173"/>
                      </a:cubicBezTo>
                      <a:cubicBezTo>
                        <a:pt x="250" y="123"/>
                        <a:pt x="222" y="72"/>
                        <a:pt x="173" y="57"/>
                      </a:cubicBezTo>
                      <a:cubicBezTo>
                        <a:pt x="164" y="54"/>
                        <a:pt x="155" y="53"/>
                        <a:pt x="146" y="53"/>
                      </a:cubicBezTo>
                      <a:lnTo>
                        <a:pt x="146" y="20"/>
                      </a:lnTo>
                      <a:close/>
                      <a:moveTo>
                        <a:pt x="67" y="47"/>
                      </a:moveTo>
                      <a:cubicBezTo>
                        <a:pt x="57" y="28"/>
                        <a:pt x="57" y="28"/>
                        <a:pt x="57" y="28"/>
                      </a:cubicBezTo>
                      <a:cubicBezTo>
                        <a:pt x="98" y="6"/>
                        <a:pt x="98" y="6"/>
                        <a:pt x="98" y="6"/>
                      </a:cubicBezTo>
                      <a:cubicBezTo>
                        <a:pt x="108" y="26"/>
                        <a:pt x="108" y="26"/>
                        <a:pt x="108" y="26"/>
                      </a:cubicBezTo>
                      <a:cubicBezTo>
                        <a:pt x="120" y="22"/>
                        <a:pt x="133" y="20"/>
                        <a:pt x="146" y="20"/>
                      </a:cubicBezTo>
                      <a:cubicBezTo>
                        <a:pt x="146" y="53"/>
                        <a:pt x="146" y="53"/>
                        <a:pt x="146" y="53"/>
                      </a:cubicBezTo>
                      <a:cubicBezTo>
                        <a:pt x="106" y="53"/>
                        <a:pt x="69" y="78"/>
                        <a:pt x="57" y="119"/>
                      </a:cubicBezTo>
                      <a:cubicBezTo>
                        <a:pt x="42" y="168"/>
                        <a:pt x="70" y="220"/>
                        <a:pt x="119" y="235"/>
                      </a:cubicBezTo>
                      <a:cubicBezTo>
                        <a:pt x="119" y="235"/>
                        <a:pt x="119" y="235"/>
                        <a:pt x="119" y="235"/>
                      </a:cubicBezTo>
                      <a:cubicBezTo>
                        <a:pt x="128" y="237"/>
                        <a:pt x="137" y="239"/>
                        <a:pt x="146" y="239"/>
                      </a:cubicBezTo>
                      <a:cubicBezTo>
                        <a:pt x="146" y="272"/>
                        <a:pt x="146" y="272"/>
                        <a:pt x="146" y="272"/>
                      </a:cubicBezTo>
                      <a:cubicBezTo>
                        <a:pt x="141" y="272"/>
                        <a:pt x="137" y="271"/>
                        <a:pt x="132" y="271"/>
                      </a:cubicBezTo>
                      <a:cubicBezTo>
                        <a:pt x="126" y="292"/>
                        <a:pt x="126" y="292"/>
                        <a:pt x="126" y="292"/>
                      </a:cubicBezTo>
                      <a:cubicBezTo>
                        <a:pt x="82" y="278"/>
                        <a:pt x="82" y="278"/>
                        <a:pt x="82" y="278"/>
                      </a:cubicBezTo>
                      <a:cubicBezTo>
                        <a:pt x="88" y="257"/>
                        <a:pt x="88" y="257"/>
                        <a:pt x="88" y="257"/>
                      </a:cubicBezTo>
                      <a:cubicBezTo>
                        <a:pt x="72" y="249"/>
                        <a:pt x="58" y="238"/>
                        <a:pt x="48" y="224"/>
                      </a:cubicBezTo>
                      <a:cubicBezTo>
                        <a:pt x="28" y="234"/>
                        <a:pt x="28" y="234"/>
                        <a:pt x="28" y="234"/>
                      </a:cubicBezTo>
                      <a:cubicBezTo>
                        <a:pt x="7" y="194"/>
                        <a:pt x="7" y="194"/>
                        <a:pt x="7" y="194"/>
                      </a:cubicBezTo>
                      <a:cubicBezTo>
                        <a:pt x="26" y="184"/>
                        <a:pt x="26" y="184"/>
                        <a:pt x="26" y="184"/>
                      </a:cubicBezTo>
                      <a:cubicBezTo>
                        <a:pt x="21" y="167"/>
                        <a:pt x="19" y="149"/>
                        <a:pt x="21" y="132"/>
                      </a:cubicBezTo>
                      <a:cubicBezTo>
                        <a:pt x="0" y="125"/>
                        <a:pt x="0" y="125"/>
                        <a:pt x="0" y="125"/>
                      </a:cubicBezTo>
                      <a:cubicBezTo>
                        <a:pt x="13" y="81"/>
                        <a:pt x="13" y="81"/>
                        <a:pt x="13" y="81"/>
                      </a:cubicBezTo>
                      <a:cubicBezTo>
                        <a:pt x="34" y="88"/>
                        <a:pt x="34" y="88"/>
                        <a:pt x="34" y="88"/>
                      </a:cubicBezTo>
                      <a:cubicBezTo>
                        <a:pt x="42" y="72"/>
                        <a:pt x="54" y="58"/>
                        <a:pt x="67" y="47"/>
                      </a:cubicBezTo>
                      <a:close/>
                    </a:path>
                  </a:pathLst>
                </a:custGeom>
                <a:solidFill>
                  <a:schemeClr val="bg1">
                    <a:lumMod val="85000"/>
                  </a:schemeClr>
                </a:solidFill>
                <a:ln>
                  <a:noFill/>
                </a:ln>
              </p:spPr>
              <p:txBody>
                <a:bodyPr anchor="ctr"/>
                <a:lstStyle/>
                <a:p>
                  <a:pPr algn="ctr" defTabSz="457200">
                    <a:defRPr/>
                  </a:pPr>
                  <a:endParaRPr sz="2000">
                    <a:solidFill>
                      <a:srgbClr val="000000"/>
                    </a:solidFill>
                    <a:cs typeface="+mn-ea"/>
                    <a:sym typeface="+mn-lt"/>
                  </a:endParaRPr>
                </a:p>
              </p:txBody>
            </p:sp>
            <p:sp>
              <p:nvSpPr>
                <p:cNvPr id="48" name="ïS1iḋe"/>
                <p:cNvSpPr/>
                <p:nvPr/>
              </p:nvSpPr>
              <p:spPr bwMode="auto">
                <a:xfrm>
                  <a:off x="7116763" y="1309688"/>
                  <a:ext cx="2136775" cy="2138363"/>
                </a:xfrm>
                <a:custGeom>
                  <a:avLst/>
                  <a:gdLst>
                    <a:gd name="T0" fmla="*/ 230 w 459"/>
                    <a:gd name="T1" fmla="*/ 32 h 459"/>
                    <a:gd name="T2" fmla="*/ 252 w 459"/>
                    <a:gd name="T3" fmla="*/ 33 h 459"/>
                    <a:gd name="T4" fmla="*/ 262 w 459"/>
                    <a:gd name="T5" fmla="*/ 0 h 459"/>
                    <a:gd name="T6" fmla="*/ 331 w 459"/>
                    <a:gd name="T7" fmla="*/ 21 h 459"/>
                    <a:gd name="T8" fmla="*/ 321 w 459"/>
                    <a:gd name="T9" fmla="*/ 54 h 459"/>
                    <a:gd name="T10" fmla="*/ 385 w 459"/>
                    <a:gd name="T11" fmla="*/ 106 h 459"/>
                    <a:gd name="T12" fmla="*/ 415 w 459"/>
                    <a:gd name="T13" fmla="*/ 90 h 459"/>
                    <a:gd name="T14" fmla="*/ 449 w 459"/>
                    <a:gd name="T15" fmla="*/ 154 h 459"/>
                    <a:gd name="T16" fmla="*/ 419 w 459"/>
                    <a:gd name="T17" fmla="*/ 170 h 459"/>
                    <a:gd name="T18" fmla="*/ 427 w 459"/>
                    <a:gd name="T19" fmla="*/ 252 h 459"/>
                    <a:gd name="T20" fmla="*/ 459 w 459"/>
                    <a:gd name="T21" fmla="*/ 262 h 459"/>
                    <a:gd name="T22" fmla="*/ 438 w 459"/>
                    <a:gd name="T23" fmla="*/ 331 h 459"/>
                    <a:gd name="T24" fmla="*/ 406 w 459"/>
                    <a:gd name="T25" fmla="*/ 321 h 459"/>
                    <a:gd name="T26" fmla="*/ 353 w 459"/>
                    <a:gd name="T27" fmla="*/ 384 h 459"/>
                    <a:gd name="T28" fmla="*/ 370 w 459"/>
                    <a:gd name="T29" fmla="*/ 414 h 459"/>
                    <a:gd name="T30" fmla="*/ 306 w 459"/>
                    <a:gd name="T31" fmla="*/ 448 h 459"/>
                    <a:gd name="T32" fmla="*/ 290 w 459"/>
                    <a:gd name="T33" fmla="*/ 418 h 459"/>
                    <a:gd name="T34" fmla="*/ 230 w 459"/>
                    <a:gd name="T35" fmla="*/ 427 h 459"/>
                    <a:gd name="T36" fmla="*/ 230 w 459"/>
                    <a:gd name="T37" fmla="*/ 376 h 459"/>
                    <a:gd name="T38" fmla="*/ 370 w 459"/>
                    <a:gd name="T39" fmla="*/ 272 h 459"/>
                    <a:gd name="T40" fmla="*/ 272 w 459"/>
                    <a:gd name="T41" fmla="*/ 90 h 459"/>
                    <a:gd name="T42" fmla="*/ 230 w 459"/>
                    <a:gd name="T43" fmla="*/ 83 h 459"/>
                    <a:gd name="T44" fmla="*/ 230 w 459"/>
                    <a:gd name="T45" fmla="*/ 32 h 459"/>
                    <a:gd name="T46" fmla="*/ 106 w 459"/>
                    <a:gd name="T47" fmla="*/ 75 h 459"/>
                    <a:gd name="T48" fmla="*/ 90 w 459"/>
                    <a:gd name="T49" fmla="*/ 45 h 459"/>
                    <a:gd name="T50" fmla="*/ 154 w 459"/>
                    <a:gd name="T51" fmla="*/ 11 h 459"/>
                    <a:gd name="T52" fmla="*/ 170 w 459"/>
                    <a:gd name="T53" fmla="*/ 41 h 459"/>
                    <a:gd name="T54" fmla="*/ 230 w 459"/>
                    <a:gd name="T55" fmla="*/ 32 h 459"/>
                    <a:gd name="T56" fmla="*/ 230 w 459"/>
                    <a:gd name="T57" fmla="*/ 83 h 459"/>
                    <a:gd name="T58" fmla="*/ 90 w 459"/>
                    <a:gd name="T59" fmla="*/ 187 h 459"/>
                    <a:gd name="T60" fmla="*/ 187 w 459"/>
                    <a:gd name="T61" fmla="*/ 369 h 459"/>
                    <a:gd name="T62" fmla="*/ 187 w 459"/>
                    <a:gd name="T63" fmla="*/ 369 h 459"/>
                    <a:gd name="T64" fmla="*/ 230 w 459"/>
                    <a:gd name="T65" fmla="*/ 376 h 459"/>
                    <a:gd name="T66" fmla="*/ 230 w 459"/>
                    <a:gd name="T67" fmla="*/ 427 h 459"/>
                    <a:gd name="T68" fmla="*/ 208 w 459"/>
                    <a:gd name="T69" fmla="*/ 426 h 459"/>
                    <a:gd name="T70" fmla="*/ 198 w 459"/>
                    <a:gd name="T71" fmla="*/ 459 h 459"/>
                    <a:gd name="T72" fmla="*/ 129 w 459"/>
                    <a:gd name="T73" fmla="*/ 438 h 459"/>
                    <a:gd name="T74" fmla="*/ 139 w 459"/>
                    <a:gd name="T75" fmla="*/ 405 h 459"/>
                    <a:gd name="T76" fmla="*/ 75 w 459"/>
                    <a:gd name="T77" fmla="*/ 353 h 459"/>
                    <a:gd name="T78" fmla="*/ 45 w 459"/>
                    <a:gd name="T79" fmla="*/ 369 h 459"/>
                    <a:gd name="T80" fmla="*/ 11 w 459"/>
                    <a:gd name="T81" fmla="*/ 305 h 459"/>
                    <a:gd name="T82" fmla="*/ 41 w 459"/>
                    <a:gd name="T83" fmla="*/ 289 h 459"/>
                    <a:gd name="T84" fmla="*/ 33 w 459"/>
                    <a:gd name="T85" fmla="*/ 208 h 459"/>
                    <a:gd name="T86" fmla="*/ 0 w 459"/>
                    <a:gd name="T87" fmla="*/ 198 h 459"/>
                    <a:gd name="T88" fmla="*/ 22 w 459"/>
                    <a:gd name="T89" fmla="*/ 128 h 459"/>
                    <a:gd name="T90" fmla="*/ 54 w 459"/>
                    <a:gd name="T91" fmla="*/ 138 h 459"/>
                    <a:gd name="T92" fmla="*/ 106 w 459"/>
                    <a:gd name="T93" fmla="*/ 75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59" h="459">
                      <a:moveTo>
                        <a:pt x="230" y="32"/>
                      </a:moveTo>
                      <a:cubicBezTo>
                        <a:pt x="237" y="32"/>
                        <a:pt x="245" y="32"/>
                        <a:pt x="252" y="33"/>
                      </a:cubicBezTo>
                      <a:cubicBezTo>
                        <a:pt x="262" y="0"/>
                        <a:pt x="262" y="0"/>
                        <a:pt x="262" y="0"/>
                      </a:cubicBezTo>
                      <a:cubicBezTo>
                        <a:pt x="331" y="21"/>
                        <a:pt x="331" y="21"/>
                        <a:pt x="331" y="21"/>
                      </a:cubicBezTo>
                      <a:cubicBezTo>
                        <a:pt x="321" y="54"/>
                        <a:pt x="321" y="54"/>
                        <a:pt x="321" y="54"/>
                      </a:cubicBezTo>
                      <a:cubicBezTo>
                        <a:pt x="346" y="67"/>
                        <a:pt x="368" y="85"/>
                        <a:pt x="385" y="106"/>
                      </a:cubicBezTo>
                      <a:cubicBezTo>
                        <a:pt x="415" y="90"/>
                        <a:pt x="415" y="90"/>
                        <a:pt x="415" y="90"/>
                      </a:cubicBezTo>
                      <a:cubicBezTo>
                        <a:pt x="449" y="154"/>
                        <a:pt x="449" y="154"/>
                        <a:pt x="449" y="154"/>
                      </a:cubicBezTo>
                      <a:cubicBezTo>
                        <a:pt x="419" y="170"/>
                        <a:pt x="419" y="170"/>
                        <a:pt x="419" y="170"/>
                      </a:cubicBezTo>
                      <a:cubicBezTo>
                        <a:pt x="427" y="196"/>
                        <a:pt x="430" y="224"/>
                        <a:pt x="427" y="252"/>
                      </a:cubicBezTo>
                      <a:cubicBezTo>
                        <a:pt x="459" y="262"/>
                        <a:pt x="459" y="262"/>
                        <a:pt x="459" y="262"/>
                      </a:cubicBezTo>
                      <a:cubicBezTo>
                        <a:pt x="438" y="331"/>
                        <a:pt x="438" y="331"/>
                        <a:pt x="438" y="331"/>
                      </a:cubicBezTo>
                      <a:cubicBezTo>
                        <a:pt x="406" y="321"/>
                        <a:pt x="406" y="321"/>
                        <a:pt x="406" y="321"/>
                      </a:cubicBezTo>
                      <a:cubicBezTo>
                        <a:pt x="393" y="346"/>
                        <a:pt x="375" y="367"/>
                        <a:pt x="353" y="384"/>
                      </a:cubicBezTo>
                      <a:cubicBezTo>
                        <a:pt x="370" y="414"/>
                        <a:pt x="370" y="414"/>
                        <a:pt x="370" y="414"/>
                      </a:cubicBezTo>
                      <a:cubicBezTo>
                        <a:pt x="306" y="448"/>
                        <a:pt x="306" y="448"/>
                        <a:pt x="306" y="448"/>
                      </a:cubicBezTo>
                      <a:cubicBezTo>
                        <a:pt x="290" y="418"/>
                        <a:pt x="290" y="418"/>
                        <a:pt x="290" y="418"/>
                      </a:cubicBezTo>
                      <a:cubicBezTo>
                        <a:pt x="271" y="424"/>
                        <a:pt x="250" y="427"/>
                        <a:pt x="230" y="427"/>
                      </a:cubicBezTo>
                      <a:cubicBezTo>
                        <a:pt x="230" y="376"/>
                        <a:pt x="230" y="376"/>
                        <a:pt x="230" y="376"/>
                      </a:cubicBezTo>
                      <a:cubicBezTo>
                        <a:pt x="293" y="376"/>
                        <a:pt x="351" y="335"/>
                        <a:pt x="370" y="272"/>
                      </a:cubicBezTo>
                      <a:cubicBezTo>
                        <a:pt x="393" y="195"/>
                        <a:pt x="350" y="113"/>
                        <a:pt x="272" y="90"/>
                      </a:cubicBezTo>
                      <a:cubicBezTo>
                        <a:pt x="258" y="85"/>
                        <a:pt x="244" y="83"/>
                        <a:pt x="230" y="83"/>
                      </a:cubicBezTo>
                      <a:lnTo>
                        <a:pt x="230" y="32"/>
                      </a:lnTo>
                      <a:close/>
                      <a:moveTo>
                        <a:pt x="106" y="75"/>
                      </a:moveTo>
                      <a:cubicBezTo>
                        <a:pt x="90" y="45"/>
                        <a:pt x="90" y="45"/>
                        <a:pt x="90" y="45"/>
                      </a:cubicBezTo>
                      <a:cubicBezTo>
                        <a:pt x="154" y="11"/>
                        <a:pt x="154" y="11"/>
                        <a:pt x="154" y="11"/>
                      </a:cubicBezTo>
                      <a:cubicBezTo>
                        <a:pt x="170" y="41"/>
                        <a:pt x="170" y="41"/>
                        <a:pt x="170" y="41"/>
                      </a:cubicBezTo>
                      <a:cubicBezTo>
                        <a:pt x="189" y="35"/>
                        <a:pt x="209" y="32"/>
                        <a:pt x="230" y="32"/>
                      </a:cubicBezTo>
                      <a:cubicBezTo>
                        <a:pt x="230" y="83"/>
                        <a:pt x="230" y="83"/>
                        <a:pt x="230" y="83"/>
                      </a:cubicBezTo>
                      <a:cubicBezTo>
                        <a:pt x="167" y="83"/>
                        <a:pt x="109" y="124"/>
                        <a:pt x="90" y="187"/>
                      </a:cubicBezTo>
                      <a:cubicBezTo>
                        <a:pt x="67" y="264"/>
                        <a:pt x="110" y="346"/>
                        <a:pt x="187" y="369"/>
                      </a:cubicBezTo>
                      <a:cubicBezTo>
                        <a:pt x="187" y="369"/>
                        <a:pt x="187" y="369"/>
                        <a:pt x="187" y="369"/>
                      </a:cubicBezTo>
                      <a:cubicBezTo>
                        <a:pt x="202" y="374"/>
                        <a:pt x="216" y="376"/>
                        <a:pt x="230" y="376"/>
                      </a:cubicBezTo>
                      <a:cubicBezTo>
                        <a:pt x="230" y="427"/>
                        <a:pt x="230" y="427"/>
                        <a:pt x="230" y="427"/>
                      </a:cubicBezTo>
                      <a:cubicBezTo>
                        <a:pt x="223" y="427"/>
                        <a:pt x="215" y="427"/>
                        <a:pt x="208" y="426"/>
                      </a:cubicBezTo>
                      <a:cubicBezTo>
                        <a:pt x="198" y="459"/>
                        <a:pt x="198" y="459"/>
                        <a:pt x="198" y="459"/>
                      </a:cubicBezTo>
                      <a:cubicBezTo>
                        <a:pt x="129" y="438"/>
                        <a:pt x="129" y="438"/>
                        <a:pt x="129" y="438"/>
                      </a:cubicBezTo>
                      <a:cubicBezTo>
                        <a:pt x="139" y="405"/>
                        <a:pt x="139" y="405"/>
                        <a:pt x="139" y="405"/>
                      </a:cubicBezTo>
                      <a:cubicBezTo>
                        <a:pt x="114" y="392"/>
                        <a:pt x="92" y="374"/>
                        <a:pt x="75" y="353"/>
                      </a:cubicBezTo>
                      <a:cubicBezTo>
                        <a:pt x="45" y="369"/>
                        <a:pt x="45" y="369"/>
                        <a:pt x="45" y="369"/>
                      </a:cubicBezTo>
                      <a:cubicBezTo>
                        <a:pt x="11" y="305"/>
                        <a:pt x="11" y="305"/>
                        <a:pt x="11" y="305"/>
                      </a:cubicBezTo>
                      <a:cubicBezTo>
                        <a:pt x="41" y="289"/>
                        <a:pt x="41" y="289"/>
                        <a:pt x="41" y="289"/>
                      </a:cubicBezTo>
                      <a:cubicBezTo>
                        <a:pt x="33" y="263"/>
                        <a:pt x="30" y="236"/>
                        <a:pt x="33" y="208"/>
                      </a:cubicBezTo>
                      <a:cubicBezTo>
                        <a:pt x="0" y="198"/>
                        <a:pt x="0" y="198"/>
                        <a:pt x="0" y="198"/>
                      </a:cubicBezTo>
                      <a:cubicBezTo>
                        <a:pt x="22" y="128"/>
                        <a:pt x="22" y="128"/>
                        <a:pt x="22" y="128"/>
                      </a:cubicBezTo>
                      <a:cubicBezTo>
                        <a:pt x="54" y="138"/>
                        <a:pt x="54" y="138"/>
                        <a:pt x="54" y="138"/>
                      </a:cubicBezTo>
                      <a:cubicBezTo>
                        <a:pt x="67" y="113"/>
                        <a:pt x="85" y="92"/>
                        <a:pt x="106" y="75"/>
                      </a:cubicBezTo>
                      <a:close/>
                    </a:path>
                  </a:pathLst>
                </a:custGeom>
                <a:solidFill>
                  <a:srgbClr val="FFB5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49" name="îṩḷidé"/>
                <p:cNvSpPr/>
                <p:nvPr/>
              </p:nvSpPr>
              <p:spPr bwMode="auto">
                <a:xfrm>
                  <a:off x="5151438" y="4799013"/>
                  <a:ext cx="1717675" cy="754063"/>
                </a:xfrm>
                <a:custGeom>
                  <a:avLst/>
                  <a:gdLst>
                    <a:gd name="T0" fmla="*/ 261 w 1082"/>
                    <a:gd name="T1" fmla="*/ 0 h 475"/>
                    <a:gd name="T2" fmla="*/ 818 w 1082"/>
                    <a:gd name="T3" fmla="*/ 0 h 475"/>
                    <a:gd name="T4" fmla="*/ 1082 w 1082"/>
                    <a:gd name="T5" fmla="*/ 475 h 475"/>
                    <a:gd name="T6" fmla="*/ 0 w 1082"/>
                    <a:gd name="T7" fmla="*/ 475 h 475"/>
                    <a:gd name="T8" fmla="*/ 261 w 1082"/>
                    <a:gd name="T9" fmla="*/ 0 h 475"/>
                  </a:gdLst>
                  <a:ahLst/>
                  <a:cxnLst>
                    <a:cxn ang="0">
                      <a:pos x="T0" y="T1"/>
                    </a:cxn>
                    <a:cxn ang="0">
                      <a:pos x="T2" y="T3"/>
                    </a:cxn>
                    <a:cxn ang="0">
                      <a:pos x="T4" y="T5"/>
                    </a:cxn>
                    <a:cxn ang="0">
                      <a:pos x="T6" y="T7"/>
                    </a:cxn>
                    <a:cxn ang="0">
                      <a:pos x="T8" y="T9"/>
                    </a:cxn>
                  </a:cxnLst>
                  <a:rect l="0" t="0" r="r" b="b"/>
                  <a:pathLst>
                    <a:path w="1082" h="475">
                      <a:moveTo>
                        <a:pt x="261" y="0"/>
                      </a:moveTo>
                      <a:lnTo>
                        <a:pt x="818" y="0"/>
                      </a:lnTo>
                      <a:lnTo>
                        <a:pt x="1082" y="475"/>
                      </a:lnTo>
                      <a:lnTo>
                        <a:pt x="0" y="475"/>
                      </a:lnTo>
                      <a:lnTo>
                        <a:pt x="261" y="0"/>
                      </a:lnTo>
                      <a:close/>
                    </a:path>
                  </a:pathLst>
                </a:custGeom>
                <a:solidFill>
                  <a:srgbClr val="D63E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0" name="î$ḻîďe"/>
                <p:cNvSpPr/>
                <p:nvPr/>
              </p:nvSpPr>
              <p:spPr bwMode="auto">
                <a:xfrm>
                  <a:off x="3706813" y="2292350"/>
                  <a:ext cx="4605338" cy="2697163"/>
                </a:xfrm>
                <a:custGeom>
                  <a:avLst/>
                  <a:gdLst>
                    <a:gd name="T0" fmla="*/ 46 w 989"/>
                    <a:gd name="T1" fmla="*/ 0 h 579"/>
                    <a:gd name="T2" fmla="*/ 943 w 989"/>
                    <a:gd name="T3" fmla="*/ 0 h 579"/>
                    <a:gd name="T4" fmla="*/ 989 w 989"/>
                    <a:gd name="T5" fmla="*/ 45 h 579"/>
                    <a:gd name="T6" fmla="*/ 989 w 989"/>
                    <a:gd name="T7" fmla="*/ 534 h 579"/>
                    <a:gd name="T8" fmla="*/ 943 w 989"/>
                    <a:gd name="T9" fmla="*/ 579 h 579"/>
                    <a:gd name="T10" fmla="*/ 46 w 989"/>
                    <a:gd name="T11" fmla="*/ 579 h 579"/>
                    <a:gd name="T12" fmla="*/ 0 w 989"/>
                    <a:gd name="T13" fmla="*/ 534 h 579"/>
                    <a:gd name="T14" fmla="*/ 0 w 989"/>
                    <a:gd name="T15" fmla="*/ 45 h 579"/>
                    <a:gd name="T16" fmla="*/ 46 w 989"/>
                    <a:gd name="T17" fmla="*/ 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9" h="579">
                      <a:moveTo>
                        <a:pt x="46" y="0"/>
                      </a:moveTo>
                      <a:cubicBezTo>
                        <a:pt x="943" y="0"/>
                        <a:pt x="943" y="0"/>
                        <a:pt x="943" y="0"/>
                      </a:cubicBezTo>
                      <a:cubicBezTo>
                        <a:pt x="968" y="0"/>
                        <a:pt x="989" y="20"/>
                        <a:pt x="989" y="45"/>
                      </a:cubicBezTo>
                      <a:cubicBezTo>
                        <a:pt x="989" y="534"/>
                        <a:pt x="989" y="534"/>
                        <a:pt x="989" y="534"/>
                      </a:cubicBezTo>
                      <a:cubicBezTo>
                        <a:pt x="989" y="559"/>
                        <a:pt x="968" y="579"/>
                        <a:pt x="943" y="579"/>
                      </a:cubicBezTo>
                      <a:cubicBezTo>
                        <a:pt x="46" y="579"/>
                        <a:pt x="46" y="579"/>
                        <a:pt x="46" y="579"/>
                      </a:cubicBezTo>
                      <a:cubicBezTo>
                        <a:pt x="21" y="579"/>
                        <a:pt x="0" y="559"/>
                        <a:pt x="0" y="534"/>
                      </a:cubicBezTo>
                      <a:cubicBezTo>
                        <a:pt x="0" y="45"/>
                        <a:pt x="0" y="45"/>
                        <a:pt x="0" y="45"/>
                      </a:cubicBezTo>
                      <a:cubicBezTo>
                        <a:pt x="0" y="20"/>
                        <a:pt x="21" y="0"/>
                        <a:pt x="46" y="0"/>
                      </a:cubicBez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1" name="iSļîḑe"/>
                <p:cNvSpPr/>
                <p:nvPr/>
              </p:nvSpPr>
              <p:spPr bwMode="auto">
                <a:xfrm>
                  <a:off x="3846521" y="2413001"/>
                  <a:ext cx="4322763" cy="2193930"/>
                </a:xfrm>
                <a:prstGeom prst="rect">
                  <a:avLst/>
                </a:prstGeom>
                <a:solidFill>
                  <a:srgbClr val="F5FAF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dirty="0">
                    <a:solidFill>
                      <a:srgbClr val="000000"/>
                    </a:solidFill>
                    <a:cs typeface="+mn-ea"/>
                    <a:sym typeface="+mn-lt"/>
                  </a:endParaRPr>
                </a:p>
              </p:txBody>
            </p:sp>
            <p:sp>
              <p:nvSpPr>
                <p:cNvPr id="52" name="iṩ1ïḓê"/>
                <p:cNvSpPr/>
                <p:nvPr/>
              </p:nvSpPr>
              <p:spPr bwMode="auto">
                <a:xfrm>
                  <a:off x="802481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3" name="îS1ïďe"/>
                <p:cNvSpPr/>
                <p:nvPr/>
              </p:nvSpPr>
              <p:spPr bwMode="auto">
                <a:xfrm>
                  <a:off x="7916863"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4" name="íšļîḓe"/>
                <p:cNvSpPr/>
                <p:nvPr/>
              </p:nvSpPr>
              <p:spPr bwMode="auto">
                <a:xfrm>
                  <a:off x="7805738" y="4775200"/>
                  <a:ext cx="55563" cy="55563"/>
                </a:xfrm>
                <a:prstGeom prst="ellipse">
                  <a:avLst/>
                </a:pr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5" name="îṡ1îďè"/>
                <p:cNvSpPr/>
                <p:nvPr/>
              </p:nvSpPr>
              <p:spPr bwMode="auto">
                <a:xfrm>
                  <a:off x="3348038" y="5324475"/>
                  <a:ext cx="5322888" cy="228600"/>
                </a:xfrm>
                <a:custGeom>
                  <a:avLst/>
                  <a:gdLst>
                    <a:gd name="T0" fmla="*/ 24 w 1143"/>
                    <a:gd name="T1" fmla="*/ 0 h 49"/>
                    <a:gd name="T2" fmla="*/ 1119 w 1143"/>
                    <a:gd name="T3" fmla="*/ 0 h 49"/>
                    <a:gd name="T4" fmla="*/ 1143 w 1143"/>
                    <a:gd name="T5" fmla="*/ 25 h 49"/>
                    <a:gd name="T6" fmla="*/ 1143 w 1143"/>
                    <a:gd name="T7" fmla="*/ 25 h 49"/>
                    <a:gd name="T8" fmla="*/ 1119 w 1143"/>
                    <a:gd name="T9" fmla="*/ 49 h 49"/>
                    <a:gd name="T10" fmla="*/ 24 w 1143"/>
                    <a:gd name="T11" fmla="*/ 49 h 49"/>
                    <a:gd name="T12" fmla="*/ 0 w 1143"/>
                    <a:gd name="T13" fmla="*/ 25 h 49"/>
                    <a:gd name="T14" fmla="*/ 0 w 1143"/>
                    <a:gd name="T15" fmla="*/ 25 h 49"/>
                    <a:gd name="T16" fmla="*/ 24 w 1143"/>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3" h="49">
                      <a:moveTo>
                        <a:pt x="24" y="0"/>
                      </a:moveTo>
                      <a:cubicBezTo>
                        <a:pt x="1119" y="0"/>
                        <a:pt x="1119" y="0"/>
                        <a:pt x="1119" y="0"/>
                      </a:cubicBezTo>
                      <a:cubicBezTo>
                        <a:pt x="1132" y="0"/>
                        <a:pt x="1143" y="11"/>
                        <a:pt x="1143" y="25"/>
                      </a:cubicBezTo>
                      <a:cubicBezTo>
                        <a:pt x="1143" y="25"/>
                        <a:pt x="1143" y="25"/>
                        <a:pt x="1143" y="25"/>
                      </a:cubicBezTo>
                      <a:cubicBezTo>
                        <a:pt x="1143" y="38"/>
                        <a:pt x="1132" y="49"/>
                        <a:pt x="1119" y="49"/>
                      </a:cubicBezTo>
                      <a:cubicBezTo>
                        <a:pt x="24" y="49"/>
                        <a:pt x="24" y="49"/>
                        <a:pt x="24" y="49"/>
                      </a:cubicBezTo>
                      <a:cubicBezTo>
                        <a:pt x="11" y="49"/>
                        <a:pt x="0" y="38"/>
                        <a:pt x="0" y="25"/>
                      </a:cubicBezTo>
                      <a:cubicBezTo>
                        <a:pt x="0" y="25"/>
                        <a:pt x="0" y="25"/>
                        <a:pt x="0" y="25"/>
                      </a:cubicBezTo>
                      <a:cubicBezTo>
                        <a:pt x="0" y="11"/>
                        <a:pt x="11" y="0"/>
                        <a:pt x="24" y="0"/>
                      </a:cubicBezTo>
                      <a:close/>
                    </a:path>
                  </a:pathLst>
                </a:custGeom>
                <a:solidFill>
                  <a:srgbClr val="FFA09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6" name="ïŝlïḋè"/>
                <p:cNvSpPr/>
                <p:nvPr/>
              </p:nvSpPr>
              <p:spPr bwMode="auto">
                <a:xfrm>
                  <a:off x="3348038" y="5441950"/>
                  <a:ext cx="5322888" cy="111125"/>
                </a:xfrm>
                <a:custGeom>
                  <a:avLst/>
                  <a:gdLst>
                    <a:gd name="T0" fmla="*/ 1143 w 1143"/>
                    <a:gd name="T1" fmla="*/ 0 h 24"/>
                    <a:gd name="T2" fmla="*/ 1119 w 1143"/>
                    <a:gd name="T3" fmla="*/ 24 h 24"/>
                    <a:gd name="T4" fmla="*/ 24 w 1143"/>
                    <a:gd name="T5" fmla="*/ 24 h 24"/>
                    <a:gd name="T6" fmla="*/ 0 w 1143"/>
                    <a:gd name="T7" fmla="*/ 0 h 24"/>
                    <a:gd name="T8" fmla="*/ 1143 w 1143"/>
                    <a:gd name="T9" fmla="*/ 0 h 24"/>
                  </a:gdLst>
                  <a:ahLst/>
                  <a:cxnLst>
                    <a:cxn ang="0">
                      <a:pos x="T0" y="T1"/>
                    </a:cxn>
                    <a:cxn ang="0">
                      <a:pos x="T2" y="T3"/>
                    </a:cxn>
                    <a:cxn ang="0">
                      <a:pos x="T4" y="T5"/>
                    </a:cxn>
                    <a:cxn ang="0">
                      <a:pos x="T6" y="T7"/>
                    </a:cxn>
                    <a:cxn ang="0">
                      <a:pos x="T8" y="T9"/>
                    </a:cxn>
                  </a:cxnLst>
                  <a:rect l="0" t="0" r="r" b="b"/>
                  <a:pathLst>
                    <a:path w="1143" h="24">
                      <a:moveTo>
                        <a:pt x="1143" y="0"/>
                      </a:moveTo>
                      <a:cubicBezTo>
                        <a:pt x="1143" y="13"/>
                        <a:pt x="1132" y="24"/>
                        <a:pt x="1119" y="24"/>
                      </a:cubicBezTo>
                      <a:cubicBezTo>
                        <a:pt x="24" y="24"/>
                        <a:pt x="24" y="24"/>
                        <a:pt x="24" y="24"/>
                      </a:cubicBezTo>
                      <a:cubicBezTo>
                        <a:pt x="11" y="24"/>
                        <a:pt x="0" y="13"/>
                        <a:pt x="0" y="0"/>
                      </a:cubicBezTo>
                      <a:lnTo>
                        <a:pt x="1143" y="0"/>
                      </a:lnTo>
                      <a:close/>
                    </a:path>
                  </a:pathLst>
                </a:custGeom>
                <a:solidFill>
                  <a:srgbClr val="F0635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defTabSz="457200">
                    <a:defRPr/>
                  </a:pPr>
                  <a:endParaRPr sz="2000">
                    <a:solidFill>
                      <a:srgbClr val="000000"/>
                    </a:solidFill>
                    <a:cs typeface="+mn-ea"/>
                    <a:sym typeface="+mn-lt"/>
                  </a:endParaRPr>
                </a:p>
              </p:txBody>
            </p:sp>
            <p:sp>
              <p:nvSpPr>
                <p:cNvPr id="57" name="iṡľiďê"/>
                <p:cNvSpPr/>
                <p:nvPr/>
              </p:nvSpPr>
              <p:spPr bwMode="auto">
                <a:xfrm>
                  <a:off x="4241801" y="2716213"/>
                  <a:ext cx="1331913"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58" name="ïṣļïḓe"/>
                <p:cNvSpPr/>
                <p:nvPr/>
              </p:nvSpPr>
              <p:spPr bwMode="auto">
                <a:xfrm>
                  <a:off x="4241801" y="3014663"/>
                  <a:ext cx="703263"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59" name="íṧlïḍe"/>
                <p:cNvSpPr/>
                <p:nvPr/>
              </p:nvSpPr>
              <p:spPr bwMode="auto">
                <a:xfrm>
                  <a:off x="6784976" y="3014663"/>
                  <a:ext cx="9874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0" name="íṥľîḓe"/>
                <p:cNvSpPr/>
                <p:nvPr/>
              </p:nvSpPr>
              <p:spPr bwMode="auto">
                <a:xfrm>
                  <a:off x="4241801" y="3270250"/>
                  <a:ext cx="517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1" name="ïṣļïde"/>
                <p:cNvSpPr/>
                <p:nvPr/>
              </p:nvSpPr>
              <p:spPr bwMode="auto">
                <a:xfrm>
                  <a:off x="4945063" y="3270250"/>
                  <a:ext cx="23288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2" name="îṥḷïḓé"/>
                <p:cNvSpPr/>
                <p:nvPr/>
              </p:nvSpPr>
              <p:spPr bwMode="auto">
                <a:xfrm>
                  <a:off x="4241801" y="3527425"/>
                  <a:ext cx="1266825"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3" name="îśḻïḑe"/>
                <p:cNvSpPr/>
                <p:nvPr/>
              </p:nvSpPr>
              <p:spPr bwMode="auto">
                <a:xfrm>
                  <a:off x="5695951" y="3527425"/>
                  <a:ext cx="14065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4" name="íşļide"/>
                <p:cNvSpPr/>
                <p:nvPr/>
              </p:nvSpPr>
              <p:spPr bwMode="auto">
                <a:xfrm>
                  <a:off x="4241801" y="3783013"/>
                  <a:ext cx="5175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5" name="iSľiḍé"/>
                <p:cNvSpPr/>
                <p:nvPr/>
              </p:nvSpPr>
              <p:spPr bwMode="auto">
                <a:xfrm>
                  <a:off x="4945063" y="3783013"/>
                  <a:ext cx="1304925"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6" name="ïṩļídè"/>
                <p:cNvSpPr/>
                <p:nvPr/>
              </p:nvSpPr>
              <p:spPr bwMode="auto">
                <a:xfrm>
                  <a:off x="4241801" y="4038600"/>
                  <a:ext cx="1081088"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7" name="ísļîde"/>
                <p:cNvSpPr/>
                <p:nvPr/>
              </p:nvSpPr>
              <p:spPr bwMode="auto">
                <a:xfrm>
                  <a:off x="5508626" y="4038600"/>
                  <a:ext cx="13414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8" name="iŝḻîḋe"/>
                <p:cNvSpPr/>
                <p:nvPr/>
              </p:nvSpPr>
              <p:spPr bwMode="auto">
                <a:xfrm>
                  <a:off x="5127626" y="3014663"/>
                  <a:ext cx="1452563"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69" name="iŝḻíḋê"/>
                <p:cNvSpPr/>
                <p:nvPr/>
              </p:nvSpPr>
              <p:spPr bwMode="auto">
                <a:xfrm>
                  <a:off x="7478713" y="3270250"/>
                  <a:ext cx="29368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70" name="îšļíḓe"/>
                <p:cNvSpPr/>
                <p:nvPr/>
              </p:nvSpPr>
              <p:spPr bwMode="auto">
                <a:xfrm>
                  <a:off x="7307263" y="3527425"/>
                  <a:ext cx="465138" cy="74613"/>
                </a:xfrm>
                <a:prstGeom prst="rect">
                  <a:avLst/>
                </a:prstGeom>
                <a:solidFill>
                  <a:srgbClr val="F063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71" name="îṥ1iḓè"/>
                <p:cNvSpPr/>
                <p:nvPr/>
              </p:nvSpPr>
              <p:spPr bwMode="auto">
                <a:xfrm>
                  <a:off x="6454776" y="3783013"/>
                  <a:ext cx="1317625" cy="74613"/>
                </a:xfrm>
                <a:prstGeom prst="rect">
                  <a:avLst/>
                </a:prstGeom>
                <a:solidFill>
                  <a:srgbClr val="F08B3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sp>
              <p:nvSpPr>
                <p:cNvPr id="72" name="ïślîḍé"/>
                <p:cNvSpPr/>
                <p:nvPr/>
              </p:nvSpPr>
              <p:spPr bwMode="auto">
                <a:xfrm>
                  <a:off x="7054851" y="4038600"/>
                  <a:ext cx="717550" cy="74613"/>
                </a:xfrm>
                <a:prstGeom prst="rect">
                  <a:avLst/>
                </a:prstGeom>
                <a:solidFill>
                  <a:srgbClr val="38858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a:defRPr/>
                  </a:pPr>
                  <a:endParaRPr sz="2000">
                    <a:solidFill>
                      <a:srgbClr val="000000"/>
                    </a:solidFill>
                    <a:cs typeface="+mn-ea"/>
                    <a:sym typeface="+mn-lt"/>
                  </a:endParaRPr>
                </a:p>
              </p:txBody>
            </p:sp>
          </p:grpSp>
        </p:grpSp>
        <p:grpSp>
          <p:nvGrpSpPr>
            <p:cNvPr id="125" name="组合 124"/>
            <p:cNvGrpSpPr/>
            <p:nvPr/>
          </p:nvGrpSpPr>
          <p:grpSpPr>
            <a:xfrm>
              <a:off x="8567173" y="2257510"/>
              <a:ext cx="720497" cy="1091477"/>
              <a:chOff x="12143985" y="5225706"/>
              <a:chExt cx="1049148" cy="1873044"/>
            </a:xfrm>
          </p:grpSpPr>
          <p:sp>
            <p:nvSpPr>
              <p:cNvPr id="126" name="文本框 125"/>
              <p:cNvSpPr txBox="1"/>
              <p:nvPr/>
            </p:nvSpPr>
            <p:spPr>
              <a:xfrm>
                <a:off x="12387951" y="5892241"/>
                <a:ext cx="519454" cy="183653"/>
              </a:xfrm>
              <a:prstGeom prst="rect">
                <a:avLst/>
              </a:prstGeom>
              <a:noFill/>
            </p:spPr>
            <p:txBody>
              <a:bodyPr wrap="none" lIns="0" tIns="0" rIns="0" bIns="0" rtlCol="0">
                <a:spAutoFit/>
              </a:bodyPr>
              <a:lstStyle/>
              <a:p>
                <a:pPr defTabSz="457200">
                  <a:defRPr/>
                </a:pPr>
                <a:r>
                  <a:rPr kumimoji="1" lang="zh-CN" altLang="en-US" sz="800" dirty="0">
                    <a:cs typeface="+mn-ea"/>
                    <a:sym typeface="+mn-lt"/>
                  </a:rPr>
                  <a:t>提交任务</a:t>
                </a:r>
              </a:p>
            </p:txBody>
          </p:sp>
          <p:cxnSp>
            <p:nvCxnSpPr>
              <p:cNvPr id="127" name="直线箭头连接符 327"/>
              <p:cNvCxnSpPr/>
              <p:nvPr/>
            </p:nvCxnSpPr>
            <p:spPr>
              <a:xfrm flipH="1">
                <a:off x="12143985" y="5866052"/>
                <a:ext cx="1003049" cy="0"/>
              </a:xfrm>
              <a:prstGeom prst="straightConnector1">
                <a:avLst/>
              </a:prstGeom>
              <a:ln w="9525" cap="flat" cmpd="sng" algn="ctr">
                <a:solidFill>
                  <a:schemeClr val="tx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28" name="文本框 127"/>
              <p:cNvSpPr txBox="1"/>
              <p:nvPr/>
            </p:nvSpPr>
            <p:spPr>
              <a:xfrm>
                <a:off x="12352304" y="6803776"/>
                <a:ext cx="82" cy="183653"/>
              </a:xfrm>
              <a:prstGeom prst="rect">
                <a:avLst/>
              </a:prstGeom>
              <a:noFill/>
            </p:spPr>
            <p:txBody>
              <a:bodyPr wrap="none" lIns="0" tIns="0" rIns="0" bIns="0" rtlCol="0">
                <a:spAutoFit/>
              </a:bodyPr>
              <a:lstStyle/>
              <a:p>
                <a:pPr defTabSz="457200">
                  <a:defRPr/>
                </a:pPr>
                <a:endParaRPr kumimoji="1" lang="zh-CN" altLang="en-US" sz="800" dirty="0">
                  <a:cs typeface="+mn-ea"/>
                  <a:sym typeface="+mn-lt"/>
                </a:endParaRPr>
              </a:p>
            </p:txBody>
          </p:sp>
          <p:sp>
            <p:nvSpPr>
              <p:cNvPr id="129" name="文本框 128"/>
              <p:cNvSpPr txBox="1"/>
              <p:nvPr/>
            </p:nvSpPr>
            <p:spPr>
              <a:xfrm>
                <a:off x="12314784" y="6731445"/>
                <a:ext cx="683278" cy="367305"/>
              </a:xfrm>
              <a:prstGeom prst="rect">
                <a:avLst/>
              </a:prstGeom>
              <a:noFill/>
            </p:spPr>
            <p:txBody>
              <a:bodyPr wrap="square" lIns="0" tIns="0" rIns="0" bIns="0" rtlCol="0">
                <a:spAutoFit/>
              </a:bodyPr>
              <a:lstStyle/>
              <a:p>
                <a:pPr defTabSz="457200">
                  <a:defRPr/>
                </a:pPr>
                <a:r>
                  <a:rPr kumimoji="1" lang="zh-CN" altLang="en-US" sz="800" dirty="0">
                    <a:cs typeface="+mn-ea"/>
                    <a:sym typeface="+mn-lt"/>
                  </a:rPr>
                  <a:t>上传改进算法</a:t>
                </a:r>
              </a:p>
            </p:txBody>
          </p:sp>
          <p:sp>
            <p:nvSpPr>
              <p:cNvPr id="130" name="文本框 129"/>
              <p:cNvSpPr txBox="1"/>
              <p:nvPr/>
            </p:nvSpPr>
            <p:spPr>
              <a:xfrm>
                <a:off x="12366032" y="5562238"/>
                <a:ext cx="503221" cy="183653"/>
              </a:xfrm>
              <a:prstGeom prst="rect">
                <a:avLst/>
              </a:prstGeom>
              <a:noFill/>
            </p:spPr>
            <p:txBody>
              <a:bodyPr wrap="none" lIns="0" tIns="0" rIns="0" bIns="0" rtlCol="0">
                <a:spAutoFit/>
              </a:bodyPr>
              <a:lstStyle/>
              <a:p>
                <a:pPr defTabSz="457200">
                  <a:defRPr/>
                </a:pPr>
                <a:r>
                  <a:rPr kumimoji="1" lang="en-US" altLang="zh-CN" sz="800" dirty="0">
                    <a:cs typeface="+mn-ea"/>
                    <a:sym typeface="+mn-lt"/>
                  </a:rPr>
                  <a:t>PyCharm</a:t>
                </a:r>
                <a:endParaRPr kumimoji="1" lang="zh-CN" altLang="en-US" sz="800" dirty="0">
                  <a:cs typeface="+mn-ea"/>
                  <a:sym typeface="+mn-lt"/>
                </a:endParaRPr>
              </a:p>
            </p:txBody>
          </p:sp>
          <p:cxnSp>
            <p:nvCxnSpPr>
              <p:cNvPr id="131" name="直线箭头连接符 327"/>
              <p:cNvCxnSpPr/>
              <p:nvPr/>
            </p:nvCxnSpPr>
            <p:spPr>
              <a:xfrm flipH="1">
                <a:off x="12154897" y="6685992"/>
                <a:ext cx="1003049" cy="0"/>
              </a:xfrm>
              <a:prstGeom prst="straightConnector1">
                <a:avLst/>
              </a:prstGeom>
              <a:ln w="9525" cap="flat" cmpd="sng" algn="ctr">
                <a:solidFill>
                  <a:schemeClr val="tx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32" name="直线箭头连接符 327"/>
              <p:cNvCxnSpPr/>
              <p:nvPr/>
            </p:nvCxnSpPr>
            <p:spPr>
              <a:xfrm flipH="1">
                <a:off x="12143985" y="5483041"/>
                <a:ext cx="1003049" cy="6529"/>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33" name="文本框 132"/>
              <p:cNvSpPr txBox="1"/>
              <p:nvPr/>
            </p:nvSpPr>
            <p:spPr>
              <a:xfrm>
                <a:off x="12452340" y="5225706"/>
                <a:ext cx="389591" cy="183653"/>
              </a:xfrm>
              <a:prstGeom prst="rect">
                <a:avLst/>
              </a:prstGeom>
              <a:noFill/>
            </p:spPr>
            <p:txBody>
              <a:bodyPr wrap="none" lIns="0" tIns="0" rIns="0" bIns="0" rtlCol="0">
                <a:spAutoFit/>
              </a:bodyPr>
              <a:lstStyle/>
              <a:p>
                <a:pPr defTabSz="457200">
                  <a:defRPr/>
                </a:pPr>
                <a:r>
                  <a:rPr kumimoji="1" lang="zh-CN" altLang="en-US" sz="800" dirty="0">
                    <a:solidFill>
                      <a:srgbClr val="000000"/>
                    </a:solidFill>
                    <a:cs typeface="+mn-ea"/>
                    <a:sym typeface="+mn-lt"/>
                  </a:rPr>
                  <a:t>大模型</a:t>
                </a:r>
              </a:p>
            </p:txBody>
          </p:sp>
          <p:cxnSp>
            <p:nvCxnSpPr>
              <p:cNvPr id="134" name="直线箭头连接符 327"/>
              <p:cNvCxnSpPr/>
              <p:nvPr/>
            </p:nvCxnSpPr>
            <p:spPr>
              <a:xfrm flipH="1">
                <a:off x="12143985" y="6263312"/>
                <a:ext cx="1003049" cy="0"/>
              </a:xfrm>
              <a:prstGeom prst="straightConnector1">
                <a:avLst/>
              </a:prstGeom>
              <a:ln w="9525" cap="flat" cmpd="sng" algn="ctr">
                <a:solidFill>
                  <a:schemeClr val="tx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35" name="文本框 134"/>
              <p:cNvSpPr txBox="1"/>
              <p:nvPr/>
            </p:nvSpPr>
            <p:spPr>
              <a:xfrm>
                <a:off x="12180309" y="6352225"/>
                <a:ext cx="1012824" cy="367305"/>
              </a:xfrm>
              <a:prstGeom prst="rect">
                <a:avLst/>
              </a:prstGeom>
              <a:noFill/>
            </p:spPr>
            <p:txBody>
              <a:bodyPr wrap="square" lIns="0" tIns="0" rIns="0" bIns="0" rtlCol="0">
                <a:spAutoFit/>
              </a:bodyPr>
              <a:lstStyle/>
              <a:p>
                <a:pPr defTabSz="457200">
                  <a:defRPr/>
                </a:pPr>
                <a:r>
                  <a:rPr kumimoji="1" lang="zh-CN" altLang="en-US" sz="800" dirty="0">
                    <a:cs typeface="+mn-ea"/>
                    <a:sym typeface="+mn-lt"/>
                  </a:rPr>
                  <a:t>临时数据上传及下载</a:t>
                </a:r>
              </a:p>
            </p:txBody>
          </p:sp>
        </p:grpSp>
        <p:sp>
          <p:nvSpPr>
            <p:cNvPr id="136" name="矩形 135"/>
            <p:cNvSpPr/>
            <p:nvPr/>
          </p:nvSpPr>
          <p:spPr>
            <a:xfrm>
              <a:off x="8754420" y="4552888"/>
              <a:ext cx="1071468" cy="498811"/>
            </a:xfrm>
            <a:prstGeom prst="rect">
              <a:avLst/>
            </a:prstGeom>
            <a:solidFill>
              <a:schemeClr val="accent1">
                <a:lumMod val="75000"/>
                <a:alpha val="10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r>
                <a:rPr kumimoji="1" lang="zh-CN" altLang="en-US" sz="1050" b="1" dirty="0">
                  <a:solidFill>
                    <a:schemeClr val="tx1"/>
                  </a:solidFill>
                  <a:cs typeface="+mn-ea"/>
                  <a:sym typeface="+mn-lt"/>
                </a:rPr>
                <a:t>统一预测查询平台</a:t>
              </a:r>
            </a:p>
          </p:txBody>
        </p:sp>
        <p:cxnSp>
          <p:nvCxnSpPr>
            <p:cNvPr id="137" name="直线箭头连接符 332"/>
            <p:cNvCxnSpPr/>
            <p:nvPr/>
          </p:nvCxnSpPr>
          <p:spPr>
            <a:xfrm>
              <a:off x="9337770" y="4261447"/>
              <a:ext cx="0" cy="288791"/>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8" name="直线箭头连接符 82"/>
            <p:cNvCxnSpPr>
              <a:stCxn id="152" idx="3"/>
              <a:endCxn id="145" idx="1"/>
            </p:cNvCxnSpPr>
            <p:nvPr/>
          </p:nvCxnSpPr>
          <p:spPr>
            <a:xfrm>
              <a:off x="2885755" y="3570296"/>
              <a:ext cx="86638" cy="11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93"/>
            <p:cNvCxnSpPr>
              <a:stCxn id="145" idx="3"/>
              <a:endCxn id="141" idx="1"/>
            </p:cNvCxnSpPr>
            <p:nvPr/>
          </p:nvCxnSpPr>
          <p:spPr>
            <a:xfrm>
              <a:off x="3902275" y="3571430"/>
              <a:ext cx="8663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0" name="组合 139"/>
            <p:cNvGrpSpPr/>
            <p:nvPr/>
          </p:nvGrpSpPr>
          <p:grpSpPr>
            <a:xfrm>
              <a:off x="3988913" y="2571333"/>
              <a:ext cx="929882" cy="1839567"/>
              <a:chOff x="4288625" y="5227492"/>
              <a:chExt cx="1584338" cy="3156814"/>
            </a:xfrm>
          </p:grpSpPr>
          <p:sp>
            <p:nvSpPr>
              <p:cNvPr id="141" name="矩形 140"/>
              <p:cNvSpPr/>
              <p:nvPr/>
            </p:nvSpPr>
            <p:spPr>
              <a:xfrm>
                <a:off x="4288625" y="5503137"/>
                <a:ext cx="1584338" cy="2881169"/>
              </a:xfrm>
              <a:prstGeom prst="rect">
                <a:avLst/>
              </a:prstGeom>
              <a:solidFill>
                <a:srgbClr val="7683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dirty="0">
                  <a:solidFill>
                    <a:srgbClr val="FFFFFF"/>
                  </a:solidFill>
                  <a:cs typeface="+mn-ea"/>
                  <a:sym typeface="+mn-lt"/>
                </a:endParaRPr>
              </a:p>
            </p:txBody>
          </p:sp>
          <p:sp>
            <p:nvSpPr>
              <p:cNvPr id="142" name="矩形 141"/>
              <p:cNvSpPr/>
              <p:nvPr/>
            </p:nvSpPr>
            <p:spPr>
              <a:xfrm>
                <a:off x="4447059" y="5627721"/>
                <a:ext cx="1267471" cy="2602723"/>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r>
                  <a:rPr kumimoji="1" lang="zh-CN" altLang="en-US" sz="800" b="1" dirty="0">
                    <a:solidFill>
                      <a:schemeClr val="bg1"/>
                    </a:solidFill>
                    <a:cs typeface="+mn-ea"/>
                    <a:sym typeface="+mn-lt"/>
                  </a:rPr>
                  <a:t>加密隔离装置</a:t>
                </a:r>
                <a:endParaRPr kumimoji="1" lang="en-US" altLang="zh-CN" sz="800" b="1" dirty="0">
                  <a:solidFill>
                    <a:schemeClr val="bg1"/>
                  </a:solidFill>
                  <a:cs typeface="+mn-ea"/>
                  <a:sym typeface="+mn-lt"/>
                </a:endParaRPr>
              </a:p>
              <a:p>
                <a:pPr algn="ctr" defTabSz="457200"/>
                <a:r>
                  <a:rPr kumimoji="1" lang="zh-CN" altLang="en-US" sz="800" b="1" dirty="0">
                    <a:solidFill>
                      <a:schemeClr val="bg1"/>
                    </a:solidFill>
                    <a:cs typeface="+mn-ea"/>
                    <a:sym typeface="+mn-lt"/>
                  </a:rPr>
                  <a:t>发送端</a:t>
                </a:r>
              </a:p>
            </p:txBody>
          </p:sp>
          <p:sp>
            <p:nvSpPr>
              <p:cNvPr id="143" name="文本框 142"/>
              <p:cNvSpPr txBox="1"/>
              <p:nvPr/>
            </p:nvSpPr>
            <p:spPr>
              <a:xfrm>
                <a:off x="4434590" y="5227492"/>
                <a:ext cx="1292408" cy="206608"/>
              </a:xfrm>
              <a:prstGeom prst="rect">
                <a:avLst/>
              </a:prstGeom>
              <a:noFill/>
            </p:spPr>
            <p:txBody>
              <a:bodyPr wrap="square" lIns="0" tIns="0" rIns="0" bIns="0" rtlCol="0">
                <a:spAutoFit/>
              </a:bodyPr>
              <a:lstStyle/>
              <a:p>
                <a:pPr defTabSz="457200">
                  <a:defRPr/>
                </a:pPr>
                <a:r>
                  <a:rPr kumimoji="1" lang="zh-CN" altLang="en-US" sz="900" dirty="0">
                    <a:solidFill>
                      <a:srgbClr val="000000"/>
                    </a:solidFill>
                    <a:cs typeface="+mn-ea"/>
                    <a:sym typeface="+mn-lt"/>
                  </a:rPr>
                  <a:t>不断轮循</a:t>
                </a:r>
              </a:p>
            </p:txBody>
          </p:sp>
        </p:grpSp>
        <p:grpSp>
          <p:nvGrpSpPr>
            <p:cNvPr id="144" name="组合 143"/>
            <p:cNvGrpSpPr/>
            <p:nvPr/>
          </p:nvGrpSpPr>
          <p:grpSpPr>
            <a:xfrm>
              <a:off x="2972392" y="2571333"/>
              <a:ext cx="929882" cy="1839567"/>
              <a:chOff x="2497844" y="5227492"/>
              <a:chExt cx="1584338" cy="3156814"/>
            </a:xfrm>
          </p:grpSpPr>
          <p:sp>
            <p:nvSpPr>
              <p:cNvPr id="145" name="矩形 144"/>
              <p:cNvSpPr/>
              <p:nvPr/>
            </p:nvSpPr>
            <p:spPr>
              <a:xfrm>
                <a:off x="2497844" y="5503137"/>
                <a:ext cx="1584338" cy="2881169"/>
              </a:xfrm>
              <a:prstGeom prst="rect">
                <a:avLst/>
              </a:prstGeom>
              <a:solidFill>
                <a:srgbClr val="7683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dirty="0">
                  <a:solidFill>
                    <a:srgbClr val="FFFFFF"/>
                  </a:solidFill>
                  <a:cs typeface="+mn-ea"/>
                  <a:sym typeface="+mn-lt"/>
                </a:endParaRPr>
              </a:p>
            </p:txBody>
          </p:sp>
          <p:sp>
            <p:nvSpPr>
              <p:cNvPr id="146" name="矩形 145"/>
              <p:cNvSpPr/>
              <p:nvPr/>
            </p:nvSpPr>
            <p:spPr>
              <a:xfrm>
                <a:off x="2656278" y="5637728"/>
                <a:ext cx="1267471" cy="568709"/>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清洗功率数据</a:t>
                </a:r>
              </a:p>
            </p:txBody>
          </p:sp>
          <p:sp>
            <p:nvSpPr>
              <p:cNvPr id="147" name="矩形 146"/>
              <p:cNvSpPr/>
              <p:nvPr/>
            </p:nvSpPr>
            <p:spPr>
              <a:xfrm>
                <a:off x="2656278" y="6987720"/>
                <a:ext cx="1267471" cy="568709"/>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汇总数据</a:t>
                </a:r>
              </a:p>
            </p:txBody>
          </p:sp>
          <p:sp>
            <p:nvSpPr>
              <p:cNvPr id="148" name="矩形 147"/>
              <p:cNvSpPr/>
              <p:nvPr/>
            </p:nvSpPr>
            <p:spPr>
              <a:xfrm>
                <a:off x="2656278" y="7662717"/>
                <a:ext cx="1267471" cy="568709"/>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上传数据库</a:t>
                </a:r>
              </a:p>
            </p:txBody>
          </p:sp>
          <p:sp>
            <p:nvSpPr>
              <p:cNvPr id="149" name="文本框 148"/>
              <p:cNvSpPr txBox="1"/>
              <p:nvPr/>
            </p:nvSpPr>
            <p:spPr>
              <a:xfrm>
                <a:off x="2643809" y="5227492"/>
                <a:ext cx="1292408" cy="206608"/>
              </a:xfrm>
              <a:prstGeom prst="rect">
                <a:avLst/>
              </a:prstGeom>
              <a:noFill/>
            </p:spPr>
            <p:txBody>
              <a:bodyPr wrap="square" lIns="0" tIns="0" rIns="0" bIns="0" rtlCol="0">
                <a:spAutoFit/>
              </a:bodyPr>
              <a:lstStyle/>
              <a:p>
                <a:pPr defTabSz="457200">
                  <a:defRPr/>
                </a:pPr>
                <a:r>
                  <a:rPr kumimoji="1" lang="zh-CN" altLang="en-US" sz="900" dirty="0">
                    <a:solidFill>
                      <a:srgbClr val="000000"/>
                    </a:solidFill>
                    <a:cs typeface="+mn-ea"/>
                    <a:sym typeface="+mn-lt"/>
                  </a:rPr>
                  <a:t>不断轮循</a:t>
                </a:r>
              </a:p>
            </p:txBody>
          </p:sp>
          <p:sp>
            <p:nvSpPr>
              <p:cNvPr id="150" name="矩形 149"/>
              <p:cNvSpPr/>
              <p:nvPr/>
            </p:nvSpPr>
            <p:spPr>
              <a:xfrm>
                <a:off x="2656278" y="6312724"/>
                <a:ext cx="1267471" cy="568709"/>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绑定气象数据</a:t>
                </a:r>
              </a:p>
            </p:txBody>
          </p:sp>
        </p:grpSp>
        <p:grpSp>
          <p:nvGrpSpPr>
            <p:cNvPr id="151" name="组合 150"/>
            <p:cNvGrpSpPr/>
            <p:nvPr/>
          </p:nvGrpSpPr>
          <p:grpSpPr>
            <a:xfrm>
              <a:off x="1955872" y="2571333"/>
              <a:ext cx="929882" cy="1837298"/>
              <a:chOff x="702411" y="5227492"/>
              <a:chExt cx="1584338" cy="3152920"/>
            </a:xfrm>
          </p:grpSpPr>
          <p:sp>
            <p:nvSpPr>
              <p:cNvPr id="152" name="矩形 151"/>
              <p:cNvSpPr/>
              <p:nvPr/>
            </p:nvSpPr>
            <p:spPr>
              <a:xfrm>
                <a:off x="702411" y="5503137"/>
                <a:ext cx="1584338" cy="2877275"/>
              </a:xfrm>
              <a:prstGeom prst="rect">
                <a:avLst/>
              </a:prstGeom>
              <a:solidFill>
                <a:srgbClr val="7683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dirty="0">
                  <a:solidFill>
                    <a:srgbClr val="FFFFFF"/>
                  </a:solidFill>
                  <a:cs typeface="+mn-ea"/>
                  <a:sym typeface="+mn-lt"/>
                </a:endParaRPr>
              </a:p>
            </p:txBody>
          </p:sp>
          <p:sp>
            <p:nvSpPr>
              <p:cNvPr id="153" name="文本框 152"/>
              <p:cNvSpPr txBox="1"/>
              <p:nvPr/>
            </p:nvSpPr>
            <p:spPr>
              <a:xfrm>
                <a:off x="831198" y="5227492"/>
                <a:ext cx="1326765" cy="206608"/>
              </a:xfrm>
              <a:prstGeom prst="rect">
                <a:avLst/>
              </a:prstGeom>
              <a:noFill/>
            </p:spPr>
            <p:txBody>
              <a:bodyPr wrap="square" lIns="0" tIns="0" rIns="0" bIns="0" rtlCol="0">
                <a:spAutoFit/>
              </a:bodyPr>
              <a:lstStyle/>
              <a:p>
                <a:pPr defTabSz="457200">
                  <a:defRPr/>
                </a:pPr>
                <a:r>
                  <a:rPr kumimoji="1" lang="zh-CN" altLang="en-US" sz="900" dirty="0">
                    <a:solidFill>
                      <a:srgbClr val="000000"/>
                    </a:solidFill>
                    <a:cs typeface="+mn-ea"/>
                    <a:sym typeface="+mn-lt"/>
                  </a:rPr>
                  <a:t>实时同步</a:t>
                </a:r>
              </a:p>
            </p:txBody>
          </p:sp>
          <p:sp>
            <p:nvSpPr>
              <p:cNvPr id="154" name="矩形 153"/>
              <p:cNvSpPr/>
              <p:nvPr/>
            </p:nvSpPr>
            <p:spPr>
              <a:xfrm>
                <a:off x="861431" y="6806749"/>
                <a:ext cx="1266296" cy="662092"/>
              </a:xfrm>
              <a:prstGeom prst="rect">
                <a:avLst/>
              </a:prstGeom>
              <a:solidFill>
                <a:schemeClr val="tx2">
                  <a:lumMod val="25000"/>
                </a:schemeClr>
              </a:solid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收集训练与</a:t>
                </a:r>
                <a:endParaRPr kumimoji="1" lang="en-US" altLang="zh-CN" sz="800" dirty="0">
                  <a:solidFill>
                    <a:srgbClr val="FFFFFF"/>
                  </a:solidFill>
                  <a:cs typeface="+mn-ea"/>
                  <a:sym typeface="+mn-lt"/>
                </a:endParaRPr>
              </a:p>
              <a:p>
                <a:pPr algn="ctr" defTabSz="457200">
                  <a:defRPr/>
                </a:pPr>
                <a:r>
                  <a:rPr kumimoji="1" lang="zh-CN" altLang="en-US" sz="800" dirty="0">
                    <a:solidFill>
                      <a:srgbClr val="FFFFFF"/>
                    </a:solidFill>
                    <a:cs typeface="+mn-ea"/>
                    <a:sym typeface="+mn-lt"/>
                  </a:rPr>
                  <a:t>在线评测数据</a:t>
                </a:r>
              </a:p>
            </p:txBody>
          </p:sp>
          <p:sp>
            <p:nvSpPr>
              <p:cNvPr id="155" name="矩形 154"/>
              <p:cNvSpPr/>
              <p:nvPr/>
            </p:nvSpPr>
            <p:spPr>
              <a:xfrm>
                <a:off x="869615" y="5626495"/>
                <a:ext cx="1249931" cy="1080440"/>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不同地区光伏功率数据传输保存</a:t>
                </a:r>
              </a:p>
            </p:txBody>
          </p:sp>
          <p:sp>
            <p:nvSpPr>
              <p:cNvPr id="156" name="矩形 155"/>
              <p:cNvSpPr/>
              <p:nvPr/>
            </p:nvSpPr>
            <p:spPr>
              <a:xfrm>
                <a:off x="858107" y="7568652"/>
                <a:ext cx="1272944" cy="661792"/>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dirty="0">
                    <a:solidFill>
                      <a:srgbClr val="FFFFFF"/>
                    </a:solidFill>
                    <a:cs typeface="+mn-ea"/>
                    <a:sym typeface="+mn-lt"/>
                  </a:rPr>
                  <a:t>气象相关数据</a:t>
                </a:r>
              </a:p>
            </p:txBody>
          </p:sp>
        </p:grpSp>
        <p:grpSp>
          <p:nvGrpSpPr>
            <p:cNvPr id="157" name="组合 156"/>
            <p:cNvGrpSpPr/>
            <p:nvPr/>
          </p:nvGrpSpPr>
          <p:grpSpPr>
            <a:xfrm>
              <a:off x="5161655" y="1847778"/>
              <a:ext cx="4019057" cy="3536485"/>
              <a:chOff x="6309360" y="4852691"/>
              <a:chExt cx="6847689" cy="6068835"/>
            </a:xfrm>
            <a:solidFill>
              <a:schemeClr val="bg2"/>
            </a:solidFill>
          </p:grpSpPr>
          <p:grpSp>
            <p:nvGrpSpPr>
              <p:cNvPr id="158" name="组合 157"/>
              <p:cNvGrpSpPr/>
              <p:nvPr/>
            </p:nvGrpSpPr>
            <p:grpSpPr>
              <a:xfrm>
                <a:off x="8330420" y="7626833"/>
                <a:ext cx="4826629" cy="896781"/>
                <a:chOff x="8330420" y="7717432"/>
                <a:chExt cx="4826629" cy="896781"/>
              </a:xfrm>
              <a:grpFill/>
            </p:grpSpPr>
            <p:sp>
              <p:nvSpPr>
                <p:cNvPr id="207" name="矩形 206"/>
                <p:cNvSpPr/>
                <p:nvPr/>
              </p:nvSpPr>
              <p:spPr>
                <a:xfrm>
                  <a:off x="8330420" y="7717432"/>
                  <a:ext cx="3610211" cy="8940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endParaRPr kumimoji="1" lang="zh-CN" altLang="en-US">
                    <a:solidFill>
                      <a:srgbClr val="FFFFFF"/>
                    </a:solidFill>
                    <a:cs typeface="+mn-ea"/>
                    <a:sym typeface="+mn-lt"/>
                  </a:endParaRPr>
                </a:p>
              </p:txBody>
            </p:sp>
            <p:sp>
              <p:nvSpPr>
                <p:cNvPr id="208" name="圆柱体 52"/>
                <p:cNvSpPr/>
                <p:nvPr/>
              </p:nvSpPr>
              <p:spPr>
                <a:xfrm>
                  <a:off x="8353038" y="7945862"/>
                  <a:ext cx="1013963" cy="437234"/>
                </a:xfrm>
                <a:prstGeom prst="can">
                  <a:avLst/>
                </a:prstGeom>
                <a:gr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en-US" altLang="zh-CN" sz="900" dirty="0" err="1">
                      <a:solidFill>
                        <a:schemeClr val="tx1"/>
                      </a:solidFill>
                      <a:cs typeface="+mn-ea"/>
                      <a:sym typeface="+mn-lt"/>
                    </a:rPr>
                    <a:t>gpt2</a:t>
                  </a:r>
                </a:p>
              </p:txBody>
            </p:sp>
            <p:sp>
              <p:nvSpPr>
                <p:cNvPr id="209" name="圆柱体 26"/>
                <p:cNvSpPr/>
                <p:nvPr/>
              </p:nvSpPr>
              <p:spPr>
                <a:xfrm>
                  <a:off x="9453357" y="7945862"/>
                  <a:ext cx="1012060" cy="437234"/>
                </a:xfrm>
                <a:prstGeom prst="can">
                  <a:avLst/>
                </a:prstGeom>
                <a:gr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900" dirty="0" err="1">
                      <a:solidFill>
                        <a:schemeClr val="tx1"/>
                      </a:solidFill>
                      <a:cs typeface="+mn-ea"/>
                      <a:sym typeface="+mn-lt"/>
                    </a:rPr>
                    <a:t>文心一言</a:t>
                  </a:r>
                </a:p>
              </p:txBody>
            </p:sp>
            <p:sp>
              <p:nvSpPr>
                <p:cNvPr id="210" name="圆柱体 27"/>
                <p:cNvSpPr/>
                <p:nvPr/>
              </p:nvSpPr>
              <p:spPr>
                <a:xfrm>
                  <a:off x="10542274" y="7945862"/>
                  <a:ext cx="1012060" cy="437234"/>
                </a:xfrm>
                <a:prstGeom prst="can">
                  <a:avLst/>
                </a:prstGeom>
                <a:gr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en-US" altLang="zh-CN" sz="700" dirty="0">
                      <a:solidFill>
                        <a:schemeClr val="tx1"/>
                      </a:solidFill>
                      <a:cs typeface="+mn-ea"/>
                      <a:sym typeface="+mn-lt"/>
                    </a:rPr>
                    <a:t>…</a:t>
                  </a:r>
                  <a:endParaRPr kumimoji="1" lang="zh-CN" altLang="en-US" sz="700" dirty="0">
                    <a:solidFill>
                      <a:schemeClr val="tx1"/>
                    </a:solidFill>
                    <a:cs typeface="+mn-ea"/>
                    <a:sym typeface="+mn-lt"/>
                  </a:endParaRPr>
                </a:p>
              </p:txBody>
            </p:sp>
            <p:cxnSp>
              <p:nvCxnSpPr>
                <p:cNvPr id="211" name="直线箭头连接符 327"/>
                <p:cNvCxnSpPr/>
                <p:nvPr/>
              </p:nvCxnSpPr>
              <p:spPr>
                <a:xfrm flipH="1">
                  <a:off x="11930671" y="8227535"/>
                  <a:ext cx="1226378" cy="8754"/>
                </a:xfrm>
                <a:prstGeom prst="straightConnector1">
                  <a:avLst/>
                </a:prstGeom>
                <a:grp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9486639" y="8430560"/>
                  <a:ext cx="1289652" cy="183653"/>
                </a:xfrm>
                <a:prstGeom prst="rect">
                  <a:avLst/>
                </a:prstGeom>
                <a:grpFill/>
              </p:spPr>
              <p:txBody>
                <a:bodyPr wrap="square" lIns="0" tIns="0" rIns="0" bIns="0" rtlCol="0">
                  <a:spAutoFit/>
                </a:bodyPr>
                <a:lstStyle/>
                <a:p>
                  <a:pPr defTabSz="457200">
                    <a:defRPr/>
                  </a:pPr>
                  <a:r>
                    <a:rPr kumimoji="1" lang="zh-CN" altLang="en-US" sz="800" dirty="0">
                      <a:solidFill>
                        <a:srgbClr val="000000"/>
                      </a:solidFill>
                      <a:cs typeface="+mn-ea"/>
                      <a:sym typeface="+mn-lt"/>
                    </a:rPr>
                    <a:t>多种模型并行推理</a:t>
                  </a:r>
                </a:p>
              </p:txBody>
            </p:sp>
          </p:grpSp>
          <p:grpSp>
            <p:nvGrpSpPr>
              <p:cNvPr id="159" name="组合 158"/>
              <p:cNvGrpSpPr/>
              <p:nvPr/>
            </p:nvGrpSpPr>
            <p:grpSpPr>
              <a:xfrm>
                <a:off x="6309360" y="4852691"/>
                <a:ext cx="5631272" cy="6068835"/>
                <a:chOff x="6309360" y="4852691"/>
                <a:chExt cx="5631272" cy="6068835"/>
              </a:xfrm>
              <a:grpFill/>
            </p:grpSpPr>
            <p:sp>
              <p:nvSpPr>
                <p:cNvPr id="160" name="矩形 159"/>
                <p:cNvSpPr/>
                <p:nvPr/>
              </p:nvSpPr>
              <p:spPr>
                <a:xfrm>
                  <a:off x="8330419" y="5779154"/>
                  <a:ext cx="3610213" cy="17131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endParaRPr kumimoji="1" lang="zh-CN" altLang="en-US">
                    <a:solidFill>
                      <a:srgbClr val="FFFFFF"/>
                    </a:solidFill>
                    <a:cs typeface="+mn-ea"/>
                    <a:sym typeface="+mn-lt"/>
                  </a:endParaRPr>
                </a:p>
              </p:txBody>
            </p:sp>
            <p:sp>
              <p:nvSpPr>
                <p:cNvPr id="161" name="圆柱体 44"/>
                <p:cNvSpPr/>
                <p:nvPr/>
              </p:nvSpPr>
              <p:spPr>
                <a:xfrm>
                  <a:off x="9355492" y="4868256"/>
                  <a:ext cx="733307" cy="489511"/>
                </a:xfrm>
                <a:prstGeom prst="can">
                  <a:avLst>
                    <a:gd name="adj" fmla="val 17190"/>
                  </a:avLst>
                </a:prstGeom>
                <a:grp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800" dirty="0">
                      <a:solidFill>
                        <a:schemeClr val="tx1"/>
                      </a:solidFill>
                      <a:cs typeface="+mn-ea"/>
                      <a:sym typeface="+mn-lt"/>
                    </a:rPr>
                    <a:t>数据库</a:t>
                  </a:r>
                </a:p>
              </p:txBody>
            </p:sp>
            <p:sp>
              <p:nvSpPr>
                <p:cNvPr id="162" name="矩形 161"/>
                <p:cNvSpPr/>
                <p:nvPr/>
              </p:nvSpPr>
              <p:spPr>
                <a:xfrm>
                  <a:off x="8777912" y="6147818"/>
                  <a:ext cx="659112" cy="1080441"/>
                </a:xfrm>
                <a:prstGeom prst="rect">
                  <a:avLst/>
                </a:prstGeom>
                <a:grp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1100" dirty="0">
                    <a:solidFill>
                      <a:srgbClr val="FFFFFF"/>
                    </a:solidFill>
                    <a:cs typeface="+mn-ea"/>
                    <a:sym typeface="+mn-lt"/>
                  </a:endParaRPr>
                </a:p>
              </p:txBody>
            </p:sp>
            <p:sp>
              <p:nvSpPr>
                <p:cNvPr id="163" name="矩形 162"/>
                <p:cNvSpPr/>
                <p:nvPr/>
              </p:nvSpPr>
              <p:spPr>
                <a:xfrm>
                  <a:off x="9601799" y="6141464"/>
                  <a:ext cx="659112" cy="1080441"/>
                </a:xfrm>
                <a:prstGeom prst="rect">
                  <a:avLst/>
                </a:prstGeom>
                <a:grp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1100" dirty="0">
                    <a:solidFill>
                      <a:srgbClr val="FFFFFF"/>
                    </a:solidFill>
                    <a:cs typeface="+mn-ea"/>
                    <a:sym typeface="+mn-lt"/>
                  </a:endParaRPr>
                </a:p>
              </p:txBody>
            </p:sp>
            <p:sp>
              <p:nvSpPr>
                <p:cNvPr id="164" name="矩形 163"/>
                <p:cNvSpPr/>
                <p:nvPr/>
              </p:nvSpPr>
              <p:spPr>
                <a:xfrm>
                  <a:off x="10440843" y="6141464"/>
                  <a:ext cx="659112" cy="1080441"/>
                </a:xfrm>
                <a:prstGeom prst="rect">
                  <a:avLst/>
                </a:prstGeom>
                <a:grp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1100" dirty="0">
                    <a:solidFill>
                      <a:srgbClr val="FFFFFF"/>
                    </a:solidFill>
                    <a:cs typeface="+mn-ea"/>
                    <a:sym typeface="+mn-lt"/>
                  </a:endParaRPr>
                </a:p>
              </p:txBody>
            </p:sp>
            <p:sp>
              <p:nvSpPr>
                <p:cNvPr id="165" name="文本框 164"/>
                <p:cNvSpPr txBox="1"/>
                <p:nvPr/>
              </p:nvSpPr>
              <p:spPr>
                <a:xfrm>
                  <a:off x="7976976" y="4852691"/>
                  <a:ext cx="1361436" cy="321392"/>
                </a:xfrm>
                <a:prstGeom prst="rect">
                  <a:avLst/>
                </a:prstGeom>
                <a:grpFill/>
              </p:spPr>
              <p:txBody>
                <a:bodyPr wrap="square" rtlCol="0">
                  <a:spAutoFit/>
                </a:bodyPr>
                <a:lstStyle/>
                <a:p>
                  <a:pPr defTabSz="457200">
                    <a:defRPr/>
                  </a:pPr>
                  <a:r>
                    <a:rPr kumimoji="1" lang="zh-CN" altLang="en-US" sz="800" dirty="0">
                      <a:solidFill>
                        <a:srgbClr val="000000"/>
                      </a:solidFill>
                      <a:cs typeface="+mn-ea"/>
                      <a:sym typeface="+mn-lt"/>
                    </a:rPr>
                    <a:t> 实时同步</a:t>
                  </a:r>
                </a:p>
              </p:txBody>
            </p:sp>
            <p:cxnSp>
              <p:nvCxnSpPr>
                <p:cNvPr id="166" name="直线箭头连接符 59"/>
                <p:cNvCxnSpPr>
                  <a:stCxn id="168" idx="3"/>
                </p:cNvCxnSpPr>
                <p:nvPr/>
              </p:nvCxnSpPr>
              <p:spPr>
                <a:xfrm>
                  <a:off x="10588390" y="5357762"/>
                  <a:ext cx="0" cy="421392"/>
                </a:xfrm>
                <a:prstGeom prst="straightConnector1">
                  <a:avLst/>
                </a:prstGeom>
                <a:grp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直线箭头连接符 60"/>
                <p:cNvCxnSpPr>
                  <a:stCxn id="161" idx="4"/>
                  <a:endCxn id="168" idx="2"/>
                </p:cNvCxnSpPr>
                <p:nvPr/>
              </p:nvCxnSpPr>
              <p:spPr>
                <a:xfrm flipV="1">
                  <a:off x="10088799" y="5113008"/>
                  <a:ext cx="183215" cy="3"/>
                </a:xfrm>
                <a:prstGeom prst="straightConnector1">
                  <a:avLst/>
                </a:prstGeom>
                <a:grp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8" name="圆柱体 44"/>
                <p:cNvSpPr/>
                <p:nvPr/>
              </p:nvSpPr>
              <p:spPr>
                <a:xfrm>
                  <a:off x="10272015" y="4868254"/>
                  <a:ext cx="632750" cy="489508"/>
                </a:xfrm>
                <a:prstGeom prst="can">
                  <a:avLst>
                    <a:gd name="adj" fmla="val 17190"/>
                  </a:avLst>
                </a:prstGeom>
                <a:grp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en-US" altLang="zh-CN" sz="800" dirty="0">
                      <a:solidFill>
                        <a:schemeClr val="tx1"/>
                      </a:solidFill>
                      <a:cs typeface="+mn-ea"/>
                      <a:sym typeface="+mn-lt"/>
                    </a:rPr>
                    <a:t>NAS</a:t>
                  </a:r>
                  <a:endParaRPr kumimoji="1" lang="zh-CN" altLang="en-US" sz="800" dirty="0">
                    <a:solidFill>
                      <a:schemeClr val="tx1"/>
                    </a:solidFill>
                    <a:cs typeface="+mn-ea"/>
                    <a:sym typeface="+mn-lt"/>
                  </a:endParaRPr>
                </a:p>
              </p:txBody>
            </p:sp>
            <p:sp>
              <p:nvSpPr>
                <p:cNvPr id="169" name="矩形 168"/>
                <p:cNvSpPr/>
                <p:nvPr/>
              </p:nvSpPr>
              <p:spPr>
                <a:xfrm>
                  <a:off x="6470450" y="4868256"/>
                  <a:ext cx="1464254" cy="489504"/>
                </a:xfrm>
                <a:prstGeom prst="rect">
                  <a:avLst/>
                </a:prstGeom>
                <a:grp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defTabSz="457200"/>
                  <a:r>
                    <a:rPr kumimoji="1" lang="zh-CN" altLang="en-US" sz="800" b="1" dirty="0">
                      <a:solidFill>
                        <a:schemeClr val="tx1"/>
                      </a:solidFill>
                      <a:cs typeface="+mn-ea"/>
                      <a:sym typeface="+mn-lt"/>
                    </a:rPr>
                    <a:t>加密隔离装置</a:t>
                  </a:r>
                  <a:endParaRPr kumimoji="1" lang="en-US" altLang="zh-CN" sz="800" b="1" dirty="0">
                    <a:solidFill>
                      <a:schemeClr val="tx1"/>
                    </a:solidFill>
                    <a:cs typeface="+mn-ea"/>
                    <a:sym typeface="+mn-lt"/>
                  </a:endParaRPr>
                </a:p>
                <a:p>
                  <a:pPr defTabSz="457200"/>
                  <a:r>
                    <a:rPr kumimoji="1" lang="zh-CN" altLang="en-US" sz="800" b="1" dirty="0">
                      <a:solidFill>
                        <a:schemeClr val="tx1"/>
                      </a:solidFill>
                      <a:cs typeface="+mn-ea"/>
                      <a:sym typeface="+mn-lt"/>
                    </a:rPr>
                    <a:t>接收端</a:t>
                  </a:r>
                </a:p>
              </p:txBody>
            </p:sp>
            <p:sp>
              <p:nvSpPr>
                <p:cNvPr id="170" name="文本框 169"/>
                <p:cNvSpPr txBox="1"/>
                <p:nvPr/>
              </p:nvSpPr>
              <p:spPr>
                <a:xfrm>
                  <a:off x="9388232" y="6178858"/>
                  <a:ext cx="586504" cy="160696"/>
                </a:xfrm>
                <a:prstGeom prst="rect">
                  <a:avLst/>
                </a:prstGeom>
                <a:grpFill/>
              </p:spPr>
              <p:txBody>
                <a:bodyPr wrap="square" lIns="0" tIns="0" rIns="0" bIns="0" rtlCol="0">
                  <a:spAutoFit/>
                </a:bodyPr>
                <a:lstStyle/>
                <a:p>
                  <a:pPr defTabSz="457200">
                    <a:defRPr/>
                  </a:pPr>
                  <a:r>
                    <a:rPr kumimoji="1" lang="en-US" altLang="zh-CN" sz="700" dirty="0">
                      <a:cs typeface="+mn-ea"/>
                      <a:sym typeface="+mn-lt"/>
                    </a:rPr>
                    <a:t>……</a:t>
                  </a:r>
                  <a:endParaRPr kumimoji="1" lang="zh-CN" altLang="en-US" sz="700" dirty="0">
                    <a:cs typeface="+mn-ea"/>
                    <a:sym typeface="+mn-lt"/>
                  </a:endParaRPr>
                </a:p>
              </p:txBody>
            </p:sp>
            <p:sp>
              <p:nvSpPr>
                <p:cNvPr id="171" name="矩形 170"/>
                <p:cNvSpPr/>
                <p:nvPr/>
              </p:nvSpPr>
              <p:spPr>
                <a:xfrm>
                  <a:off x="8564344" y="6404874"/>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推理任务</a:t>
                  </a:r>
                </a:p>
              </p:txBody>
            </p:sp>
            <p:sp>
              <p:nvSpPr>
                <p:cNvPr id="172" name="矩形 171"/>
                <p:cNvSpPr/>
                <p:nvPr/>
              </p:nvSpPr>
              <p:spPr>
                <a:xfrm>
                  <a:off x="8564344" y="6708813"/>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训练任务</a:t>
                  </a:r>
                </a:p>
              </p:txBody>
            </p:sp>
            <p:sp>
              <p:nvSpPr>
                <p:cNvPr id="173" name="矩形 172"/>
                <p:cNvSpPr/>
                <p:nvPr/>
              </p:nvSpPr>
              <p:spPr>
                <a:xfrm>
                  <a:off x="9388231" y="6408413"/>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推理任务</a:t>
                  </a:r>
                </a:p>
              </p:txBody>
            </p:sp>
            <p:sp>
              <p:nvSpPr>
                <p:cNvPr id="174" name="矩形 173"/>
                <p:cNvSpPr/>
                <p:nvPr/>
              </p:nvSpPr>
              <p:spPr>
                <a:xfrm>
                  <a:off x="9388231" y="6712352"/>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训练任务</a:t>
                  </a:r>
                </a:p>
              </p:txBody>
            </p:sp>
            <p:sp>
              <p:nvSpPr>
                <p:cNvPr id="175" name="矩形 174"/>
                <p:cNvSpPr/>
                <p:nvPr/>
              </p:nvSpPr>
              <p:spPr>
                <a:xfrm>
                  <a:off x="10227276" y="6410802"/>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推理任务</a:t>
                  </a:r>
                </a:p>
              </p:txBody>
            </p:sp>
            <p:sp>
              <p:nvSpPr>
                <p:cNvPr id="176" name="矩形 175"/>
                <p:cNvSpPr/>
                <p:nvPr/>
              </p:nvSpPr>
              <p:spPr>
                <a:xfrm>
                  <a:off x="10227276" y="6714741"/>
                  <a:ext cx="586502" cy="218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r>
                    <a:rPr kumimoji="1" lang="zh-CN" altLang="en-US" sz="600" dirty="0">
                      <a:solidFill>
                        <a:schemeClr val="tx1"/>
                      </a:solidFill>
                      <a:cs typeface="+mn-ea"/>
                      <a:sym typeface="+mn-lt"/>
                    </a:rPr>
                    <a:t>训练任务</a:t>
                  </a:r>
                </a:p>
              </p:txBody>
            </p:sp>
            <p:grpSp>
              <p:nvGrpSpPr>
                <p:cNvPr id="177" name="组合 176"/>
                <p:cNvGrpSpPr/>
                <p:nvPr/>
              </p:nvGrpSpPr>
              <p:grpSpPr>
                <a:xfrm>
                  <a:off x="6376435" y="7149904"/>
                  <a:ext cx="1509627" cy="2996945"/>
                  <a:chOff x="6437148" y="2438400"/>
                  <a:chExt cx="930554" cy="2355886"/>
                </a:xfrm>
                <a:grpFill/>
              </p:grpSpPr>
              <p:sp>
                <p:nvSpPr>
                  <p:cNvPr id="203" name="矩形 202"/>
                  <p:cNvSpPr/>
                  <p:nvPr/>
                </p:nvSpPr>
                <p:spPr>
                  <a:xfrm>
                    <a:off x="6437148" y="2438400"/>
                    <a:ext cx="930554" cy="2355886"/>
                  </a:xfrm>
                  <a:prstGeom prst="rect">
                    <a:avLst/>
                  </a:prstGeom>
                  <a:grpFill/>
                  <a:ln w="127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dirty="0">
                      <a:solidFill>
                        <a:srgbClr val="FFFFFF"/>
                      </a:solidFill>
                      <a:cs typeface="+mn-ea"/>
                      <a:sym typeface="+mn-lt"/>
                    </a:endParaRPr>
                  </a:p>
                </p:txBody>
              </p:sp>
              <p:sp>
                <p:nvSpPr>
                  <p:cNvPr id="204" name="矩形 203"/>
                  <p:cNvSpPr/>
                  <p:nvPr/>
                </p:nvSpPr>
                <p:spPr>
                  <a:xfrm>
                    <a:off x="6510941" y="3347921"/>
                    <a:ext cx="782967" cy="540667"/>
                  </a:xfrm>
                  <a:prstGeom prst="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b="1" dirty="0">
                        <a:solidFill>
                          <a:schemeClr val="tx1"/>
                        </a:solidFill>
                        <a:cs typeface="+mn-ea"/>
                        <a:sym typeface="+mn-lt"/>
                      </a:rPr>
                      <a:t>推理及后处理</a:t>
                    </a:r>
                  </a:p>
                </p:txBody>
              </p:sp>
              <p:sp>
                <p:nvSpPr>
                  <p:cNvPr id="205" name="矩形 204"/>
                  <p:cNvSpPr/>
                  <p:nvPr/>
                </p:nvSpPr>
                <p:spPr>
                  <a:xfrm>
                    <a:off x="6510941" y="3966992"/>
                    <a:ext cx="782967" cy="540667"/>
                  </a:xfrm>
                  <a:prstGeom prst="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800" b="1" dirty="0">
                        <a:solidFill>
                          <a:schemeClr val="tx1"/>
                        </a:solidFill>
                        <a:cs typeface="+mn-ea"/>
                        <a:sym typeface="+mn-lt"/>
                      </a:rPr>
                      <a:t>上传数据库</a:t>
                    </a:r>
                  </a:p>
                </p:txBody>
              </p:sp>
              <p:sp>
                <p:nvSpPr>
                  <p:cNvPr id="206" name="矩形 205"/>
                  <p:cNvSpPr/>
                  <p:nvPr/>
                </p:nvSpPr>
                <p:spPr>
                  <a:xfrm>
                    <a:off x="6510941" y="2728851"/>
                    <a:ext cx="782967" cy="540667"/>
                  </a:xfrm>
                  <a:prstGeom prst="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700" b="1" dirty="0">
                        <a:solidFill>
                          <a:schemeClr val="tx1"/>
                        </a:solidFill>
                        <a:cs typeface="+mn-ea"/>
                        <a:sym typeface="+mn-lt"/>
                      </a:rPr>
                      <a:t>加载特定用户模型权重</a:t>
                    </a:r>
                  </a:p>
                </p:txBody>
              </p:sp>
            </p:grpSp>
            <p:grpSp>
              <p:nvGrpSpPr>
                <p:cNvPr id="178" name="组合 177"/>
                <p:cNvGrpSpPr/>
                <p:nvPr/>
              </p:nvGrpSpPr>
              <p:grpSpPr>
                <a:xfrm>
                  <a:off x="8340301" y="9431828"/>
                  <a:ext cx="3594254" cy="1127563"/>
                  <a:chOff x="8340301" y="9086752"/>
                  <a:chExt cx="3594254" cy="1127563"/>
                </a:xfrm>
                <a:grpFill/>
              </p:grpSpPr>
              <p:sp>
                <p:nvSpPr>
                  <p:cNvPr id="201" name="矩形 200"/>
                  <p:cNvSpPr/>
                  <p:nvPr/>
                </p:nvSpPr>
                <p:spPr>
                  <a:xfrm>
                    <a:off x="8340301" y="9086752"/>
                    <a:ext cx="3594254" cy="11275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endParaRPr kumimoji="1" lang="zh-CN" altLang="en-US">
                      <a:solidFill>
                        <a:srgbClr val="FFFFFF"/>
                      </a:solidFill>
                      <a:cs typeface="+mn-ea"/>
                      <a:sym typeface="+mn-lt"/>
                    </a:endParaRPr>
                  </a:p>
                </p:txBody>
              </p:sp>
              <p:sp>
                <p:nvSpPr>
                  <p:cNvPr id="202" name="圆柱体 57"/>
                  <p:cNvSpPr/>
                  <p:nvPr/>
                </p:nvSpPr>
                <p:spPr>
                  <a:xfrm>
                    <a:off x="8596189" y="9224889"/>
                    <a:ext cx="299489" cy="771630"/>
                  </a:xfrm>
                  <a:prstGeom prst="can">
                    <a:avLst/>
                  </a:prstGeom>
                  <a:grp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kumimoji="1" lang="zh-CN" altLang="en-US" sz="700" dirty="0">
                        <a:solidFill>
                          <a:schemeClr val="tx1"/>
                        </a:solidFill>
                        <a:cs typeface="+mn-ea"/>
                        <a:sym typeface="+mn-lt"/>
                      </a:rPr>
                      <a:t>节点</a:t>
                    </a:r>
                    <a:r>
                      <a:rPr kumimoji="1" lang="en-US" altLang="zh-CN" sz="700" dirty="0">
                        <a:solidFill>
                          <a:schemeClr val="tx1"/>
                        </a:solidFill>
                        <a:cs typeface="+mn-ea"/>
                        <a:sym typeface="+mn-lt"/>
                      </a:rPr>
                      <a:t>1</a:t>
                    </a:r>
                    <a:endParaRPr kumimoji="1" lang="zh-CN" altLang="en-US" sz="700" dirty="0">
                      <a:solidFill>
                        <a:schemeClr val="tx1"/>
                      </a:solidFill>
                      <a:cs typeface="+mn-ea"/>
                      <a:sym typeface="+mn-lt"/>
                    </a:endParaRPr>
                  </a:p>
                </p:txBody>
              </p:sp>
            </p:grpSp>
            <p:cxnSp>
              <p:nvCxnSpPr>
                <p:cNvPr id="179" name="直线箭头连接符 77"/>
                <p:cNvCxnSpPr/>
                <p:nvPr/>
              </p:nvCxnSpPr>
              <p:spPr>
                <a:xfrm flipH="1">
                  <a:off x="7963109" y="8313340"/>
                  <a:ext cx="363516" cy="0"/>
                </a:xfrm>
                <a:prstGeom prst="straightConnector1">
                  <a:avLst/>
                </a:prstGeom>
                <a:grp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0" name="直线箭头连接符 77"/>
                <p:cNvCxnSpPr/>
                <p:nvPr/>
              </p:nvCxnSpPr>
              <p:spPr>
                <a:xfrm>
                  <a:off x="7934704" y="7829369"/>
                  <a:ext cx="382468" cy="0"/>
                </a:xfrm>
                <a:prstGeom prst="straightConnector1">
                  <a:avLst/>
                </a:prstGeom>
                <a:grp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肘形连接符 121"/>
                <p:cNvCxnSpPr>
                  <a:stCxn id="169" idx="3"/>
                  <a:endCxn id="161" idx="2"/>
                </p:cNvCxnSpPr>
                <p:nvPr/>
              </p:nvCxnSpPr>
              <p:spPr>
                <a:xfrm>
                  <a:off x="7934704" y="5113008"/>
                  <a:ext cx="1420787" cy="3"/>
                </a:xfrm>
                <a:prstGeom prst="straightConnector1">
                  <a:avLst/>
                </a:prstGeom>
                <a:grpFill/>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1122421" y="6135209"/>
                  <a:ext cx="800333" cy="10804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defRPr/>
                  </a:pPr>
                  <a:r>
                    <a:rPr kumimoji="1" lang="zh-CN" altLang="en-US" sz="1100" dirty="0">
                      <a:solidFill>
                        <a:schemeClr val="tx1"/>
                      </a:solidFill>
                      <a:cs typeface="+mn-ea"/>
                      <a:sym typeface="+mn-lt"/>
                    </a:rPr>
                    <a:t>多模型分布式</a:t>
                  </a:r>
                  <a:r>
                    <a:rPr kumimoji="1" lang="zh-CN" altLang="en-US" sz="800" dirty="0">
                      <a:solidFill>
                        <a:schemeClr val="tx1"/>
                      </a:solidFill>
                      <a:cs typeface="+mn-ea"/>
                      <a:sym typeface="+mn-lt"/>
                    </a:rPr>
                    <a:t> </a:t>
                  </a:r>
                  <a:r>
                    <a:rPr kumimoji="1" lang="en-US" altLang="zh-CN" sz="700" dirty="0">
                      <a:solidFill>
                        <a:schemeClr val="tx1"/>
                      </a:solidFill>
                      <a:cs typeface="+mn-ea"/>
                      <a:sym typeface="+mn-lt"/>
                    </a:rPr>
                    <a:t>Dashboard</a:t>
                  </a:r>
                  <a:endParaRPr kumimoji="1" lang="zh-CN" altLang="en-US" sz="800" dirty="0">
                    <a:solidFill>
                      <a:schemeClr val="tx1"/>
                    </a:solidFill>
                    <a:cs typeface="+mn-ea"/>
                    <a:sym typeface="+mn-lt"/>
                  </a:endParaRPr>
                </a:p>
              </p:txBody>
            </p:sp>
            <p:cxnSp>
              <p:nvCxnSpPr>
                <p:cNvPr id="183" name="曲线连接符 345"/>
                <p:cNvCxnSpPr>
                  <a:stCxn id="182" idx="0"/>
                  <a:endCxn id="162" idx="0"/>
                </p:cNvCxnSpPr>
                <p:nvPr/>
              </p:nvCxnSpPr>
              <p:spPr>
                <a:xfrm rot="16200000" flipH="1" flipV="1">
                  <a:off x="10308724" y="4933954"/>
                  <a:ext cx="12610" cy="2415119"/>
                </a:xfrm>
                <a:prstGeom prst="curvedConnector3">
                  <a:avLst>
                    <a:gd name="adj1" fmla="val -3111051"/>
                  </a:avLst>
                </a:prstGeom>
                <a:grpFill/>
                <a:ln>
                  <a:tailEnd type="triangle" w="sm" len="sm"/>
                </a:ln>
              </p:spPr>
              <p:style>
                <a:lnRef idx="1">
                  <a:schemeClr val="accent1"/>
                </a:lnRef>
                <a:fillRef idx="0">
                  <a:schemeClr val="accent1"/>
                </a:fillRef>
                <a:effectRef idx="0">
                  <a:schemeClr val="accent1"/>
                </a:effectRef>
                <a:fontRef idx="minor">
                  <a:schemeClr val="tx1"/>
                </a:fontRef>
              </p:style>
            </p:cxnSp>
            <p:cxnSp>
              <p:nvCxnSpPr>
                <p:cNvPr id="184" name="曲线连接符 347"/>
                <p:cNvCxnSpPr>
                  <a:stCxn id="182" idx="0"/>
                  <a:endCxn id="163" idx="0"/>
                </p:cNvCxnSpPr>
                <p:nvPr/>
              </p:nvCxnSpPr>
              <p:spPr>
                <a:xfrm rot="16200000" flipH="1" flipV="1">
                  <a:off x="10723844" y="5342718"/>
                  <a:ext cx="6255" cy="1591233"/>
                </a:xfrm>
                <a:prstGeom prst="curvedConnector3">
                  <a:avLst>
                    <a:gd name="adj1" fmla="val -6271605"/>
                  </a:avLst>
                </a:prstGeom>
                <a:grpFill/>
                <a:ln>
                  <a:tailEnd type="triangle" w="sm" len="sm"/>
                </a:ln>
              </p:spPr>
              <p:style>
                <a:lnRef idx="1">
                  <a:schemeClr val="accent1"/>
                </a:lnRef>
                <a:fillRef idx="0">
                  <a:schemeClr val="accent1"/>
                </a:fillRef>
                <a:effectRef idx="0">
                  <a:schemeClr val="accent1"/>
                </a:effectRef>
                <a:fontRef idx="minor">
                  <a:schemeClr val="tx1"/>
                </a:fontRef>
              </p:style>
            </p:cxnSp>
            <p:cxnSp>
              <p:nvCxnSpPr>
                <p:cNvPr id="185" name="曲线连接符 351"/>
                <p:cNvCxnSpPr>
                  <a:stCxn id="182" idx="0"/>
                  <a:endCxn id="164" idx="0"/>
                </p:cNvCxnSpPr>
                <p:nvPr/>
              </p:nvCxnSpPr>
              <p:spPr>
                <a:xfrm rot="16200000" flipH="1" flipV="1">
                  <a:off x="11143365" y="5762241"/>
                  <a:ext cx="6255" cy="752189"/>
                </a:xfrm>
                <a:prstGeom prst="curvedConnector3">
                  <a:avLst>
                    <a:gd name="adj1" fmla="val -6271605"/>
                  </a:avLst>
                </a:prstGeom>
                <a:grpFill/>
                <a:ln>
                  <a:tailEnd type="triangle" w="sm" len="sm"/>
                </a:ln>
              </p:spPr>
              <p:style>
                <a:lnRef idx="1">
                  <a:schemeClr val="accent1"/>
                </a:lnRef>
                <a:fillRef idx="0">
                  <a:schemeClr val="accent1"/>
                </a:fillRef>
                <a:effectRef idx="0">
                  <a:schemeClr val="accent1"/>
                </a:effectRef>
                <a:fontRef idx="minor">
                  <a:schemeClr val="tx1"/>
                </a:fontRef>
              </p:style>
            </p:cxnSp>
            <p:sp>
              <p:nvSpPr>
                <p:cNvPr id="186" name="矩形 185"/>
                <p:cNvSpPr/>
                <p:nvPr/>
              </p:nvSpPr>
              <p:spPr>
                <a:xfrm>
                  <a:off x="8711938" y="10600203"/>
                  <a:ext cx="3034992" cy="321323"/>
                </a:xfrm>
                <a:prstGeom prst="rect">
                  <a:avLst/>
                </a:prstGeom>
                <a:grpFill/>
                <a:ln w="63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457200"/>
                  <a:r>
                    <a:rPr kumimoji="1" lang="zh-CN" altLang="en-US" sz="800" b="1" dirty="0">
                      <a:solidFill>
                        <a:schemeClr val="tx1"/>
                      </a:solidFill>
                      <a:cs typeface="+mn-ea"/>
                      <a:sym typeface="+mn-lt"/>
                    </a:rPr>
                    <a:t>分布式训练及推理环境</a:t>
                  </a:r>
                </a:p>
              </p:txBody>
            </p:sp>
            <p:grpSp>
              <p:nvGrpSpPr>
                <p:cNvPr id="187" name="组合 186"/>
                <p:cNvGrpSpPr/>
                <p:nvPr/>
              </p:nvGrpSpPr>
              <p:grpSpPr>
                <a:xfrm>
                  <a:off x="8340300" y="8628113"/>
                  <a:ext cx="3594254" cy="664445"/>
                  <a:chOff x="8340300" y="8504323"/>
                  <a:chExt cx="3594254" cy="664445"/>
                </a:xfrm>
                <a:grpFill/>
              </p:grpSpPr>
              <p:sp>
                <p:nvSpPr>
                  <p:cNvPr id="192" name="addition-thick-symbol_20183"/>
                  <p:cNvSpPr/>
                  <p:nvPr/>
                </p:nvSpPr>
                <p:spPr>
                  <a:xfrm>
                    <a:off x="10027515" y="8653461"/>
                    <a:ext cx="216017" cy="229427"/>
                  </a:xfrm>
                  <a:custGeom>
                    <a:avLst/>
                    <a:gdLst>
                      <a:gd name="T0" fmla="*/ 1803 w 3606"/>
                      <a:gd name="T1" fmla="*/ 0 h 3606"/>
                      <a:gd name="T2" fmla="*/ 1465 w 3606"/>
                      <a:gd name="T3" fmla="*/ 338 h 3606"/>
                      <a:gd name="T4" fmla="*/ 1465 w 3606"/>
                      <a:gd name="T5" fmla="*/ 1465 h 3606"/>
                      <a:gd name="T6" fmla="*/ 338 w 3606"/>
                      <a:gd name="T7" fmla="*/ 1465 h 3606"/>
                      <a:gd name="T8" fmla="*/ 0 w 3606"/>
                      <a:gd name="T9" fmla="*/ 1803 h 3606"/>
                      <a:gd name="T10" fmla="*/ 338 w 3606"/>
                      <a:gd name="T11" fmla="*/ 2141 h 3606"/>
                      <a:gd name="T12" fmla="*/ 1465 w 3606"/>
                      <a:gd name="T13" fmla="*/ 2141 h 3606"/>
                      <a:gd name="T14" fmla="*/ 1465 w 3606"/>
                      <a:gd name="T15" fmla="*/ 3268 h 3606"/>
                      <a:gd name="T16" fmla="*/ 1803 w 3606"/>
                      <a:gd name="T17" fmla="*/ 3606 h 3606"/>
                      <a:gd name="T18" fmla="*/ 2141 w 3606"/>
                      <a:gd name="T19" fmla="*/ 3268 h 3606"/>
                      <a:gd name="T20" fmla="*/ 2141 w 3606"/>
                      <a:gd name="T21" fmla="*/ 2141 h 3606"/>
                      <a:gd name="T22" fmla="*/ 3268 w 3606"/>
                      <a:gd name="T23" fmla="*/ 2141 h 3606"/>
                      <a:gd name="T24" fmla="*/ 3606 w 3606"/>
                      <a:gd name="T25" fmla="*/ 1803 h 3606"/>
                      <a:gd name="T26" fmla="*/ 3268 w 3606"/>
                      <a:gd name="T27" fmla="*/ 1465 h 3606"/>
                      <a:gd name="T28" fmla="*/ 2141 w 3606"/>
                      <a:gd name="T29" fmla="*/ 1465 h 3606"/>
                      <a:gd name="T30" fmla="*/ 2141 w 3606"/>
                      <a:gd name="T31" fmla="*/ 338 h 3606"/>
                      <a:gd name="T32" fmla="*/ 1803 w 3606"/>
                      <a:gd name="T33" fmla="*/ 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06" h="3606">
                        <a:moveTo>
                          <a:pt x="1803" y="0"/>
                        </a:moveTo>
                        <a:cubicBezTo>
                          <a:pt x="1616" y="0"/>
                          <a:pt x="1465" y="151"/>
                          <a:pt x="1465" y="338"/>
                        </a:cubicBezTo>
                        <a:lnTo>
                          <a:pt x="1465" y="1465"/>
                        </a:lnTo>
                        <a:lnTo>
                          <a:pt x="338" y="1465"/>
                        </a:lnTo>
                        <a:cubicBezTo>
                          <a:pt x="151" y="1465"/>
                          <a:pt x="0" y="1616"/>
                          <a:pt x="0" y="1803"/>
                        </a:cubicBezTo>
                        <a:cubicBezTo>
                          <a:pt x="0" y="1990"/>
                          <a:pt x="151" y="2141"/>
                          <a:pt x="338" y="2141"/>
                        </a:cubicBezTo>
                        <a:lnTo>
                          <a:pt x="1465" y="2141"/>
                        </a:lnTo>
                        <a:lnTo>
                          <a:pt x="1465" y="3268"/>
                        </a:lnTo>
                        <a:cubicBezTo>
                          <a:pt x="1465" y="3455"/>
                          <a:pt x="1616" y="3606"/>
                          <a:pt x="1803" y="3606"/>
                        </a:cubicBezTo>
                        <a:cubicBezTo>
                          <a:pt x="1990" y="3606"/>
                          <a:pt x="2141" y="3455"/>
                          <a:pt x="2141" y="3268"/>
                        </a:cubicBezTo>
                        <a:lnTo>
                          <a:pt x="2141" y="2141"/>
                        </a:lnTo>
                        <a:lnTo>
                          <a:pt x="3268" y="2141"/>
                        </a:lnTo>
                        <a:cubicBezTo>
                          <a:pt x="3455" y="2141"/>
                          <a:pt x="3606" y="1990"/>
                          <a:pt x="3606" y="1803"/>
                        </a:cubicBezTo>
                        <a:cubicBezTo>
                          <a:pt x="3606" y="1616"/>
                          <a:pt x="3455" y="1465"/>
                          <a:pt x="3268" y="1465"/>
                        </a:cubicBezTo>
                        <a:lnTo>
                          <a:pt x="2141" y="1465"/>
                        </a:lnTo>
                        <a:lnTo>
                          <a:pt x="2141" y="338"/>
                        </a:lnTo>
                        <a:cubicBezTo>
                          <a:pt x="2141" y="151"/>
                          <a:pt x="1990" y="0"/>
                          <a:pt x="180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lumMod val="50000"/>
                        </a:schemeClr>
                      </a:solidFill>
                      <a:cs typeface="+mn-ea"/>
                      <a:sym typeface="+mn-lt"/>
                    </a:endParaRPr>
                  </a:p>
                </p:txBody>
              </p:sp>
              <p:grpSp>
                <p:nvGrpSpPr>
                  <p:cNvPr id="193" name="组合 192"/>
                  <p:cNvGrpSpPr/>
                  <p:nvPr/>
                </p:nvGrpSpPr>
                <p:grpSpPr>
                  <a:xfrm>
                    <a:off x="8340300" y="8504323"/>
                    <a:ext cx="1588842" cy="664445"/>
                    <a:chOff x="8340300" y="8504323"/>
                    <a:chExt cx="1588842" cy="664445"/>
                  </a:xfrm>
                  <a:grpFill/>
                </p:grpSpPr>
                <p:sp>
                  <p:nvSpPr>
                    <p:cNvPr id="198" name="矩形 197"/>
                    <p:cNvSpPr/>
                    <p:nvPr/>
                  </p:nvSpPr>
                  <p:spPr>
                    <a:xfrm>
                      <a:off x="8340300" y="8504323"/>
                      <a:ext cx="1588842" cy="66444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endParaRPr kumimoji="1" lang="zh-CN" altLang="en-US" dirty="0">
                        <a:solidFill>
                          <a:srgbClr val="FFFFFF"/>
                        </a:solidFill>
                        <a:cs typeface="+mn-ea"/>
                        <a:sym typeface="+mn-lt"/>
                      </a:endParaRPr>
                    </a:p>
                  </p:txBody>
                </p:sp>
                <p:sp>
                  <p:nvSpPr>
                    <p:cNvPr id="199" name="connections_181208"/>
                    <p:cNvSpPr/>
                    <p:nvPr/>
                  </p:nvSpPr>
                  <p:spPr>
                    <a:xfrm>
                      <a:off x="9437466" y="8644327"/>
                      <a:ext cx="351421" cy="390123"/>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 name="connsiteX128" fmla="*/ 373273 h 605239"/>
                        <a:gd name="connsiteY128" fmla="*/ 373273 h 605239"/>
                        <a:gd name="connsiteX129" fmla="*/ 373273 h 605239"/>
                        <a:gd name="connsiteY129" fmla="*/ 373273 h 605239"/>
                        <a:gd name="connsiteX130" fmla="*/ 373273 h 605239"/>
                        <a:gd name="connsiteY130" fmla="*/ 373273 h 605239"/>
                        <a:gd name="connsiteX131" fmla="*/ 373273 h 605239"/>
                        <a:gd name="connsiteY131" fmla="*/ 373273 h 605239"/>
                        <a:gd name="connsiteX132" fmla="*/ 373273 h 605239"/>
                        <a:gd name="connsiteY132" fmla="*/ 373273 h 605239"/>
                        <a:gd name="connsiteX133" fmla="*/ 373273 h 605239"/>
                        <a:gd name="connsiteY133" fmla="*/ 373273 h 605239"/>
                        <a:gd name="connsiteX134" fmla="*/ 373273 h 605239"/>
                        <a:gd name="connsiteY134" fmla="*/ 373273 h 605239"/>
                        <a:gd name="connsiteX135" fmla="*/ 373273 h 605239"/>
                        <a:gd name="connsiteY135" fmla="*/ 373273 h 605239"/>
                        <a:gd name="connsiteX136" fmla="*/ 373273 h 605239"/>
                        <a:gd name="connsiteY136" fmla="*/ 373273 h 605239"/>
                        <a:gd name="connsiteX137" fmla="*/ 373273 h 605239"/>
                        <a:gd name="connsiteY137" fmla="*/ 373273 h 605239"/>
                        <a:gd name="connsiteX138" fmla="*/ 373273 h 605239"/>
                        <a:gd name="connsiteY138" fmla="*/ 373273 h 605239"/>
                        <a:gd name="connsiteX139" fmla="*/ 373273 h 605239"/>
                        <a:gd name="connsiteY139" fmla="*/ 373273 h 605239"/>
                        <a:gd name="connsiteX140" fmla="*/ 373273 h 605239"/>
                        <a:gd name="connsiteY140" fmla="*/ 373273 h 605239"/>
                        <a:gd name="connsiteX141" fmla="*/ 373273 h 605239"/>
                        <a:gd name="connsiteY141" fmla="*/ 373273 h 605239"/>
                        <a:gd name="connsiteX142" fmla="*/ 373273 h 605239"/>
                        <a:gd name="connsiteY142" fmla="*/ 373273 h 605239"/>
                        <a:gd name="connsiteX143" fmla="*/ 373273 h 605239"/>
                        <a:gd name="connsiteY143" fmla="*/ 373273 h 605239"/>
                        <a:gd name="connsiteX144" fmla="*/ 373273 h 605239"/>
                        <a:gd name="connsiteY144" fmla="*/ 373273 h 605239"/>
                        <a:gd name="connsiteX145" fmla="*/ 373273 h 605239"/>
                        <a:gd name="connsiteY145" fmla="*/ 373273 h 605239"/>
                        <a:gd name="connsiteX146" fmla="*/ 373273 h 605239"/>
                        <a:gd name="connsiteY146" fmla="*/ 373273 h 605239"/>
                        <a:gd name="connsiteX147" fmla="*/ 373273 h 605239"/>
                        <a:gd name="connsiteY147" fmla="*/ 373273 h 605239"/>
                        <a:gd name="connsiteX148" fmla="*/ 373273 h 605239"/>
                        <a:gd name="connsiteY148" fmla="*/ 373273 h 605239"/>
                        <a:gd name="connsiteX149" fmla="*/ 373273 h 605239"/>
                        <a:gd name="connsiteY149" fmla="*/ 373273 h 605239"/>
                        <a:gd name="connsiteX150" fmla="*/ 373273 h 605239"/>
                        <a:gd name="connsiteY150" fmla="*/ 373273 h 605239"/>
                        <a:gd name="connsiteX151" fmla="*/ 373273 h 605239"/>
                        <a:gd name="connsiteY151" fmla="*/ 373273 h 605239"/>
                        <a:gd name="connsiteX152" fmla="*/ 373273 h 605239"/>
                        <a:gd name="connsiteY152" fmla="*/ 373273 h 605239"/>
                        <a:gd name="connsiteX153" fmla="*/ 373273 h 605239"/>
                        <a:gd name="connsiteY153" fmla="*/ 373273 h 605239"/>
                        <a:gd name="connsiteX154" fmla="*/ 373273 h 605239"/>
                        <a:gd name="connsiteY154" fmla="*/ 373273 h 605239"/>
                        <a:gd name="connsiteX155" fmla="*/ 373273 h 605239"/>
                        <a:gd name="connsiteY155" fmla="*/ 373273 h 605239"/>
                        <a:gd name="connsiteX156" fmla="*/ 373273 h 605239"/>
                        <a:gd name="connsiteY156" fmla="*/ 373273 h 605239"/>
                        <a:gd name="connsiteX157" fmla="*/ 373273 h 605239"/>
                        <a:gd name="connsiteY157" fmla="*/ 373273 h 605239"/>
                        <a:gd name="connsiteX158" fmla="*/ 373273 h 605239"/>
                        <a:gd name="connsiteY158" fmla="*/ 373273 h 605239"/>
                        <a:gd name="connsiteX159" fmla="*/ 373273 h 605239"/>
                        <a:gd name="connsiteY159" fmla="*/ 373273 h 605239"/>
                        <a:gd name="connsiteX160" fmla="*/ 373273 h 605239"/>
                        <a:gd name="connsiteY160" fmla="*/ 373273 h 605239"/>
                        <a:gd name="connsiteX161" fmla="*/ 373273 h 605239"/>
                        <a:gd name="connsiteY161" fmla="*/ 373273 h 605239"/>
                        <a:gd name="connsiteX162" fmla="*/ 373273 h 605239"/>
                        <a:gd name="connsiteY162" fmla="*/ 373273 h 605239"/>
                        <a:gd name="connsiteX163" fmla="*/ 373273 h 605239"/>
                        <a:gd name="connsiteY163" fmla="*/ 373273 h 605239"/>
                        <a:gd name="connsiteX164" fmla="*/ 373273 h 605239"/>
                        <a:gd name="connsiteY164" fmla="*/ 373273 h 605239"/>
                        <a:gd name="connsiteX165" fmla="*/ 373273 h 605239"/>
                        <a:gd name="connsiteY165" fmla="*/ 373273 h 605239"/>
                        <a:gd name="connsiteX166" fmla="*/ 373273 h 605239"/>
                        <a:gd name="connsiteY166" fmla="*/ 373273 h 605239"/>
                        <a:gd name="connsiteX167" fmla="*/ 373273 h 605239"/>
                        <a:gd name="connsiteY167" fmla="*/ 373273 h 605239"/>
                        <a:gd name="connsiteX168" fmla="*/ 373273 h 605239"/>
                        <a:gd name="connsiteY168" fmla="*/ 373273 h 605239"/>
                        <a:gd name="connsiteX169" fmla="*/ 373273 h 605239"/>
                        <a:gd name="connsiteY169" fmla="*/ 373273 h 605239"/>
                        <a:gd name="connsiteX170" fmla="*/ 373273 h 605239"/>
                        <a:gd name="connsiteY170" fmla="*/ 373273 h 605239"/>
                        <a:gd name="connsiteX171" fmla="*/ 373273 h 605239"/>
                        <a:gd name="connsiteY171" fmla="*/ 373273 h 605239"/>
                        <a:gd name="connsiteX172" fmla="*/ 373273 h 605239"/>
                        <a:gd name="connsiteY172" fmla="*/ 373273 h 605239"/>
                        <a:gd name="connsiteX173" fmla="*/ 373273 h 605239"/>
                        <a:gd name="connsiteY173" fmla="*/ 373273 h 605239"/>
                        <a:gd name="connsiteX174" fmla="*/ 373273 h 605239"/>
                        <a:gd name="connsiteY174" fmla="*/ 373273 h 605239"/>
                        <a:gd name="connsiteX175" fmla="*/ 373273 h 605239"/>
                        <a:gd name="connsiteY175" fmla="*/ 373273 h 605239"/>
                        <a:gd name="connsiteX176" fmla="*/ 373273 h 605239"/>
                        <a:gd name="connsiteY176" fmla="*/ 373273 h 605239"/>
                        <a:gd name="connsiteX177" fmla="*/ 373273 h 605239"/>
                        <a:gd name="connsiteY177" fmla="*/ 373273 h 605239"/>
                        <a:gd name="connsiteX178" fmla="*/ 373273 h 605239"/>
                        <a:gd name="connsiteY178" fmla="*/ 373273 h 605239"/>
                        <a:gd name="connsiteX179" fmla="*/ 373273 h 605239"/>
                        <a:gd name="connsiteY179" fmla="*/ 373273 h 605239"/>
                        <a:gd name="connsiteX180" fmla="*/ 373273 h 605239"/>
                        <a:gd name="connsiteY180" fmla="*/ 373273 h 605239"/>
                        <a:gd name="connsiteX181" fmla="*/ 373273 h 605239"/>
                        <a:gd name="connsiteY181" fmla="*/ 373273 h 605239"/>
                        <a:gd name="connsiteX182" fmla="*/ 373273 h 605239"/>
                        <a:gd name="connsiteY182" fmla="*/ 373273 h 605239"/>
                        <a:gd name="connsiteX183" fmla="*/ 373273 h 605239"/>
                        <a:gd name="connsiteY183" fmla="*/ 373273 h 605239"/>
                        <a:gd name="connsiteX184" fmla="*/ 373273 h 605239"/>
                        <a:gd name="connsiteY184" fmla="*/ 373273 h 605239"/>
                        <a:gd name="connsiteX185" fmla="*/ 373273 h 605239"/>
                        <a:gd name="connsiteY185" fmla="*/ 373273 h 605239"/>
                        <a:gd name="connsiteX186" fmla="*/ 373273 h 605239"/>
                        <a:gd name="connsiteY186" fmla="*/ 373273 h 605239"/>
                        <a:gd name="connsiteX187" fmla="*/ 373273 h 605239"/>
                        <a:gd name="connsiteY187" fmla="*/ 373273 h 605239"/>
                        <a:gd name="connsiteX188" fmla="*/ 373273 h 605239"/>
                        <a:gd name="connsiteY188" fmla="*/ 373273 h 605239"/>
                        <a:gd name="connsiteX189" fmla="*/ 373273 h 605239"/>
                        <a:gd name="connsiteY189" fmla="*/ 373273 h 605239"/>
                        <a:gd name="connsiteX190" fmla="*/ 373273 h 605239"/>
                        <a:gd name="connsiteY190" fmla="*/ 373273 h 605239"/>
                        <a:gd name="connsiteX191" fmla="*/ 373273 h 605239"/>
                        <a:gd name="connsiteY191" fmla="*/ 373273 h 605239"/>
                        <a:gd name="connsiteX192" fmla="*/ 373273 h 605239"/>
                        <a:gd name="connsiteY192" fmla="*/ 373273 h 605239"/>
                        <a:gd name="connsiteX193" fmla="*/ 373273 h 605239"/>
                        <a:gd name="connsiteY193" fmla="*/ 373273 h 605239"/>
                        <a:gd name="connsiteX194" fmla="*/ 373273 h 605239"/>
                        <a:gd name="connsiteY194" fmla="*/ 373273 h 605239"/>
                        <a:gd name="connsiteX195" fmla="*/ 373273 h 605239"/>
                        <a:gd name="connsiteY195" fmla="*/ 373273 h 605239"/>
                        <a:gd name="connsiteX196" fmla="*/ 373273 h 605239"/>
                        <a:gd name="connsiteY196" fmla="*/ 373273 h 605239"/>
                        <a:gd name="connsiteX197" fmla="*/ 373273 h 605239"/>
                        <a:gd name="connsiteY197" fmla="*/ 373273 h 605239"/>
                        <a:gd name="connsiteX198" fmla="*/ 373273 h 605239"/>
                        <a:gd name="connsiteY198" fmla="*/ 373273 h 605239"/>
                        <a:gd name="connsiteX199" fmla="*/ 373273 h 605239"/>
                        <a:gd name="connsiteY199" fmla="*/ 373273 h 605239"/>
                        <a:gd name="connsiteX200" fmla="*/ 373273 h 605239"/>
                        <a:gd name="connsiteY200" fmla="*/ 373273 h 605239"/>
                        <a:gd name="connsiteX201" fmla="*/ 373273 h 605239"/>
                        <a:gd name="connsiteY201" fmla="*/ 373273 h 605239"/>
                        <a:gd name="connsiteX202" fmla="*/ 373273 h 605239"/>
                        <a:gd name="connsiteY202" fmla="*/ 373273 h 605239"/>
                        <a:gd name="connsiteX203" fmla="*/ 373273 h 605239"/>
                        <a:gd name="connsiteY203" fmla="*/ 373273 h 605239"/>
                        <a:gd name="connsiteX204" fmla="*/ 373273 h 605239"/>
                        <a:gd name="connsiteY204" fmla="*/ 373273 h 605239"/>
                        <a:gd name="connsiteX205" fmla="*/ 373273 h 605239"/>
                        <a:gd name="connsiteY205" fmla="*/ 373273 h 605239"/>
                        <a:gd name="connsiteX206" fmla="*/ 373273 h 605239"/>
                        <a:gd name="connsiteY206" fmla="*/ 373273 h 605239"/>
                        <a:gd name="connsiteX207" fmla="*/ 373273 h 605239"/>
                        <a:gd name="connsiteY207" fmla="*/ 373273 h 605239"/>
                        <a:gd name="connsiteX208" fmla="*/ 373273 h 605239"/>
                        <a:gd name="connsiteY208" fmla="*/ 373273 h 605239"/>
                        <a:gd name="connsiteX209" fmla="*/ 373273 h 605239"/>
                        <a:gd name="connsiteY20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604887" h="604040">
                          <a:moveTo>
                            <a:pt x="302367" y="526099"/>
                          </a:moveTo>
                          <a:cubicBezTo>
                            <a:pt x="286234" y="526099"/>
                            <a:pt x="273175" y="539141"/>
                            <a:pt x="273175" y="555250"/>
                          </a:cubicBezTo>
                          <a:cubicBezTo>
                            <a:pt x="273175" y="571360"/>
                            <a:pt x="286234" y="584555"/>
                            <a:pt x="302367" y="584555"/>
                          </a:cubicBezTo>
                          <a:cubicBezTo>
                            <a:pt x="318499" y="584555"/>
                            <a:pt x="331712" y="571360"/>
                            <a:pt x="331712" y="555250"/>
                          </a:cubicBezTo>
                          <a:cubicBezTo>
                            <a:pt x="331712" y="539141"/>
                            <a:pt x="318499" y="526099"/>
                            <a:pt x="302367" y="526099"/>
                          </a:cubicBezTo>
                          <a:close/>
                          <a:moveTo>
                            <a:pt x="292705" y="457828"/>
                          </a:moveTo>
                          <a:lnTo>
                            <a:pt x="312181" y="457828"/>
                          </a:lnTo>
                          <a:lnTo>
                            <a:pt x="312181" y="477304"/>
                          </a:lnTo>
                          <a:lnTo>
                            <a:pt x="292705" y="477304"/>
                          </a:lnTo>
                          <a:close/>
                          <a:moveTo>
                            <a:pt x="399161" y="438339"/>
                          </a:moveTo>
                          <a:lnTo>
                            <a:pt x="342314" y="527480"/>
                          </a:lnTo>
                          <a:cubicBezTo>
                            <a:pt x="343543" y="529168"/>
                            <a:pt x="344464" y="531162"/>
                            <a:pt x="345540" y="533004"/>
                          </a:cubicBezTo>
                          <a:lnTo>
                            <a:pt x="516082" y="456290"/>
                          </a:lnTo>
                          <a:cubicBezTo>
                            <a:pt x="512241" y="451074"/>
                            <a:pt x="509629" y="444937"/>
                            <a:pt x="508246" y="438339"/>
                          </a:cubicBezTo>
                          <a:close/>
                          <a:moveTo>
                            <a:pt x="228772" y="438339"/>
                          </a:moveTo>
                          <a:lnTo>
                            <a:pt x="277016" y="513825"/>
                          </a:lnTo>
                          <a:cubicBezTo>
                            <a:pt x="284391" y="509376"/>
                            <a:pt x="292995" y="506614"/>
                            <a:pt x="302367" y="506614"/>
                          </a:cubicBezTo>
                          <a:cubicBezTo>
                            <a:pt x="311739" y="506614"/>
                            <a:pt x="320343" y="509376"/>
                            <a:pt x="327871" y="513825"/>
                          </a:cubicBezTo>
                          <a:lnTo>
                            <a:pt x="375961" y="438339"/>
                          </a:lnTo>
                          <a:close/>
                          <a:moveTo>
                            <a:pt x="96641" y="438339"/>
                          </a:moveTo>
                          <a:cubicBezTo>
                            <a:pt x="95258" y="444937"/>
                            <a:pt x="92492" y="451074"/>
                            <a:pt x="88805" y="456290"/>
                          </a:cubicBezTo>
                          <a:lnTo>
                            <a:pt x="259347" y="533004"/>
                          </a:lnTo>
                          <a:cubicBezTo>
                            <a:pt x="260269" y="531009"/>
                            <a:pt x="261191" y="529168"/>
                            <a:pt x="262420" y="527480"/>
                          </a:cubicBezTo>
                          <a:lnTo>
                            <a:pt x="205726" y="438339"/>
                          </a:lnTo>
                          <a:close/>
                          <a:moveTo>
                            <a:pt x="556029" y="399369"/>
                          </a:moveTo>
                          <a:cubicBezTo>
                            <a:pt x="539897" y="399369"/>
                            <a:pt x="526837" y="412564"/>
                            <a:pt x="526837" y="428674"/>
                          </a:cubicBezTo>
                          <a:cubicBezTo>
                            <a:pt x="526837" y="444783"/>
                            <a:pt x="539897" y="457825"/>
                            <a:pt x="556029" y="457825"/>
                          </a:cubicBezTo>
                          <a:cubicBezTo>
                            <a:pt x="572161" y="457825"/>
                            <a:pt x="585374" y="444783"/>
                            <a:pt x="585374" y="428674"/>
                          </a:cubicBezTo>
                          <a:cubicBezTo>
                            <a:pt x="585374" y="412564"/>
                            <a:pt x="572161" y="399369"/>
                            <a:pt x="556029" y="399369"/>
                          </a:cubicBezTo>
                          <a:close/>
                          <a:moveTo>
                            <a:pt x="48704" y="399369"/>
                          </a:moveTo>
                          <a:cubicBezTo>
                            <a:pt x="32572" y="399369"/>
                            <a:pt x="19512" y="412564"/>
                            <a:pt x="19512" y="428674"/>
                          </a:cubicBezTo>
                          <a:cubicBezTo>
                            <a:pt x="19512" y="444783"/>
                            <a:pt x="32572" y="457825"/>
                            <a:pt x="48704" y="457825"/>
                          </a:cubicBezTo>
                          <a:cubicBezTo>
                            <a:pt x="64837" y="457825"/>
                            <a:pt x="78050" y="444783"/>
                            <a:pt x="78050" y="428674"/>
                          </a:cubicBezTo>
                          <a:cubicBezTo>
                            <a:pt x="78050" y="412564"/>
                            <a:pt x="64837" y="399369"/>
                            <a:pt x="48704" y="399369"/>
                          </a:cubicBezTo>
                          <a:close/>
                          <a:moveTo>
                            <a:pt x="458464" y="379854"/>
                          </a:moveTo>
                          <a:lnTo>
                            <a:pt x="478011" y="379854"/>
                          </a:lnTo>
                          <a:lnTo>
                            <a:pt x="478011" y="399330"/>
                          </a:lnTo>
                          <a:lnTo>
                            <a:pt x="458464" y="399330"/>
                          </a:lnTo>
                          <a:close/>
                          <a:moveTo>
                            <a:pt x="126736" y="379854"/>
                          </a:moveTo>
                          <a:lnTo>
                            <a:pt x="146283" y="379854"/>
                          </a:lnTo>
                          <a:lnTo>
                            <a:pt x="146283" y="399330"/>
                          </a:lnTo>
                          <a:lnTo>
                            <a:pt x="126736" y="399330"/>
                          </a:lnTo>
                          <a:close/>
                          <a:moveTo>
                            <a:pt x="350922" y="350691"/>
                          </a:moveTo>
                          <a:cubicBezTo>
                            <a:pt x="345237" y="364497"/>
                            <a:pt x="337707" y="376003"/>
                            <a:pt x="330486" y="384900"/>
                          </a:cubicBezTo>
                          <a:cubicBezTo>
                            <a:pt x="348924" y="378610"/>
                            <a:pt x="364751" y="366491"/>
                            <a:pt x="375354" y="350691"/>
                          </a:cubicBezTo>
                          <a:close/>
                          <a:moveTo>
                            <a:pt x="312200" y="350691"/>
                          </a:moveTo>
                          <a:lnTo>
                            <a:pt x="312200" y="376309"/>
                          </a:lnTo>
                          <a:cubicBezTo>
                            <a:pt x="317886" y="369713"/>
                            <a:pt x="324032" y="361122"/>
                            <a:pt x="329410" y="350691"/>
                          </a:cubicBezTo>
                          <a:close/>
                          <a:moveTo>
                            <a:pt x="275322" y="350691"/>
                          </a:moveTo>
                          <a:cubicBezTo>
                            <a:pt x="280700" y="361122"/>
                            <a:pt x="287000" y="369713"/>
                            <a:pt x="292686" y="376309"/>
                          </a:cubicBezTo>
                          <a:lnTo>
                            <a:pt x="292686" y="350691"/>
                          </a:lnTo>
                          <a:close/>
                          <a:moveTo>
                            <a:pt x="229379" y="350691"/>
                          </a:moveTo>
                          <a:cubicBezTo>
                            <a:pt x="240135" y="366491"/>
                            <a:pt x="255808" y="378610"/>
                            <a:pt x="274247" y="384900"/>
                          </a:cubicBezTo>
                          <a:cubicBezTo>
                            <a:pt x="267179" y="376003"/>
                            <a:pt x="259649" y="364497"/>
                            <a:pt x="253810" y="350691"/>
                          </a:cubicBezTo>
                          <a:close/>
                          <a:moveTo>
                            <a:pt x="474445" y="320201"/>
                          </a:moveTo>
                          <a:lnTo>
                            <a:pt x="411452" y="418854"/>
                          </a:lnTo>
                          <a:lnTo>
                            <a:pt x="508246" y="418854"/>
                          </a:lnTo>
                          <a:cubicBezTo>
                            <a:pt x="510244" y="409342"/>
                            <a:pt x="515007" y="400750"/>
                            <a:pt x="521613" y="394153"/>
                          </a:cubicBezTo>
                          <a:close/>
                          <a:moveTo>
                            <a:pt x="130288" y="320201"/>
                          </a:moveTo>
                          <a:lnTo>
                            <a:pt x="83120" y="394153"/>
                          </a:lnTo>
                          <a:cubicBezTo>
                            <a:pt x="89880" y="400750"/>
                            <a:pt x="94643" y="409342"/>
                            <a:pt x="96641" y="418854"/>
                          </a:cubicBezTo>
                          <a:lnTo>
                            <a:pt x="193281" y="418854"/>
                          </a:lnTo>
                          <a:close/>
                          <a:moveTo>
                            <a:pt x="360449" y="311726"/>
                          </a:moveTo>
                          <a:cubicBezTo>
                            <a:pt x="359988" y="318476"/>
                            <a:pt x="358912" y="325072"/>
                            <a:pt x="357376" y="331208"/>
                          </a:cubicBezTo>
                          <a:lnTo>
                            <a:pt x="385034" y="331208"/>
                          </a:lnTo>
                          <a:cubicBezTo>
                            <a:pt x="387339" y="324919"/>
                            <a:pt x="388876" y="318476"/>
                            <a:pt x="389644" y="311726"/>
                          </a:cubicBezTo>
                          <a:close/>
                          <a:moveTo>
                            <a:pt x="312200" y="311726"/>
                          </a:moveTo>
                          <a:lnTo>
                            <a:pt x="312200" y="331208"/>
                          </a:lnTo>
                          <a:lnTo>
                            <a:pt x="337246" y="331208"/>
                          </a:lnTo>
                          <a:cubicBezTo>
                            <a:pt x="338937" y="325072"/>
                            <a:pt x="340320" y="318629"/>
                            <a:pt x="340934" y="311726"/>
                          </a:cubicBezTo>
                          <a:close/>
                          <a:moveTo>
                            <a:pt x="263798" y="311726"/>
                          </a:moveTo>
                          <a:cubicBezTo>
                            <a:pt x="264566" y="318629"/>
                            <a:pt x="265796" y="325072"/>
                            <a:pt x="267640" y="331208"/>
                          </a:cubicBezTo>
                          <a:lnTo>
                            <a:pt x="292686" y="331208"/>
                          </a:lnTo>
                          <a:lnTo>
                            <a:pt x="292686" y="311726"/>
                          </a:lnTo>
                          <a:close/>
                          <a:moveTo>
                            <a:pt x="215242" y="311726"/>
                          </a:moveTo>
                          <a:cubicBezTo>
                            <a:pt x="215857" y="318476"/>
                            <a:pt x="217547" y="324919"/>
                            <a:pt x="219698" y="331208"/>
                          </a:cubicBezTo>
                          <a:lnTo>
                            <a:pt x="247510" y="331208"/>
                          </a:lnTo>
                          <a:cubicBezTo>
                            <a:pt x="245974" y="325072"/>
                            <a:pt x="244898" y="318476"/>
                            <a:pt x="244284" y="311726"/>
                          </a:cubicBezTo>
                          <a:close/>
                          <a:moveTo>
                            <a:pt x="357376" y="272761"/>
                          </a:moveTo>
                          <a:cubicBezTo>
                            <a:pt x="358912" y="278897"/>
                            <a:pt x="359988" y="285340"/>
                            <a:pt x="360449" y="292243"/>
                          </a:cubicBezTo>
                          <a:lnTo>
                            <a:pt x="389644" y="292243"/>
                          </a:lnTo>
                          <a:cubicBezTo>
                            <a:pt x="388876" y="285493"/>
                            <a:pt x="387339" y="278897"/>
                            <a:pt x="385034" y="272761"/>
                          </a:cubicBezTo>
                          <a:close/>
                          <a:moveTo>
                            <a:pt x="312200" y="272761"/>
                          </a:moveTo>
                          <a:lnTo>
                            <a:pt x="312200" y="292243"/>
                          </a:lnTo>
                          <a:lnTo>
                            <a:pt x="340934" y="292243"/>
                          </a:lnTo>
                          <a:cubicBezTo>
                            <a:pt x="340320" y="285340"/>
                            <a:pt x="338937" y="278744"/>
                            <a:pt x="337246" y="272761"/>
                          </a:cubicBezTo>
                          <a:close/>
                          <a:moveTo>
                            <a:pt x="267640" y="272761"/>
                          </a:moveTo>
                          <a:cubicBezTo>
                            <a:pt x="265796" y="278897"/>
                            <a:pt x="264566" y="285340"/>
                            <a:pt x="263798" y="292243"/>
                          </a:cubicBezTo>
                          <a:lnTo>
                            <a:pt x="292686" y="292243"/>
                          </a:lnTo>
                          <a:lnTo>
                            <a:pt x="292686" y="272761"/>
                          </a:lnTo>
                          <a:close/>
                          <a:moveTo>
                            <a:pt x="219698" y="272761"/>
                          </a:moveTo>
                          <a:cubicBezTo>
                            <a:pt x="217547" y="278897"/>
                            <a:pt x="215857" y="285493"/>
                            <a:pt x="215242" y="292243"/>
                          </a:cubicBezTo>
                          <a:lnTo>
                            <a:pt x="244284" y="292243"/>
                          </a:lnTo>
                          <a:cubicBezTo>
                            <a:pt x="244898" y="285340"/>
                            <a:pt x="245974" y="278897"/>
                            <a:pt x="247510" y="272761"/>
                          </a:cubicBezTo>
                          <a:close/>
                          <a:moveTo>
                            <a:pt x="292686" y="227660"/>
                          </a:moveTo>
                          <a:cubicBezTo>
                            <a:pt x="287000" y="234256"/>
                            <a:pt x="280700" y="242847"/>
                            <a:pt x="275476" y="253278"/>
                          </a:cubicBezTo>
                          <a:lnTo>
                            <a:pt x="292686" y="253278"/>
                          </a:lnTo>
                          <a:close/>
                          <a:moveTo>
                            <a:pt x="312200" y="227506"/>
                          </a:moveTo>
                          <a:lnTo>
                            <a:pt x="312200" y="253278"/>
                          </a:lnTo>
                          <a:lnTo>
                            <a:pt x="329410" y="253278"/>
                          </a:lnTo>
                          <a:cubicBezTo>
                            <a:pt x="324186" y="242693"/>
                            <a:pt x="317886" y="234103"/>
                            <a:pt x="312200" y="227506"/>
                          </a:cubicBezTo>
                          <a:close/>
                          <a:moveTo>
                            <a:pt x="537899" y="220474"/>
                          </a:moveTo>
                          <a:lnTo>
                            <a:pt x="485968" y="301943"/>
                          </a:lnTo>
                          <a:lnTo>
                            <a:pt x="537899" y="383413"/>
                          </a:lnTo>
                          <a:cubicBezTo>
                            <a:pt x="540665" y="382339"/>
                            <a:pt x="543430" y="381418"/>
                            <a:pt x="546350" y="380958"/>
                          </a:cubicBezTo>
                          <a:lnTo>
                            <a:pt x="546350" y="223082"/>
                          </a:lnTo>
                          <a:cubicBezTo>
                            <a:pt x="543430" y="222468"/>
                            <a:pt x="540665" y="221548"/>
                            <a:pt x="537899" y="220474"/>
                          </a:cubicBezTo>
                          <a:close/>
                          <a:moveTo>
                            <a:pt x="66834" y="220474"/>
                          </a:moveTo>
                          <a:cubicBezTo>
                            <a:pt x="64222" y="221548"/>
                            <a:pt x="61457" y="222468"/>
                            <a:pt x="58537" y="223082"/>
                          </a:cubicBezTo>
                          <a:lnTo>
                            <a:pt x="58537" y="380958"/>
                          </a:lnTo>
                          <a:cubicBezTo>
                            <a:pt x="61457" y="381418"/>
                            <a:pt x="64222" y="382339"/>
                            <a:pt x="66834" y="383413"/>
                          </a:cubicBezTo>
                          <a:lnTo>
                            <a:pt x="118765" y="301943"/>
                          </a:lnTo>
                          <a:close/>
                          <a:moveTo>
                            <a:pt x="330486" y="218916"/>
                          </a:moveTo>
                          <a:cubicBezTo>
                            <a:pt x="337707" y="227813"/>
                            <a:pt x="345237" y="239472"/>
                            <a:pt x="350922" y="253278"/>
                          </a:cubicBezTo>
                          <a:lnTo>
                            <a:pt x="375354" y="253278"/>
                          </a:lnTo>
                          <a:cubicBezTo>
                            <a:pt x="364751" y="237324"/>
                            <a:pt x="348924" y="225205"/>
                            <a:pt x="330486" y="218916"/>
                          </a:cubicBezTo>
                          <a:close/>
                          <a:moveTo>
                            <a:pt x="274247" y="218916"/>
                          </a:moveTo>
                          <a:cubicBezTo>
                            <a:pt x="255808" y="225205"/>
                            <a:pt x="240135" y="237324"/>
                            <a:pt x="229379" y="253278"/>
                          </a:cubicBezTo>
                          <a:lnTo>
                            <a:pt x="253810" y="253278"/>
                          </a:lnTo>
                          <a:cubicBezTo>
                            <a:pt x="259649" y="239472"/>
                            <a:pt x="267179" y="227813"/>
                            <a:pt x="274247" y="218916"/>
                          </a:cubicBezTo>
                          <a:close/>
                          <a:moveTo>
                            <a:pt x="458464" y="204499"/>
                          </a:moveTo>
                          <a:lnTo>
                            <a:pt x="478011" y="204499"/>
                          </a:lnTo>
                          <a:lnTo>
                            <a:pt x="478011" y="223975"/>
                          </a:lnTo>
                          <a:lnTo>
                            <a:pt x="458464" y="223975"/>
                          </a:lnTo>
                          <a:close/>
                          <a:moveTo>
                            <a:pt x="126736" y="204499"/>
                          </a:moveTo>
                          <a:lnTo>
                            <a:pt x="146283" y="204499"/>
                          </a:lnTo>
                          <a:lnTo>
                            <a:pt x="146283" y="223975"/>
                          </a:lnTo>
                          <a:lnTo>
                            <a:pt x="126736" y="223975"/>
                          </a:lnTo>
                          <a:close/>
                          <a:moveTo>
                            <a:pt x="302366" y="194831"/>
                          </a:moveTo>
                          <a:cubicBezTo>
                            <a:pt x="361524" y="194831"/>
                            <a:pt x="409773" y="242847"/>
                            <a:pt x="409773" y="301908"/>
                          </a:cubicBezTo>
                          <a:cubicBezTo>
                            <a:pt x="409773" y="360969"/>
                            <a:pt x="361524" y="409138"/>
                            <a:pt x="302366" y="409138"/>
                          </a:cubicBezTo>
                          <a:cubicBezTo>
                            <a:pt x="243208" y="409138"/>
                            <a:pt x="195113" y="360969"/>
                            <a:pt x="195113" y="301908"/>
                          </a:cubicBezTo>
                          <a:cubicBezTo>
                            <a:pt x="195113" y="242847"/>
                            <a:pt x="243208" y="194831"/>
                            <a:pt x="302366" y="194831"/>
                          </a:cubicBezTo>
                          <a:close/>
                          <a:moveTo>
                            <a:pt x="411452" y="185032"/>
                          </a:moveTo>
                          <a:lnTo>
                            <a:pt x="474445" y="283839"/>
                          </a:lnTo>
                          <a:lnTo>
                            <a:pt x="521613" y="209887"/>
                          </a:lnTo>
                          <a:cubicBezTo>
                            <a:pt x="515007" y="203137"/>
                            <a:pt x="510244" y="194698"/>
                            <a:pt x="508246" y="185032"/>
                          </a:cubicBezTo>
                          <a:close/>
                          <a:moveTo>
                            <a:pt x="216481" y="185032"/>
                          </a:moveTo>
                          <a:lnTo>
                            <a:pt x="141965" y="301943"/>
                          </a:lnTo>
                          <a:lnTo>
                            <a:pt x="216481" y="418854"/>
                          </a:lnTo>
                          <a:lnTo>
                            <a:pt x="388406" y="418854"/>
                          </a:lnTo>
                          <a:lnTo>
                            <a:pt x="462922" y="301943"/>
                          </a:lnTo>
                          <a:lnTo>
                            <a:pt x="388406" y="185032"/>
                          </a:lnTo>
                          <a:close/>
                          <a:moveTo>
                            <a:pt x="96641" y="185032"/>
                          </a:moveTo>
                          <a:cubicBezTo>
                            <a:pt x="94643" y="194698"/>
                            <a:pt x="89880" y="203137"/>
                            <a:pt x="83274" y="209734"/>
                          </a:cubicBezTo>
                          <a:lnTo>
                            <a:pt x="130442" y="283839"/>
                          </a:lnTo>
                          <a:lnTo>
                            <a:pt x="193281" y="185032"/>
                          </a:lnTo>
                          <a:close/>
                          <a:moveTo>
                            <a:pt x="556029" y="146062"/>
                          </a:moveTo>
                          <a:cubicBezTo>
                            <a:pt x="539897" y="146062"/>
                            <a:pt x="526837" y="159257"/>
                            <a:pt x="526837" y="175366"/>
                          </a:cubicBezTo>
                          <a:cubicBezTo>
                            <a:pt x="526837" y="191476"/>
                            <a:pt x="539897" y="204517"/>
                            <a:pt x="556029" y="204517"/>
                          </a:cubicBezTo>
                          <a:cubicBezTo>
                            <a:pt x="572161" y="204517"/>
                            <a:pt x="585374" y="191476"/>
                            <a:pt x="585374" y="175366"/>
                          </a:cubicBezTo>
                          <a:cubicBezTo>
                            <a:pt x="585374" y="159257"/>
                            <a:pt x="572161" y="146062"/>
                            <a:pt x="556029" y="146062"/>
                          </a:cubicBezTo>
                          <a:close/>
                          <a:moveTo>
                            <a:pt x="48704" y="146062"/>
                          </a:moveTo>
                          <a:cubicBezTo>
                            <a:pt x="32572" y="146062"/>
                            <a:pt x="19512" y="159257"/>
                            <a:pt x="19512" y="175366"/>
                          </a:cubicBezTo>
                          <a:cubicBezTo>
                            <a:pt x="19512" y="191476"/>
                            <a:pt x="32572" y="204517"/>
                            <a:pt x="48704" y="204517"/>
                          </a:cubicBezTo>
                          <a:cubicBezTo>
                            <a:pt x="64837" y="204517"/>
                            <a:pt x="78050" y="191476"/>
                            <a:pt x="78050" y="175366"/>
                          </a:cubicBezTo>
                          <a:cubicBezTo>
                            <a:pt x="78050" y="159257"/>
                            <a:pt x="64837" y="146062"/>
                            <a:pt x="48704" y="146062"/>
                          </a:cubicBezTo>
                          <a:close/>
                          <a:moveTo>
                            <a:pt x="292705" y="126594"/>
                          </a:moveTo>
                          <a:lnTo>
                            <a:pt x="312181" y="126594"/>
                          </a:lnTo>
                          <a:lnTo>
                            <a:pt x="312181" y="146070"/>
                          </a:lnTo>
                          <a:lnTo>
                            <a:pt x="292705" y="146070"/>
                          </a:lnTo>
                          <a:close/>
                          <a:moveTo>
                            <a:pt x="277016" y="90061"/>
                          </a:moveTo>
                          <a:lnTo>
                            <a:pt x="228772" y="165547"/>
                          </a:lnTo>
                          <a:lnTo>
                            <a:pt x="375961" y="165547"/>
                          </a:lnTo>
                          <a:lnTo>
                            <a:pt x="327871" y="90061"/>
                          </a:lnTo>
                          <a:cubicBezTo>
                            <a:pt x="320343" y="94664"/>
                            <a:pt x="311739" y="97426"/>
                            <a:pt x="302367" y="97426"/>
                          </a:cubicBezTo>
                          <a:cubicBezTo>
                            <a:pt x="292995" y="97426"/>
                            <a:pt x="284391" y="94664"/>
                            <a:pt x="277016" y="90061"/>
                          </a:cubicBezTo>
                          <a:close/>
                          <a:moveTo>
                            <a:pt x="345540" y="71036"/>
                          </a:moveTo>
                          <a:cubicBezTo>
                            <a:pt x="344618" y="72878"/>
                            <a:pt x="343543" y="74719"/>
                            <a:pt x="342314" y="76560"/>
                          </a:cubicBezTo>
                          <a:lnTo>
                            <a:pt x="399161" y="165547"/>
                          </a:lnTo>
                          <a:lnTo>
                            <a:pt x="508246" y="165547"/>
                          </a:lnTo>
                          <a:cubicBezTo>
                            <a:pt x="509629" y="158950"/>
                            <a:pt x="512241" y="152966"/>
                            <a:pt x="516082" y="147596"/>
                          </a:cubicBezTo>
                          <a:close/>
                          <a:moveTo>
                            <a:pt x="259347" y="71036"/>
                          </a:moveTo>
                          <a:lnTo>
                            <a:pt x="88805" y="147596"/>
                          </a:lnTo>
                          <a:cubicBezTo>
                            <a:pt x="92492" y="152966"/>
                            <a:pt x="95258" y="158950"/>
                            <a:pt x="96641" y="165547"/>
                          </a:cubicBezTo>
                          <a:lnTo>
                            <a:pt x="205726" y="165547"/>
                          </a:lnTo>
                          <a:lnTo>
                            <a:pt x="262420" y="76560"/>
                          </a:lnTo>
                          <a:cubicBezTo>
                            <a:pt x="261191" y="74719"/>
                            <a:pt x="260269" y="72878"/>
                            <a:pt x="259347" y="71036"/>
                          </a:cubicBezTo>
                          <a:close/>
                          <a:moveTo>
                            <a:pt x="302367" y="19485"/>
                          </a:moveTo>
                          <a:cubicBezTo>
                            <a:pt x="286234" y="19485"/>
                            <a:pt x="273175" y="32526"/>
                            <a:pt x="273175" y="48636"/>
                          </a:cubicBezTo>
                          <a:cubicBezTo>
                            <a:pt x="273175" y="64746"/>
                            <a:pt x="286234" y="77941"/>
                            <a:pt x="302367" y="77941"/>
                          </a:cubicBezTo>
                          <a:cubicBezTo>
                            <a:pt x="318499" y="77941"/>
                            <a:pt x="331712" y="64746"/>
                            <a:pt x="331712" y="48636"/>
                          </a:cubicBezTo>
                          <a:cubicBezTo>
                            <a:pt x="331712" y="32526"/>
                            <a:pt x="318499" y="19485"/>
                            <a:pt x="302367" y="19485"/>
                          </a:cubicBezTo>
                          <a:close/>
                          <a:moveTo>
                            <a:pt x="302367" y="0"/>
                          </a:moveTo>
                          <a:cubicBezTo>
                            <a:pt x="329254" y="0"/>
                            <a:pt x="351225" y="21787"/>
                            <a:pt x="351225" y="48636"/>
                          </a:cubicBezTo>
                          <a:cubicBezTo>
                            <a:pt x="351225" y="49864"/>
                            <a:pt x="350917" y="50938"/>
                            <a:pt x="350917" y="52012"/>
                          </a:cubicBezTo>
                          <a:lnTo>
                            <a:pt x="531754" y="133328"/>
                          </a:lnTo>
                          <a:cubicBezTo>
                            <a:pt x="538975" y="129185"/>
                            <a:pt x="547118" y="126577"/>
                            <a:pt x="556029" y="126577"/>
                          </a:cubicBezTo>
                          <a:cubicBezTo>
                            <a:pt x="582916" y="126577"/>
                            <a:pt x="604887" y="148517"/>
                            <a:pt x="604887" y="175366"/>
                          </a:cubicBezTo>
                          <a:cubicBezTo>
                            <a:pt x="604887" y="198841"/>
                            <a:pt x="587986" y="218479"/>
                            <a:pt x="565862" y="223082"/>
                          </a:cubicBezTo>
                          <a:lnTo>
                            <a:pt x="565862" y="380958"/>
                          </a:lnTo>
                          <a:cubicBezTo>
                            <a:pt x="587986" y="385407"/>
                            <a:pt x="604887" y="405046"/>
                            <a:pt x="604887" y="428674"/>
                          </a:cubicBezTo>
                          <a:cubicBezTo>
                            <a:pt x="604887" y="455523"/>
                            <a:pt x="582916" y="477310"/>
                            <a:pt x="556029" y="477310"/>
                          </a:cubicBezTo>
                          <a:cubicBezTo>
                            <a:pt x="547118" y="477310"/>
                            <a:pt x="538975" y="474702"/>
                            <a:pt x="531754" y="470712"/>
                          </a:cubicBezTo>
                          <a:lnTo>
                            <a:pt x="350917" y="552028"/>
                          </a:lnTo>
                          <a:cubicBezTo>
                            <a:pt x="350917" y="553102"/>
                            <a:pt x="351225" y="554176"/>
                            <a:pt x="351225" y="555250"/>
                          </a:cubicBezTo>
                          <a:cubicBezTo>
                            <a:pt x="351225" y="582100"/>
                            <a:pt x="329254" y="604040"/>
                            <a:pt x="302367" y="604040"/>
                          </a:cubicBezTo>
                          <a:cubicBezTo>
                            <a:pt x="275479" y="604040"/>
                            <a:pt x="253662" y="582100"/>
                            <a:pt x="253662" y="555250"/>
                          </a:cubicBezTo>
                          <a:cubicBezTo>
                            <a:pt x="253662" y="554176"/>
                            <a:pt x="253816" y="553102"/>
                            <a:pt x="253970" y="552028"/>
                          </a:cubicBezTo>
                          <a:lnTo>
                            <a:pt x="72980" y="470712"/>
                          </a:lnTo>
                          <a:cubicBezTo>
                            <a:pt x="65759" y="474702"/>
                            <a:pt x="57616" y="477310"/>
                            <a:pt x="48704" y="477310"/>
                          </a:cubicBezTo>
                          <a:cubicBezTo>
                            <a:pt x="21817" y="477310"/>
                            <a:pt x="0" y="455523"/>
                            <a:pt x="0" y="428674"/>
                          </a:cubicBezTo>
                          <a:cubicBezTo>
                            <a:pt x="0" y="405046"/>
                            <a:pt x="16747" y="385407"/>
                            <a:pt x="39025" y="380958"/>
                          </a:cubicBezTo>
                          <a:lnTo>
                            <a:pt x="39025" y="223082"/>
                          </a:lnTo>
                          <a:cubicBezTo>
                            <a:pt x="16747" y="218479"/>
                            <a:pt x="0" y="198841"/>
                            <a:pt x="0" y="175366"/>
                          </a:cubicBezTo>
                          <a:cubicBezTo>
                            <a:pt x="0" y="148517"/>
                            <a:pt x="21817" y="126577"/>
                            <a:pt x="48704" y="126577"/>
                          </a:cubicBezTo>
                          <a:cubicBezTo>
                            <a:pt x="57616" y="126577"/>
                            <a:pt x="65759" y="129185"/>
                            <a:pt x="72980" y="133328"/>
                          </a:cubicBezTo>
                          <a:lnTo>
                            <a:pt x="253970" y="52012"/>
                          </a:lnTo>
                          <a:cubicBezTo>
                            <a:pt x="253816" y="50938"/>
                            <a:pt x="253662" y="49864"/>
                            <a:pt x="253662" y="48636"/>
                          </a:cubicBezTo>
                          <a:cubicBezTo>
                            <a:pt x="253662" y="21787"/>
                            <a:pt x="275479" y="0"/>
                            <a:pt x="30236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rgbClr val="FFFFFF"/>
                        </a:solidFill>
                        <a:cs typeface="+mn-ea"/>
                        <a:sym typeface="+mn-lt"/>
                      </a:endParaRPr>
                    </a:p>
                  </p:txBody>
                </p:sp>
                <p:sp>
                  <p:nvSpPr>
                    <p:cNvPr id="200" name="文本框 199"/>
                    <p:cNvSpPr txBox="1"/>
                    <p:nvPr/>
                  </p:nvSpPr>
                  <p:spPr>
                    <a:xfrm>
                      <a:off x="8505038" y="8616047"/>
                      <a:ext cx="943887" cy="424696"/>
                    </a:xfrm>
                    <a:prstGeom prst="rect">
                      <a:avLst/>
                    </a:prstGeom>
                    <a:grpFill/>
                    <a:ln w="254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hangingPunct="0"/>
                      <a:r>
                        <a:rPr lang="en-US" altLang="zh-CN" sz="1050" b="1" dirty="0">
                          <a:solidFill>
                            <a:schemeClr val="accent1"/>
                          </a:solidFill>
                          <a:cs typeface="+mn-ea"/>
                          <a:sym typeface="+mn-lt"/>
                        </a:rPr>
                        <a:t>20+</a:t>
                      </a:r>
                    </a:p>
                    <a:p>
                      <a:pPr hangingPunct="0"/>
                      <a:r>
                        <a:rPr lang="zh-CN" altLang="en-US" sz="800" b="1" dirty="0">
                          <a:solidFill>
                            <a:srgbClr val="000000"/>
                          </a:solidFill>
                          <a:cs typeface="+mn-ea"/>
                          <a:sym typeface="+mn-lt"/>
                        </a:rPr>
                        <a:t>时序算法</a:t>
                      </a:r>
                      <a:endParaRPr lang="zh-CN" altLang="en-US" sz="1000" b="1" dirty="0">
                        <a:solidFill>
                          <a:srgbClr val="000000"/>
                        </a:solidFill>
                        <a:cs typeface="+mn-ea"/>
                        <a:sym typeface="+mn-lt"/>
                      </a:endParaRPr>
                    </a:p>
                  </p:txBody>
                </p:sp>
              </p:grpSp>
              <p:grpSp>
                <p:nvGrpSpPr>
                  <p:cNvPr id="194" name="组合 193"/>
                  <p:cNvGrpSpPr/>
                  <p:nvPr/>
                </p:nvGrpSpPr>
                <p:grpSpPr>
                  <a:xfrm>
                    <a:off x="10345712" y="8504323"/>
                    <a:ext cx="1588842" cy="664445"/>
                    <a:chOff x="10345712" y="8504323"/>
                    <a:chExt cx="1588842" cy="664445"/>
                  </a:xfrm>
                  <a:grpFill/>
                </p:grpSpPr>
                <p:sp>
                  <p:nvSpPr>
                    <p:cNvPr id="195" name="矩形 194"/>
                    <p:cNvSpPr/>
                    <p:nvPr/>
                  </p:nvSpPr>
                  <p:spPr>
                    <a:xfrm>
                      <a:off x="10345712" y="8504323"/>
                      <a:ext cx="1588842" cy="66444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endParaRPr kumimoji="1" lang="zh-CN" altLang="en-US" dirty="0">
                        <a:solidFill>
                          <a:srgbClr val="FFFFFF"/>
                        </a:solidFill>
                        <a:cs typeface="+mn-ea"/>
                        <a:sym typeface="+mn-lt"/>
                      </a:endParaRPr>
                    </a:p>
                  </p:txBody>
                </p:sp>
                <p:sp>
                  <p:nvSpPr>
                    <p:cNvPr id="196" name="iconfont-11253-5321692"/>
                    <p:cNvSpPr/>
                    <p:nvPr/>
                  </p:nvSpPr>
                  <p:spPr>
                    <a:xfrm>
                      <a:off x="11417338" y="8690298"/>
                      <a:ext cx="329590" cy="284366"/>
                    </a:xfrm>
                    <a:custGeom>
                      <a:avLst/>
                      <a:gdLst>
                        <a:gd name="connsiteX0" fmla="*/ 24209 w 581459"/>
                        <a:gd name="connsiteY0" fmla="*/ 532275 h 580612"/>
                        <a:gd name="connsiteX1" fmla="*/ 557250 w 581459"/>
                        <a:gd name="connsiteY1" fmla="*/ 532275 h 580612"/>
                        <a:gd name="connsiteX2" fmla="*/ 581459 w 581459"/>
                        <a:gd name="connsiteY2" fmla="*/ 556444 h 580612"/>
                        <a:gd name="connsiteX3" fmla="*/ 557250 w 581459"/>
                        <a:gd name="connsiteY3" fmla="*/ 580612 h 580612"/>
                        <a:gd name="connsiteX4" fmla="*/ 24209 w 581459"/>
                        <a:gd name="connsiteY4" fmla="*/ 580612 h 580612"/>
                        <a:gd name="connsiteX5" fmla="*/ 0 w 581459"/>
                        <a:gd name="connsiteY5" fmla="*/ 556444 h 580612"/>
                        <a:gd name="connsiteX6" fmla="*/ 24209 w 581459"/>
                        <a:gd name="connsiteY6" fmla="*/ 532275 h 580612"/>
                        <a:gd name="connsiteX7" fmla="*/ 393967 w 581459"/>
                        <a:gd name="connsiteY7" fmla="*/ 252977 h 580612"/>
                        <a:gd name="connsiteX8" fmla="*/ 464815 w 581459"/>
                        <a:gd name="connsiteY8" fmla="*/ 252977 h 580612"/>
                        <a:gd name="connsiteX9" fmla="*/ 464815 w 581459"/>
                        <a:gd name="connsiteY9" fmla="*/ 270689 h 580612"/>
                        <a:gd name="connsiteX10" fmla="*/ 393967 w 581459"/>
                        <a:gd name="connsiteY10" fmla="*/ 270689 h 580612"/>
                        <a:gd name="connsiteX11" fmla="*/ 393967 w 581459"/>
                        <a:gd name="connsiteY11" fmla="*/ 216847 h 580612"/>
                        <a:gd name="connsiteX12" fmla="*/ 464815 w 581459"/>
                        <a:gd name="connsiteY12" fmla="*/ 216847 h 580612"/>
                        <a:gd name="connsiteX13" fmla="*/ 464815 w 581459"/>
                        <a:gd name="connsiteY13" fmla="*/ 234629 h 580612"/>
                        <a:gd name="connsiteX14" fmla="*/ 393967 w 581459"/>
                        <a:gd name="connsiteY14" fmla="*/ 234629 h 580612"/>
                        <a:gd name="connsiteX15" fmla="*/ 233289 w 581459"/>
                        <a:gd name="connsiteY15" fmla="*/ 209015 h 580612"/>
                        <a:gd name="connsiteX16" fmla="*/ 253330 w 581459"/>
                        <a:gd name="connsiteY16" fmla="*/ 209015 h 580612"/>
                        <a:gd name="connsiteX17" fmla="*/ 253330 w 581459"/>
                        <a:gd name="connsiteY17" fmla="*/ 235054 h 580612"/>
                        <a:gd name="connsiteX18" fmla="*/ 278804 w 581459"/>
                        <a:gd name="connsiteY18" fmla="*/ 235054 h 580612"/>
                        <a:gd name="connsiteX19" fmla="*/ 278804 w 581459"/>
                        <a:gd name="connsiteY19" fmla="*/ 252977 h 580612"/>
                        <a:gd name="connsiteX20" fmla="*/ 253330 w 581459"/>
                        <a:gd name="connsiteY20" fmla="*/ 252977 h 580612"/>
                        <a:gd name="connsiteX21" fmla="*/ 253330 w 581459"/>
                        <a:gd name="connsiteY21" fmla="*/ 279086 h 580612"/>
                        <a:gd name="connsiteX22" fmla="*/ 233289 w 581459"/>
                        <a:gd name="connsiteY22" fmla="*/ 279086 h 580612"/>
                        <a:gd name="connsiteX23" fmla="*/ 233289 w 581459"/>
                        <a:gd name="connsiteY23" fmla="*/ 252977 h 580612"/>
                        <a:gd name="connsiteX24" fmla="*/ 207745 w 581459"/>
                        <a:gd name="connsiteY24" fmla="*/ 252977 h 580612"/>
                        <a:gd name="connsiteX25" fmla="*/ 207745 w 581459"/>
                        <a:gd name="connsiteY25" fmla="*/ 235054 h 580612"/>
                        <a:gd name="connsiteX26" fmla="*/ 233289 w 581459"/>
                        <a:gd name="connsiteY26" fmla="*/ 235054 h 580612"/>
                        <a:gd name="connsiteX27" fmla="*/ 289530 w 581459"/>
                        <a:gd name="connsiteY27" fmla="*/ 193420 h 580612"/>
                        <a:gd name="connsiteX28" fmla="*/ 316698 w 581459"/>
                        <a:gd name="connsiteY28" fmla="*/ 193420 h 580612"/>
                        <a:gd name="connsiteX29" fmla="*/ 336103 w 581459"/>
                        <a:gd name="connsiteY29" fmla="*/ 223410 h 580612"/>
                        <a:gd name="connsiteX30" fmla="*/ 355438 w 581459"/>
                        <a:gd name="connsiteY30" fmla="*/ 193420 h 580612"/>
                        <a:gd name="connsiteX31" fmla="*/ 382747 w 581459"/>
                        <a:gd name="connsiteY31" fmla="*/ 193420 h 580612"/>
                        <a:gd name="connsiteX32" fmla="*/ 351063 w 581459"/>
                        <a:gd name="connsiteY32" fmla="*/ 242251 h 580612"/>
                        <a:gd name="connsiteX33" fmla="*/ 385358 w 581459"/>
                        <a:gd name="connsiteY33" fmla="*/ 294893 h 580612"/>
                        <a:gd name="connsiteX34" fmla="*/ 357626 w 581459"/>
                        <a:gd name="connsiteY34" fmla="*/ 294893 h 580612"/>
                        <a:gd name="connsiteX35" fmla="*/ 336103 w 581459"/>
                        <a:gd name="connsiteY35" fmla="*/ 261445 h 580612"/>
                        <a:gd name="connsiteX36" fmla="*/ 314510 w 581459"/>
                        <a:gd name="connsiteY36" fmla="*/ 294893 h 580612"/>
                        <a:gd name="connsiteX37" fmla="*/ 287131 w 581459"/>
                        <a:gd name="connsiteY37" fmla="*/ 294893 h 580612"/>
                        <a:gd name="connsiteX38" fmla="*/ 321355 w 581459"/>
                        <a:gd name="connsiteY38" fmla="*/ 242886 h 580612"/>
                        <a:gd name="connsiteX39" fmla="*/ 109447 w 581459"/>
                        <a:gd name="connsiteY39" fmla="*/ 193420 h 580612"/>
                        <a:gd name="connsiteX40" fmla="*/ 134003 w 581459"/>
                        <a:gd name="connsiteY40" fmla="*/ 193420 h 580612"/>
                        <a:gd name="connsiteX41" fmla="*/ 155949 w 581459"/>
                        <a:gd name="connsiteY41" fmla="*/ 231173 h 580612"/>
                        <a:gd name="connsiteX42" fmla="*/ 177824 w 581459"/>
                        <a:gd name="connsiteY42" fmla="*/ 193420 h 580612"/>
                        <a:gd name="connsiteX43" fmla="*/ 202452 w 581459"/>
                        <a:gd name="connsiteY43" fmla="*/ 193420 h 580612"/>
                        <a:gd name="connsiteX44" fmla="*/ 167169 w 581459"/>
                        <a:gd name="connsiteY44" fmla="*/ 254883 h 580612"/>
                        <a:gd name="connsiteX45" fmla="*/ 167169 w 581459"/>
                        <a:gd name="connsiteY45" fmla="*/ 294893 h 580612"/>
                        <a:gd name="connsiteX46" fmla="*/ 144588 w 581459"/>
                        <a:gd name="connsiteY46" fmla="*/ 294893 h 580612"/>
                        <a:gd name="connsiteX47" fmla="*/ 144588 w 581459"/>
                        <a:gd name="connsiteY47" fmla="*/ 254883 h 580612"/>
                        <a:gd name="connsiteX48" fmla="*/ 54557 w 581459"/>
                        <a:gd name="connsiteY48" fmla="*/ 48351 h 580612"/>
                        <a:gd name="connsiteX49" fmla="*/ 54557 w 581459"/>
                        <a:gd name="connsiteY49" fmla="*/ 439961 h 580612"/>
                        <a:gd name="connsiteX50" fmla="*/ 526902 w 581459"/>
                        <a:gd name="connsiteY50" fmla="*/ 439961 h 580612"/>
                        <a:gd name="connsiteX51" fmla="*/ 526902 w 581459"/>
                        <a:gd name="connsiteY51" fmla="*/ 48351 h 580612"/>
                        <a:gd name="connsiteX52" fmla="*/ 30348 w 581459"/>
                        <a:gd name="connsiteY52" fmla="*/ 0 h 580612"/>
                        <a:gd name="connsiteX53" fmla="*/ 551111 w 581459"/>
                        <a:gd name="connsiteY53" fmla="*/ 0 h 580612"/>
                        <a:gd name="connsiteX54" fmla="*/ 575320 w 581459"/>
                        <a:gd name="connsiteY54" fmla="*/ 24175 h 580612"/>
                        <a:gd name="connsiteX55" fmla="*/ 575320 w 581459"/>
                        <a:gd name="connsiteY55" fmla="*/ 464137 h 580612"/>
                        <a:gd name="connsiteX56" fmla="*/ 551111 w 581459"/>
                        <a:gd name="connsiteY56" fmla="*/ 488312 h 580612"/>
                        <a:gd name="connsiteX57" fmla="*/ 30348 w 581459"/>
                        <a:gd name="connsiteY57" fmla="*/ 488312 h 580612"/>
                        <a:gd name="connsiteX58" fmla="*/ 6139 w 581459"/>
                        <a:gd name="connsiteY58" fmla="*/ 464137 h 580612"/>
                        <a:gd name="connsiteX59" fmla="*/ 6139 w 581459"/>
                        <a:gd name="connsiteY59" fmla="*/ 24175 h 580612"/>
                        <a:gd name="connsiteX60" fmla="*/ 30348 w 581459"/>
                        <a:gd name="connsiteY60" fmla="*/ 0 h 58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81459" h="580612">
                          <a:moveTo>
                            <a:pt x="24209" y="532275"/>
                          </a:moveTo>
                          <a:lnTo>
                            <a:pt x="557250" y="532275"/>
                          </a:lnTo>
                          <a:cubicBezTo>
                            <a:pt x="570690" y="532275"/>
                            <a:pt x="581459" y="543027"/>
                            <a:pt x="581459" y="556444"/>
                          </a:cubicBezTo>
                          <a:cubicBezTo>
                            <a:pt x="581459" y="569861"/>
                            <a:pt x="570690" y="580612"/>
                            <a:pt x="557250" y="580612"/>
                          </a:cubicBezTo>
                          <a:lnTo>
                            <a:pt x="24209" y="580612"/>
                          </a:lnTo>
                          <a:cubicBezTo>
                            <a:pt x="10769" y="580612"/>
                            <a:pt x="0" y="569861"/>
                            <a:pt x="0" y="556444"/>
                          </a:cubicBezTo>
                          <a:cubicBezTo>
                            <a:pt x="0" y="543027"/>
                            <a:pt x="10769" y="532275"/>
                            <a:pt x="24209" y="532275"/>
                          </a:cubicBezTo>
                          <a:close/>
                          <a:moveTo>
                            <a:pt x="393967" y="252977"/>
                          </a:moveTo>
                          <a:lnTo>
                            <a:pt x="464815" y="252977"/>
                          </a:lnTo>
                          <a:lnTo>
                            <a:pt x="464815" y="270689"/>
                          </a:lnTo>
                          <a:lnTo>
                            <a:pt x="393967" y="270689"/>
                          </a:lnTo>
                          <a:close/>
                          <a:moveTo>
                            <a:pt x="393967" y="216847"/>
                          </a:moveTo>
                          <a:lnTo>
                            <a:pt x="464815" y="216847"/>
                          </a:lnTo>
                          <a:lnTo>
                            <a:pt x="464815" y="234629"/>
                          </a:lnTo>
                          <a:lnTo>
                            <a:pt x="393967" y="234629"/>
                          </a:lnTo>
                          <a:close/>
                          <a:moveTo>
                            <a:pt x="233289" y="209015"/>
                          </a:moveTo>
                          <a:lnTo>
                            <a:pt x="253330" y="209015"/>
                          </a:lnTo>
                          <a:lnTo>
                            <a:pt x="253330" y="235054"/>
                          </a:lnTo>
                          <a:lnTo>
                            <a:pt x="278804" y="235054"/>
                          </a:lnTo>
                          <a:lnTo>
                            <a:pt x="278804" y="252977"/>
                          </a:lnTo>
                          <a:lnTo>
                            <a:pt x="253330" y="252977"/>
                          </a:lnTo>
                          <a:lnTo>
                            <a:pt x="253330" y="279086"/>
                          </a:lnTo>
                          <a:lnTo>
                            <a:pt x="233289" y="279086"/>
                          </a:lnTo>
                          <a:lnTo>
                            <a:pt x="233289" y="252977"/>
                          </a:lnTo>
                          <a:lnTo>
                            <a:pt x="207745" y="252977"/>
                          </a:lnTo>
                          <a:lnTo>
                            <a:pt x="207745" y="235054"/>
                          </a:lnTo>
                          <a:lnTo>
                            <a:pt x="233289" y="235054"/>
                          </a:lnTo>
                          <a:close/>
                          <a:moveTo>
                            <a:pt x="289530" y="193420"/>
                          </a:moveTo>
                          <a:lnTo>
                            <a:pt x="316698" y="193420"/>
                          </a:lnTo>
                          <a:lnTo>
                            <a:pt x="336103" y="223410"/>
                          </a:lnTo>
                          <a:lnTo>
                            <a:pt x="355438" y="193420"/>
                          </a:lnTo>
                          <a:lnTo>
                            <a:pt x="382747" y="193420"/>
                          </a:lnTo>
                          <a:lnTo>
                            <a:pt x="351063" y="242251"/>
                          </a:lnTo>
                          <a:lnTo>
                            <a:pt x="385358" y="294893"/>
                          </a:lnTo>
                          <a:lnTo>
                            <a:pt x="357626" y="294893"/>
                          </a:lnTo>
                          <a:lnTo>
                            <a:pt x="336103" y="261445"/>
                          </a:lnTo>
                          <a:lnTo>
                            <a:pt x="314510" y="294893"/>
                          </a:lnTo>
                          <a:lnTo>
                            <a:pt x="287131" y="294893"/>
                          </a:lnTo>
                          <a:lnTo>
                            <a:pt x="321355" y="242886"/>
                          </a:lnTo>
                          <a:close/>
                          <a:moveTo>
                            <a:pt x="109447" y="193420"/>
                          </a:moveTo>
                          <a:lnTo>
                            <a:pt x="134003" y="193420"/>
                          </a:lnTo>
                          <a:lnTo>
                            <a:pt x="155949" y="231173"/>
                          </a:lnTo>
                          <a:lnTo>
                            <a:pt x="177824" y="193420"/>
                          </a:lnTo>
                          <a:lnTo>
                            <a:pt x="202452" y="193420"/>
                          </a:lnTo>
                          <a:lnTo>
                            <a:pt x="167169" y="254883"/>
                          </a:lnTo>
                          <a:lnTo>
                            <a:pt x="167169" y="294893"/>
                          </a:lnTo>
                          <a:lnTo>
                            <a:pt x="144588" y="294893"/>
                          </a:lnTo>
                          <a:lnTo>
                            <a:pt x="144588" y="254883"/>
                          </a:lnTo>
                          <a:close/>
                          <a:moveTo>
                            <a:pt x="54557" y="48351"/>
                          </a:moveTo>
                          <a:lnTo>
                            <a:pt x="54557" y="439961"/>
                          </a:lnTo>
                          <a:lnTo>
                            <a:pt x="526902" y="439961"/>
                          </a:lnTo>
                          <a:lnTo>
                            <a:pt x="526902" y="48351"/>
                          </a:lnTo>
                          <a:close/>
                          <a:moveTo>
                            <a:pt x="30348" y="0"/>
                          </a:moveTo>
                          <a:lnTo>
                            <a:pt x="551111" y="0"/>
                          </a:lnTo>
                          <a:cubicBezTo>
                            <a:pt x="564462" y="0"/>
                            <a:pt x="575320" y="10754"/>
                            <a:pt x="575320" y="24175"/>
                          </a:cubicBezTo>
                          <a:lnTo>
                            <a:pt x="575320" y="464137"/>
                          </a:lnTo>
                          <a:cubicBezTo>
                            <a:pt x="575320" y="477558"/>
                            <a:pt x="564462" y="488312"/>
                            <a:pt x="551111" y="488312"/>
                          </a:cubicBezTo>
                          <a:lnTo>
                            <a:pt x="30348" y="488312"/>
                          </a:lnTo>
                          <a:cubicBezTo>
                            <a:pt x="16908" y="488312"/>
                            <a:pt x="6139" y="477558"/>
                            <a:pt x="6139" y="464137"/>
                          </a:cubicBezTo>
                          <a:lnTo>
                            <a:pt x="6139" y="24175"/>
                          </a:lnTo>
                          <a:cubicBezTo>
                            <a:pt x="6139" y="10754"/>
                            <a:pt x="16908" y="0"/>
                            <a:pt x="3034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lvl="0" indent="0" algn="l" defTabSz="914400" eaLnBrk="1" fontAlgn="base" latinLnBrk="0" hangingPunct="1">
                        <a:lnSpc>
                          <a:spcPct val="100000"/>
                        </a:lnSpc>
                        <a:spcBef>
                          <a:spcPct val="0"/>
                        </a:spcBef>
                        <a:spcAft>
                          <a:spcPct val="0"/>
                        </a:spcAft>
                        <a:buNone/>
                        <a:defRPr kern="1200">
                          <a:solidFill>
                            <a:schemeClr val="lt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2pPr>
                      <a:lvl3pPr marL="914400" lvl="2"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None/>
                        <a:defRPr sz="1800" kern="1200">
                          <a:solidFill>
                            <a:schemeClr val="lt1"/>
                          </a:solidFill>
                          <a:latin typeface="+mn-lt"/>
                          <a:ea typeface="+mn-ea"/>
                          <a:cs typeface="+mn-cs"/>
                        </a:defRPr>
                      </a:lvl9pPr>
                    </a:lstStyle>
                    <a:p>
                      <a:pPr algn="ctr"/>
                      <a:endParaRPr lang="en-US" sz="2800" dirty="0">
                        <a:solidFill>
                          <a:schemeClr val="tx1">
                            <a:lumMod val="50000"/>
                          </a:schemeClr>
                        </a:solidFill>
                        <a:cs typeface="+mn-ea"/>
                        <a:sym typeface="+mn-lt"/>
                      </a:endParaRPr>
                    </a:p>
                  </p:txBody>
                </p:sp>
                <p:sp>
                  <p:nvSpPr>
                    <p:cNvPr id="197" name="文本框 196"/>
                    <p:cNvSpPr txBox="1"/>
                    <p:nvPr/>
                  </p:nvSpPr>
                  <p:spPr>
                    <a:xfrm>
                      <a:off x="10362606" y="8599868"/>
                      <a:ext cx="1555053" cy="459132"/>
                    </a:xfrm>
                    <a:prstGeom prst="rect">
                      <a:avLst/>
                    </a:prstGeom>
                    <a:grpFill/>
                    <a:ln w="254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hangingPunct="0"/>
                      <a:r>
                        <a:rPr lang="zh-CN" altLang="en-US" sz="1000" b="1" dirty="0">
                          <a:solidFill>
                            <a:schemeClr val="accent1"/>
                          </a:solidFill>
                          <a:cs typeface="+mn-ea"/>
                          <a:sym typeface="+mn-lt"/>
                        </a:rPr>
                        <a:t>高效参数存储管理方案</a:t>
                      </a:r>
                      <a:endParaRPr lang="en-US" altLang="zh-CN" sz="1000" b="1" dirty="0">
                        <a:solidFill>
                          <a:schemeClr val="accent1"/>
                        </a:solidFill>
                        <a:cs typeface="+mn-ea"/>
                        <a:sym typeface="+mn-lt"/>
                      </a:endParaRPr>
                    </a:p>
                  </p:txBody>
                </p:sp>
              </p:grpSp>
            </p:grpSp>
            <p:cxnSp>
              <p:nvCxnSpPr>
                <p:cNvPr id="188" name="直线箭头连接符 63"/>
                <p:cNvCxnSpPr/>
                <p:nvPr/>
              </p:nvCxnSpPr>
              <p:spPr>
                <a:xfrm flipH="1">
                  <a:off x="8882793" y="7272664"/>
                  <a:ext cx="212294" cy="537926"/>
                </a:xfrm>
                <a:prstGeom prst="straightConnector1">
                  <a:avLst/>
                </a:prstGeom>
                <a:grpFill/>
                <a:ln>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65"/>
                <p:cNvCxnSpPr/>
                <p:nvPr/>
              </p:nvCxnSpPr>
              <p:spPr>
                <a:xfrm>
                  <a:off x="10837870" y="7249308"/>
                  <a:ext cx="217516" cy="567465"/>
                </a:xfrm>
                <a:prstGeom prst="straightConnector1">
                  <a:avLst/>
                </a:prstGeom>
                <a:grpFill/>
                <a:ln>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90" name="任意多边形: 形状 189"/>
                <p:cNvSpPr/>
                <p:nvPr/>
              </p:nvSpPr>
              <p:spPr>
                <a:xfrm>
                  <a:off x="6309360" y="6476999"/>
                  <a:ext cx="2240280" cy="651807"/>
                </a:xfrm>
                <a:custGeom>
                  <a:avLst/>
                  <a:gdLst>
                    <a:gd name="connsiteX0" fmla="*/ 2240280 w 2240280"/>
                    <a:gd name="connsiteY0" fmla="*/ 0 h 350520"/>
                    <a:gd name="connsiteX1" fmla="*/ 0 w 2240280"/>
                    <a:gd name="connsiteY1" fmla="*/ 350520 h 350520"/>
                    <a:gd name="connsiteX2" fmla="*/ 1638300 w 2240280"/>
                    <a:gd name="connsiteY2" fmla="*/ 350520 h 350520"/>
                    <a:gd name="connsiteX3" fmla="*/ 2240280 w 2240280"/>
                    <a:gd name="connsiteY3" fmla="*/ 0 h 350520"/>
                  </a:gdLst>
                  <a:ahLst/>
                  <a:cxnLst>
                    <a:cxn ang="0">
                      <a:pos x="connsiteX0" y="connsiteY0"/>
                    </a:cxn>
                    <a:cxn ang="0">
                      <a:pos x="connsiteX1" y="connsiteY1"/>
                    </a:cxn>
                    <a:cxn ang="0">
                      <a:pos x="connsiteX2" y="connsiteY2"/>
                    </a:cxn>
                    <a:cxn ang="0">
                      <a:pos x="connsiteX3" y="connsiteY3"/>
                    </a:cxn>
                  </a:cxnLst>
                  <a:rect l="l" t="t" r="r" b="b"/>
                  <a:pathLst>
                    <a:path w="2240280" h="350520">
                      <a:moveTo>
                        <a:pt x="2240280" y="0"/>
                      </a:moveTo>
                      <a:lnTo>
                        <a:pt x="0" y="350520"/>
                      </a:lnTo>
                      <a:lnTo>
                        <a:pt x="1638300" y="350520"/>
                      </a:lnTo>
                      <a:lnTo>
                        <a:pt x="2240280" y="0"/>
                      </a:lnTo>
                      <a:close/>
                    </a:path>
                  </a:pathLst>
                </a:custGeom>
                <a:grpFill/>
                <a:ln w="635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noAutofit/>
                </a:bodyPr>
                <a:lstStyle/>
                <a:p>
                  <a:pPr algn="ctr" defTabSz="1219200" hangingPunct="0"/>
                  <a:endParaRPr lang="zh-CN" altLang="en-US" sz="1600">
                    <a:solidFill>
                      <a:srgbClr val="5E5E5E"/>
                    </a:solidFill>
                    <a:cs typeface="+mn-ea"/>
                    <a:sym typeface="+mn-lt"/>
                  </a:endParaRPr>
                </a:p>
              </p:txBody>
            </p:sp>
            <p:sp>
              <p:nvSpPr>
                <p:cNvPr id="191" name="文本框 190"/>
                <p:cNvSpPr txBox="1"/>
                <p:nvPr/>
              </p:nvSpPr>
              <p:spPr>
                <a:xfrm>
                  <a:off x="6703724" y="6774053"/>
                  <a:ext cx="957288" cy="344348"/>
                </a:xfrm>
                <a:prstGeom prst="rect">
                  <a:avLst/>
                </a:prstGeom>
                <a:grpFill/>
              </p:spPr>
              <p:txBody>
                <a:bodyPr wrap="none" rtlCol="0">
                  <a:spAutoFit/>
                </a:bodyPr>
                <a:lstStyle/>
                <a:p>
                  <a:pPr defTabSz="457200">
                    <a:defRPr/>
                  </a:pPr>
                  <a:r>
                    <a:rPr kumimoji="1" lang="zh-CN" altLang="en-US" sz="900" b="1" dirty="0">
                      <a:cs typeface="+mn-ea"/>
                      <a:sym typeface="+mn-lt"/>
                    </a:rPr>
                    <a:t>推理任务</a:t>
                  </a:r>
                </a:p>
              </p:txBody>
            </p:sp>
          </p:grpSp>
        </p:grpSp>
        <p:sp>
          <p:nvSpPr>
            <p:cNvPr id="213" name="文本框 212"/>
            <p:cNvSpPr txBox="1"/>
            <p:nvPr/>
          </p:nvSpPr>
          <p:spPr>
            <a:xfrm>
              <a:off x="7019702" y="1538218"/>
              <a:ext cx="864748" cy="140463"/>
            </a:xfrm>
            <a:prstGeom prst="rect">
              <a:avLst/>
            </a:prstGeom>
            <a:noFill/>
          </p:spPr>
          <p:txBody>
            <a:bodyPr wrap="square" lIns="0" tIns="0" rIns="0" bIns="0" rtlCol="0">
              <a:spAutoFit/>
            </a:bodyPr>
            <a:lstStyle/>
            <a:p>
              <a:pPr defTabSz="457200">
                <a:defRPr/>
              </a:pPr>
              <a:r>
                <a:rPr kumimoji="1" lang="zh-CN" altLang="en-US" sz="1050" dirty="0">
                  <a:cs typeface="+mn-ea"/>
                  <a:sym typeface="+mn-lt"/>
                </a:rPr>
                <a:t>训练及推理环境</a:t>
              </a:r>
            </a:p>
          </p:txBody>
        </p:sp>
        <p:sp>
          <p:nvSpPr>
            <p:cNvPr id="214" name="圆柱体 57"/>
            <p:cNvSpPr/>
            <p:nvPr/>
          </p:nvSpPr>
          <p:spPr>
            <a:xfrm>
              <a:off x="6850693" y="4602049"/>
              <a:ext cx="175777" cy="449651"/>
            </a:xfrm>
            <a:prstGeom prst="can">
              <a:avLst/>
            </a:prstGeom>
            <a:solidFill>
              <a:schemeClr val="bg2"/>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kumimoji="1" lang="zh-CN" altLang="en-US" sz="700" dirty="0">
                  <a:solidFill>
                    <a:schemeClr val="tx1"/>
                  </a:solidFill>
                  <a:cs typeface="+mn-ea"/>
                  <a:sym typeface="+mn-lt"/>
                </a:rPr>
                <a:t>节点</a:t>
              </a:r>
              <a:r>
                <a:rPr kumimoji="1" lang="en-US" altLang="zh-CN" sz="700" dirty="0">
                  <a:solidFill>
                    <a:schemeClr val="tx1"/>
                  </a:solidFill>
                  <a:cs typeface="+mn-ea"/>
                  <a:sym typeface="+mn-lt"/>
                </a:rPr>
                <a:t>2</a:t>
              </a:r>
              <a:endParaRPr kumimoji="1" lang="zh-CN" altLang="en-US" sz="700" dirty="0">
                <a:solidFill>
                  <a:schemeClr val="tx1"/>
                </a:solidFill>
                <a:cs typeface="+mn-ea"/>
                <a:sym typeface="+mn-lt"/>
              </a:endParaRPr>
            </a:p>
          </p:txBody>
        </p:sp>
        <p:sp>
          <p:nvSpPr>
            <p:cNvPr id="215" name="圆柱体 57"/>
            <p:cNvSpPr/>
            <p:nvPr/>
          </p:nvSpPr>
          <p:spPr>
            <a:xfrm>
              <a:off x="7188004" y="4596670"/>
              <a:ext cx="175777" cy="449651"/>
            </a:xfrm>
            <a:prstGeom prst="can">
              <a:avLst/>
            </a:prstGeom>
            <a:solidFill>
              <a:schemeClr val="bg2"/>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kumimoji="1" lang="zh-CN" altLang="en-US" sz="700" dirty="0">
                  <a:solidFill>
                    <a:schemeClr val="tx1"/>
                  </a:solidFill>
                  <a:cs typeface="+mn-ea"/>
                  <a:sym typeface="+mn-lt"/>
                </a:rPr>
                <a:t>节点</a:t>
              </a:r>
              <a:r>
                <a:rPr kumimoji="1" lang="en-US" altLang="zh-CN" sz="700" dirty="0">
                  <a:solidFill>
                    <a:schemeClr val="tx1"/>
                  </a:solidFill>
                  <a:cs typeface="+mn-ea"/>
                  <a:sym typeface="+mn-lt"/>
                </a:rPr>
                <a:t>3</a:t>
              </a:r>
              <a:endParaRPr kumimoji="1" lang="zh-CN" altLang="en-US" sz="700" dirty="0">
                <a:solidFill>
                  <a:schemeClr val="tx1"/>
                </a:solidFill>
                <a:cs typeface="+mn-ea"/>
                <a:sym typeface="+mn-lt"/>
              </a:endParaRPr>
            </a:p>
          </p:txBody>
        </p:sp>
        <p:sp>
          <p:nvSpPr>
            <p:cNvPr id="216" name="圆柱体 57"/>
            <p:cNvSpPr/>
            <p:nvPr/>
          </p:nvSpPr>
          <p:spPr>
            <a:xfrm>
              <a:off x="8132008" y="4613138"/>
              <a:ext cx="175777" cy="449651"/>
            </a:xfrm>
            <a:prstGeom prst="can">
              <a:avLst/>
            </a:prstGeom>
            <a:solidFill>
              <a:schemeClr val="bg2"/>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kumimoji="1" lang="zh-CN" altLang="en-US" sz="700" dirty="0">
                  <a:solidFill>
                    <a:schemeClr val="tx1"/>
                  </a:solidFill>
                  <a:cs typeface="+mn-ea"/>
                  <a:sym typeface="+mn-lt"/>
                </a:rPr>
                <a:t>节点</a:t>
              </a:r>
              <a:r>
                <a:rPr kumimoji="1" lang="en-US" altLang="zh-CN" sz="700" dirty="0">
                  <a:solidFill>
                    <a:schemeClr val="tx1"/>
                  </a:solidFill>
                  <a:cs typeface="+mn-ea"/>
                  <a:sym typeface="+mn-lt"/>
                </a:rPr>
                <a:t>n</a:t>
              </a:r>
              <a:endParaRPr kumimoji="1" lang="zh-CN" altLang="en-US" sz="700" dirty="0">
                <a:solidFill>
                  <a:schemeClr val="tx1"/>
                </a:solidFill>
                <a:cs typeface="+mn-ea"/>
                <a:sym typeface="+mn-lt"/>
              </a:endParaRPr>
            </a:p>
          </p:txBody>
        </p:sp>
        <p:sp>
          <p:nvSpPr>
            <p:cNvPr id="217" name="圆柱体 57"/>
            <p:cNvSpPr/>
            <p:nvPr/>
          </p:nvSpPr>
          <p:spPr>
            <a:xfrm>
              <a:off x="7471414" y="4738172"/>
              <a:ext cx="499519" cy="218012"/>
            </a:xfrm>
            <a:prstGeom prst="can">
              <a:avLst/>
            </a:prstGeom>
            <a:solidFill>
              <a:schemeClr val="bg2"/>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kumimoji="1" lang="en-US" altLang="zh-CN" sz="700" dirty="0">
                  <a:solidFill>
                    <a:schemeClr val="tx1"/>
                  </a:solidFill>
                  <a:cs typeface="+mn-ea"/>
                  <a:sym typeface="+mn-lt"/>
                </a:rPr>
                <a:t>………</a:t>
              </a:r>
              <a:endParaRPr kumimoji="1" lang="zh-CN" altLang="en-US" sz="700" dirty="0">
                <a:solidFill>
                  <a:schemeClr val="tx1"/>
                </a:solidFill>
                <a:cs typeface="+mn-ea"/>
                <a:sym typeface="+mn-lt"/>
              </a:endParaRPr>
            </a:p>
          </p:txBody>
        </p:sp>
        <p:sp>
          <p:nvSpPr>
            <p:cNvPr id="218" name="笑脸 217"/>
            <p:cNvSpPr/>
            <p:nvPr/>
          </p:nvSpPr>
          <p:spPr>
            <a:xfrm>
              <a:off x="8899936" y="3817067"/>
              <a:ext cx="263398" cy="251329"/>
            </a:xfrm>
            <a:prstGeom prst="smileyFace">
              <a:avLst/>
            </a:prstGeom>
            <a:solidFill>
              <a:schemeClr val="accent2">
                <a:lumMod val="20000"/>
                <a:lumOff val="8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defRPr/>
              </a:pPr>
              <a:endParaRPr kumimoji="1" lang="zh-CN" altLang="en-US" sz="2000">
                <a:solidFill>
                  <a:srgbClr val="FFFFFF"/>
                </a:solidFill>
                <a:cs typeface="+mn-ea"/>
                <a:sym typeface="+mn-lt"/>
              </a:endParaRPr>
            </a:p>
          </p:txBody>
        </p:sp>
        <p:sp>
          <p:nvSpPr>
            <p:cNvPr id="219" name="文本框 218"/>
            <p:cNvSpPr txBox="1"/>
            <p:nvPr/>
          </p:nvSpPr>
          <p:spPr>
            <a:xfrm>
              <a:off x="8702921" y="4124681"/>
              <a:ext cx="648262" cy="120397"/>
            </a:xfrm>
            <a:prstGeom prst="rect">
              <a:avLst/>
            </a:prstGeom>
            <a:noFill/>
          </p:spPr>
          <p:txBody>
            <a:bodyPr wrap="square" lIns="0" tIns="0" rIns="0" bIns="0" rtlCol="0">
              <a:spAutoFit/>
            </a:bodyPr>
            <a:lstStyle/>
            <a:p>
              <a:pPr algn="ctr" defTabSz="457200">
                <a:defRPr/>
              </a:pPr>
              <a:r>
                <a:rPr kumimoji="1" lang="zh-CN" altLang="en-US" sz="900" b="1" dirty="0">
                  <a:cs typeface="+mn-ea"/>
                  <a:sym typeface="+mn-lt"/>
                </a:rPr>
                <a:t>电网调度中心</a:t>
              </a:r>
            </a:p>
          </p:txBody>
        </p:sp>
        <p:cxnSp>
          <p:nvCxnSpPr>
            <p:cNvPr id="220" name="直线箭头连接符 332"/>
            <p:cNvCxnSpPr>
              <a:stCxn id="218" idx="6"/>
              <a:endCxn id="17" idx="2"/>
            </p:cNvCxnSpPr>
            <p:nvPr/>
          </p:nvCxnSpPr>
          <p:spPr>
            <a:xfrm flipV="1">
              <a:off x="9163334" y="3883899"/>
              <a:ext cx="174436" cy="588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327"/>
            <p:cNvCxnSpPr/>
            <p:nvPr/>
          </p:nvCxnSpPr>
          <p:spPr>
            <a:xfrm flipH="1">
              <a:off x="8419206" y="4835349"/>
              <a:ext cx="349211" cy="0"/>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22" name="直线箭头连接符 77"/>
            <p:cNvCxnSpPr/>
            <p:nvPr/>
          </p:nvCxnSpPr>
          <p:spPr>
            <a:xfrm>
              <a:off x="7298922" y="3251655"/>
              <a:ext cx="0" cy="324996"/>
            </a:xfrm>
            <a:prstGeom prst="straightConnector1">
              <a:avLst/>
            </a:prstGeom>
            <a:solidFill>
              <a:schemeClr val="bg2"/>
            </a:solidFill>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dirty="0">
                <a:latin typeface="微软雅黑" panose="020B0503020204020204" pitchFamily="34" charset="-122"/>
                <a:ea typeface="微软雅黑" panose="020B0503020204020204" pitchFamily="34" charset="-122"/>
                <a:sym typeface="微软雅黑" panose="020B0503020204020204" pitchFamily="34" charset="-122"/>
              </a:rPr>
              <a:t>算法技术路线</a:t>
            </a:r>
            <a:r>
              <a:rPr lang="en-US" altLang="zh-CN" dirty="0" err="1">
                <a:latin typeface="微软雅黑" panose="020B0503020204020204" pitchFamily="34" charset="-122"/>
                <a:ea typeface="微软雅黑" panose="020B0503020204020204" pitchFamily="34" charset="-122"/>
                <a:sym typeface="微软雅黑" panose="020B0503020204020204" pitchFamily="34" charset="-122"/>
              </a:rPr>
              <a:t> - TimeLLM </a:t>
            </a:r>
            <a:r>
              <a:rPr lang="zh-CN" altLang="en-US" dirty="0" err="1">
                <a:latin typeface="微软雅黑" panose="020B0503020204020204" pitchFamily="34" charset="-122"/>
                <a:ea typeface="微软雅黑" panose="020B0503020204020204" pitchFamily="34" charset="-122"/>
                <a:sym typeface="微软雅黑" panose="020B0503020204020204" pitchFamily="34" charset="-122"/>
              </a:rPr>
              <a:t>关键技术点</a:t>
            </a:r>
            <a:endParaRPr lang="zh-CN" altLang="en-US" kern="0" dirty="0">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custDataLst>
              <p:tags r:id="rId2"/>
            </p:custDataLst>
          </p:nvPr>
        </p:nvSpPr>
        <p:spPr>
          <a:xfrm>
            <a:off x="8884285" y="1053465"/>
            <a:ext cx="3101340" cy="5437505"/>
          </a:xfrm>
          <a:prstGeom prst="rect">
            <a:avLst/>
          </a:prstGeom>
          <a:noFill/>
        </p:spPr>
        <p:txBody>
          <a:bodyPr wrap="square" rtlCol="0">
            <a:noAutofit/>
          </a:bodyPr>
          <a:lstStyle/>
          <a:p>
            <a:endParaRPr kumimoji="1" lang="en-US" altLang="zh-CN" sz="1600" dirty="0">
              <a:solidFill>
                <a:srgbClr val="FF0000"/>
              </a:solidFill>
            </a:endParaRPr>
          </a:p>
          <a:p>
            <a:r>
              <a:rPr kumimoji="1" lang="en-US" altLang="zh-CN" sz="1600" dirty="0">
                <a:solidFill>
                  <a:srgbClr val="FF0000"/>
                </a:solidFill>
              </a:rPr>
              <a:t>1.</a:t>
            </a:r>
            <a:r>
              <a:rPr kumimoji="1" lang="zh-CN" altLang="en-US" sz="1600" dirty="0">
                <a:solidFill>
                  <a:srgbClr val="FF0000"/>
                </a:solidFill>
              </a:rPr>
              <a:t>文本信息提示：</a:t>
            </a:r>
            <a:r>
              <a:rPr kumimoji="1" lang="zh-CN" altLang="en-US" sz="1600" dirty="0"/>
              <a:t>通过软硬编码结合的方式，提取输入的时间序列的信息，如：数据集描述，数据集的均值方差，采样频率等等。将提示信息和融合的多模态时序信息结合，一起送入骨干模型中</a:t>
            </a:r>
            <a:endParaRPr kumimoji="1" lang="en-US" altLang="zh-CN" sz="1600" dirty="0"/>
          </a:p>
          <a:p>
            <a:endParaRPr kumimoji="1" lang="en-US" altLang="zh-CN" sz="1600" dirty="0">
              <a:solidFill>
                <a:srgbClr val="FF0000"/>
              </a:solidFill>
            </a:endParaRPr>
          </a:p>
          <a:p>
            <a:r>
              <a:rPr kumimoji="1" lang="en-US" altLang="zh-CN" sz="1600" dirty="0">
                <a:solidFill>
                  <a:srgbClr val="FF0000"/>
                </a:solidFill>
              </a:rPr>
              <a:t>2.</a:t>
            </a:r>
            <a:r>
              <a:rPr kumimoji="1" lang="zh-CN" altLang="en-US" sz="1600" dirty="0">
                <a:solidFill>
                  <a:srgbClr val="FF0000"/>
                </a:solidFill>
              </a:rPr>
              <a:t>重编程：</a:t>
            </a:r>
            <a:r>
              <a:rPr kumimoji="1" lang="zh-CN" altLang="en-US" sz="1600" dirty="0"/>
              <a:t>核心思想是通过交叉注意力机制，讲时序模态的数据和文本模态的数据融合，为之后引入大语言模型做铺垫</a:t>
            </a:r>
            <a:endParaRPr kumimoji="1" lang="en-US" altLang="zh-CN" sz="1600" dirty="0"/>
          </a:p>
          <a:p>
            <a:r>
              <a:rPr kumimoji="1" lang="zh-CN" altLang="en-US" sz="1600" dirty="0"/>
              <a:t>同时将高维词表映射到低维词表找到与时序强相关的语言。</a:t>
            </a:r>
            <a:endParaRPr kumimoji="1" lang="en-US" altLang="zh-CN" sz="1600" dirty="0"/>
          </a:p>
          <a:p>
            <a:endParaRPr kumimoji="1" lang="en-US" altLang="zh-CN" sz="1600" dirty="0"/>
          </a:p>
          <a:p>
            <a:r>
              <a:rPr kumimoji="1" lang="en-US" altLang="zh-CN" sz="1600" dirty="0">
                <a:solidFill>
                  <a:srgbClr val="FF0000"/>
                </a:solidFill>
              </a:rPr>
              <a:t>3.</a:t>
            </a:r>
            <a:r>
              <a:rPr kumimoji="1" lang="zh-CN" altLang="en-US" sz="1600" dirty="0">
                <a:solidFill>
                  <a:srgbClr val="FF0000"/>
                </a:solidFill>
              </a:rPr>
              <a:t>骨干模型：</a:t>
            </a:r>
            <a:r>
              <a:rPr kumimoji="1" lang="zh-CN" altLang="en-US" sz="1600" dirty="0"/>
              <a:t>可替换为不同的大语言模型如文心一言，</a:t>
            </a:r>
            <a:r>
              <a:rPr kumimoji="1" lang="en-US" altLang="zh-CN" sz="1600" dirty="0"/>
              <a:t>llama3</a:t>
            </a:r>
            <a:r>
              <a:rPr kumimoji="1" lang="zh-CN" altLang="en-US" sz="1600" dirty="0"/>
              <a:t>，</a:t>
            </a:r>
            <a:r>
              <a:rPr kumimoji="1" lang="en-US" altLang="zh-CN" sz="1600" dirty="0"/>
              <a:t>GPT2</a:t>
            </a:r>
            <a:r>
              <a:rPr kumimoji="1" lang="zh-CN" altLang="en-US" sz="1600" dirty="0"/>
              <a:t>等。</a:t>
            </a:r>
          </a:p>
          <a:p>
            <a:endParaRPr kumimoji="1" lang="zh-CN" altLang="en-US" sz="1600" dirty="0"/>
          </a:p>
          <a:p>
            <a:r>
              <a:rPr kumimoji="1" lang="en-US" altLang="zh-CN" sz="1600" dirty="0">
                <a:solidFill>
                  <a:srgbClr val="FF0000"/>
                </a:solidFill>
                <a:sym typeface="+mn-ea"/>
              </a:rPr>
              <a:t>4.</a:t>
            </a:r>
            <a:r>
              <a:rPr kumimoji="1" lang="zh-CN" altLang="en-US" sz="1600" dirty="0">
                <a:solidFill>
                  <a:srgbClr val="FF0000"/>
                </a:solidFill>
                <a:sym typeface="+mn-ea"/>
              </a:rPr>
              <a:t>输出映射</a:t>
            </a:r>
            <a:r>
              <a:rPr kumimoji="1" lang="zh-CN" altLang="en-US" sz="1600" dirty="0">
                <a:sym typeface="+mn-ea"/>
              </a:rPr>
              <a:t>：将骨干模型最后输出的文本信息转换到我们需要的时序信息上，得到最终输出</a:t>
            </a:r>
            <a:endParaRPr kumimoji="1" lang="en-US" altLang="zh-CN" sz="1600" dirty="0"/>
          </a:p>
          <a:p>
            <a:endParaRPr kumimoji="1" lang="en-US" altLang="zh-CN" sz="1600" dirty="0"/>
          </a:p>
        </p:txBody>
      </p:sp>
      <p:sp>
        <p:nvSpPr>
          <p:cNvPr id="2" name="文本框 1"/>
          <p:cNvSpPr txBox="1"/>
          <p:nvPr>
            <p:custDataLst>
              <p:tags r:id="rId3"/>
            </p:custDataLst>
          </p:nvPr>
        </p:nvSpPr>
        <p:spPr>
          <a:xfrm>
            <a:off x="206068" y="1053470"/>
            <a:ext cx="7596027" cy="337185"/>
          </a:xfrm>
          <a:prstGeom prst="rect">
            <a:avLst/>
          </a:prstGeom>
          <a:noFill/>
        </p:spPr>
        <p:txBody>
          <a:bodyPr wrap="square" rtlCol="0">
            <a:spAutoFit/>
          </a:bodyPr>
          <a:lstStyle/>
          <a:p>
            <a:r>
              <a:rPr kumimoji="1" lang="zh-CN" altLang="en-US" sz="1600" dirty="0"/>
              <a:t>主要分为以下模块：</a:t>
            </a:r>
            <a:r>
              <a:rPr kumimoji="1" lang="en-US" altLang="zh-CN" sz="1600" dirty="0"/>
              <a:t>1.</a:t>
            </a:r>
            <a:r>
              <a:rPr kumimoji="1" lang="zh-CN" altLang="en-US" sz="1600" dirty="0"/>
              <a:t>重编程 </a:t>
            </a:r>
            <a:r>
              <a:rPr kumimoji="1" lang="en-US" altLang="zh-CN" sz="1600" dirty="0"/>
              <a:t>2.</a:t>
            </a:r>
            <a:r>
              <a:rPr kumimoji="1" lang="zh-CN" altLang="en-US" sz="1600" dirty="0"/>
              <a:t>文本信息提示 </a:t>
            </a:r>
            <a:r>
              <a:rPr kumimoji="1" lang="en-US" altLang="zh-CN" sz="1600" dirty="0"/>
              <a:t>3.</a:t>
            </a:r>
            <a:r>
              <a:rPr kumimoji="1" lang="zh-CN" altLang="en-US" sz="1600" dirty="0"/>
              <a:t>骨干模型 </a:t>
            </a:r>
            <a:r>
              <a:rPr kumimoji="1" lang="en-US" altLang="zh-CN" sz="1600" dirty="0"/>
              <a:t>4.</a:t>
            </a:r>
            <a:r>
              <a:rPr kumimoji="1" lang="zh-CN" altLang="en-US" sz="1600" dirty="0"/>
              <a:t>输出映射</a:t>
            </a:r>
          </a:p>
        </p:txBody>
      </p:sp>
      <p:grpSp>
        <p:nvGrpSpPr>
          <p:cNvPr id="351" name="组合 350"/>
          <p:cNvGrpSpPr/>
          <p:nvPr/>
        </p:nvGrpSpPr>
        <p:grpSpPr>
          <a:xfrm>
            <a:off x="206436" y="1587402"/>
            <a:ext cx="8677910" cy="5270598"/>
            <a:chOff x="179070" y="2070735"/>
            <a:chExt cx="8677910" cy="4787265"/>
          </a:xfrm>
        </p:grpSpPr>
        <p:sp>
          <p:nvSpPr>
            <p:cNvPr id="352" name="TextBox 1"/>
            <p:cNvSpPr txBox="1"/>
            <p:nvPr>
              <p:custDataLst>
                <p:tags r:id="rId4"/>
              </p:custDataLst>
            </p:nvPr>
          </p:nvSpPr>
          <p:spPr>
            <a:xfrm>
              <a:off x="4995545" y="6692900"/>
              <a:ext cx="3861435" cy="165100"/>
            </a:xfrm>
            <a:prstGeom prst="rect">
              <a:avLst/>
            </a:prstGeom>
            <a:noFill/>
            <a:ln>
              <a:noFill/>
            </a:ln>
            <a:extLst>
              <a:ext uri="{909E8E84-426E-40DD-AFC4-6F175D3DCCD1}">
                <a14:hiddenFill xmlns:a14="http://schemas.microsoft.com/office/drawing/2010/main">
                  <a:solidFill>
                    <a:schemeClr val="bg2"/>
                  </a:solidFill>
                </a14:hiddenFill>
              </a:ext>
            </a:extLst>
          </p:spPr>
          <p:txBody>
            <a:bodyPr wrap="square" lIns="0" tIns="0" rIns="0" bIns="0" rtlCol="0">
              <a:noAutofit/>
            </a:bodyPr>
            <a:lstStyle/>
            <a:p>
              <a:pPr algn="l"/>
              <a:r>
                <a:rPr lang="en-GB" altLang="zh-CN" sz="800" dirty="0">
                  <a:solidFill>
                    <a:schemeClr val="bg1"/>
                  </a:solidFill>
                </a:rPr>
                <a:t>Time series forecasting by reprogramming large language models</a:t>
              </a:r>
            </a:p>
          </p:txBody>
        </p:sp>
        <p:sp>
          <p:nvSpPr>
            <p:cNvPr id="353" name="圆角矩形 131"/>
            <p:cNvSpPr/>
            <p:nvPr>
              <p:custDataLst>
                <p:tags r:id="rId5"/>
              </p:custDataLst>
            </p:nvPr>
          </p:nvSpPr>
          <p:spPr>
            <a:xfrm>
              <a:off x="3100705" y="2104390"/>
              <a:ext cx="2080260" cy="371475"/>
            </a:xfrm>
            <a:prstGeom prst="roundRect">
              <a:avLst/>
            </a:prstGeom>
            <a:ln w="19050">
              <a:solidFill>
                <a:schemeClr val="tx1"/>
              </a:solidFill>
            </a:ln>
          </p:spPr>
          <p:style>
            <a:lnRef idx="2">
              <a:schemeClr val="accent1"/>
            </a:lnRef>
            <a:fillRef idx="0">
              <a:srgbClr val="FFFFFF"/>
            </a:fillRef>
            <a:effectRef idx="0">
              <a:srgbClr val="FFFFFF"/>
            </a:effectRef>
            <a:fontRef idx="minor">
              <a:schemeClr val="dk1"/>
            </a:fontRef>
          </p:style>
          <p:txBody>
            <a:bodyPr rtlCol="0" anchor="ctr"/>
            <a:lstStyle/>
            <a:p>
              <a:pPr algn="ctr"/>
              <a:r>
                <a:rPr lang="zh-CN" altLang="en-US" sz="1200" dirty="0">
                  <a:solidFill>
                    <a:schemeClr val="tx1"/>
                  </a:solidFill>
                </a:rPr>
                <a:t>输出投影层</a:t>
              </a:r>
            </a:p>
          </p:txBody>
        </p:sp>
        <p:sp>
          <p:nvSpPr>
            <p:cNvPr id="354" name="圆角矩形 132"/>
            <p:cNvSpPr/>
            <p:nvPr>
              <p:custDataLst>
                <p:tags r:id="rId6"/>
              </p:custDataLst>
            </p:nvPr>
          </p:nvSpPr>
          <p:spPr>
            <a:xfrm>
              <a:off x="3100705" y="3164840"/>
              <a:ext cx="2080895" cy="554990"/>
            </a:xfrm>
            <a:prstGeom prst="roundRect">
              <a:avLst/>
            </a:prstGeom>
            <a:solidFill>
              <a:schemeClr val="accent1">
                <a:lumMod val="40000"/>
                <a:lumOff val="60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graphicFrame>
          <p:nvGraphicFramePr>
            <p:cNvPr id="355" name="表格 354"/>
            <p:cNvGraphicFramePr/>
            <p:nvPr>
              <p:custDataLst>
                <p:tags r:id="rId7"/>
              </p:custDataLst>
            </p:nvPr>
          </p:nvGraphicFramePr>
          <p:xfrm>
            <a:off x="3053080" y="2647315"/>
            <a:ext cx="2321560" cy="304534"/>
          </p:xfrm>
          <a:graphic>
            <a:graphicData uri="http://schemas.openxmlformats.org/drawingml/2006/table">
              <a:tbl>
                <a:tblPr firstRow="1" bandRow="1">
                  <a:tableStyleId>{5C22544A-7EE6-4342-B048-85BDC9FD1C3A}</a:tableStyleId>
                </a:tblPr>
                <a:tblGrid>
                  <a:gridCol w="290195">
                    <a:extLst>
                      <a:ext uri="{9D8B030D-6E8A-4147-A177-3AD203B41FA5}">
                        <a16:colId xmlns:a16="http://schemas.microsoft.com/office/drawing/2014/main" val="20000"/>
                      </a:ext>
                    </a:extLst>
                  </a:gridCol>
                  <a:gridCol w="290195">
                    <a:extLst>
                      <a:ext uri="{9D8B030D-6E8A-4147-A177-3AD203B41FA5}">
                        <a16:colId xmlns:a16="http://schemas.microsoft.com/office/drawing/2014/main" val="20001"/>
                      </a:ext>
                    </a:extLst>
                  </a:gridCol>
                  <a:gridCol w="290195">
                    <a:extLst>
                      <a:ext uri="{9D8B030D-6E8A-4147-A177-3AD203B41FA5}">
                        <a16:colId xmlns:a16="http://schemas.microsoft.com/office/drawing/2014/main" val="20002"/>
                      </a:ext>
                    </a:extLst>
                  </a:gridCol>
                  <a:gridCol w="290195">
                    <a:extLst>
                      <a:ext uri="{9D8B030D-6E8A-4147-A177-3AD203B41FA5}">
                        <a16:colId xmlns:a16="http://schemas.microsoft.com/office/drawing/2014/main" val="20003"/>
                      </a:ext>
                    </a:extLst>
                  </a:gridCol>
                  <a:gridCol w="290195">
                    <a:extLst>
                      <a:ext uri="{9D8B030D-6E8A-4147-A177-3AD203B41FA5}">
                        <a16:colId xmlns:a16="http://schemas.microsoft.com/office/drawing/2014/main" val="20004"/>
                      </a:ext>
                    </a:extLst>
                  </a:gridCol>
                  <a:gridCol w="290195">
                    <a:extLst>
                      <a:ext uri="{9D8B030D-6E8A-4147-A177-3AD203B41FA5}">
                        <a16:colId xmlns:a16="http://schemas.microsoft.com/office/drawing/2014/main" val="20005"/>
                      </a:ext>
                    </a:extLst>
                  </a:gridCol>
                  <a:gridCol w="290195">
                    <a:extLst>
                      <a:ext uri="{9D8B030D-6E8A-4147-A177-3AD203B41FA5}">
                        <a16:colId xmlns:a16="http://schemas.microsoft.com/office/drawing/2014/main" val="20006"/>
                      </a:ext>
                    </a:extLst>
                  </a:gridCol>
                  <a:gridCol w="290195">
                    <a:extLst>
                      <a:ext uri="{9D8B030D-6E8A-4147-A177-3AD203B41FA5}">
                        <a16:colId xmlns:a16="http://schemas.microsoft.com/office/drawing/2014/main" val="20007"/>
                      </a:ext>
                    </a:extLst>
                  </a:gridCol>
                </a:tblGrid>
                <a:tr h="335280">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dirty="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tc>
                    <a:txBody>
                      <a:bodyPr/>
                      <a:lstStyle/>
                      <a:p>
                        <a:pPr>
                          <a:buNone/>
                        </a:pPr>
                        <a:endParaRPr lang="zh-CN" altLang="en-US" sz="1600" dirty="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6">
                          <a:lumMod val="20000"/>
                          <a:lumOff val="80000"/>
                        </a:schemeClr>
                      </a:solidFill>
                    </a:tcPr>
                  </a:tc>
                  <a:extLst>
                    <a:ext uri="{0D108BD9-81ED-4DB2-BD59-A6C34878D82A}">
                      <a16:rowId xmlns:a16="http://schemas.microsoft.com/office/drawing/2014/main" val="10000"/>
                    </a:ext>
                  </a:extLst>
                </a:tr>
              </a:tbl>
            </a:graphicData>
          </a:graphic>
        </p:graphicFrame>
        <p:sp>
          <p:nvSpPr>
            <p:cNvPr id="356" name="矩形 355"/>
            <p:cNvSpPr/>
            <p:nvPr>
              <p:custDataLst>
                <p:tags r:id="rId8"/>
              </p:custDataLst>
            </p:nvPr>
          </p:nvSpPr>
          <p:spPr>
            <a:xfrm>
              <a:off x="2236470" y="3857625"/>
              <a:ext cx="3759200" cy="430530"/>
            </a:xfrm>
            <a:prstGeom prst="rect">
              <a:avLst/>
            </a:prstGeom>
            <a:ln w="1270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r>
                <a:rPr lang="en-US" altLang="zh-CN" sz="1200"/>
                <a:t>c</a:t>
              </a:r>
            </a:p>
          </p:txBody>
        </p:sp>
        <p:graphicFrame>
          <p:nvGraphicFramePr>
            <p:cNvPr id="357" name="表格 356"/>
            <p:cNvGraphicFramePr/>
            <p:nvPr>
              <p:custDataLst>
                <p:tags r:id="rId9"/>
              </p:custDataLst>
            </p:nvPr>
          </p:nvGraphicFramePr>
          <p:xfrm>
            <a:off x="2286000" y="3903345"/>
            <a:ext cx="3656965" cy="304534"/>
          </p:xfrm>
          <a:graphic>
            <a:graphicData uri="http://schemas.openxmlformats.org/drawingml/2006/table">
              <a:tbl>
                <a:tblPr firstRow="1" bandRow="1">
                  <a:tableStyleId>{5C22544A-7EE6-4342-B048-85BDC9FD1C3A}</a:tableStyleId>
                </a:tblPr>
                <a:tblGrid>
                  <a:gridCol w="281305">
                    <a:extLst>
                      <a:ext uri="{9D8B030D-6E8A-4147-A177-3AD203B41FA5}">
                        <a16:colId xmlns:a16="http://schemas.microsoft.com/office/drawing/2014/main" val="20000"/>
                      </a:ext>
                    </a:extLst>
                  </a:gridCol>
                  <a:gridCol w="281305">
                    <a:extLst>
                      <a:ext uri="{9D8B030D-6E8A-4147-A177-3AD203B41FA5}">
                        <a16:colId xmlns:a16="http://schemas.microsoft.com/office/drawing/2014/main" val="20001"/>
                      </a:ext>
                    </a:extLst>
                  </a:gridCol>
                  <a:gridCol w="281305">
                    <a:extLst>
                      <a:ext uri="{9D8B030D-6E8A-4147-A177-3AD203B41FA5}">
                        <a16:colId xmlns:a16="http://schemas.microsoft.com/office/drawing/2014/main" val="20002"/>
                      </a:ext>
                    </a:extLst>
                  </a:gridCol>
                  <a:gridCol w="281305">
                    <a:extLst>
                      <a:ext uri="{9D8B030D-6E8A-4147-A177-3AD203B41FA5}">
                        <a16:colId xmlns:a16="http://schemas.microsoft.com/office/drawing/2014/main" val="20003"/>
                      </a:ext>
                    </a:extLst>
                  </a:gridCol>
                  <a:gridCol w="281305">
                    <a:extLst>
                      <a:ext uri="{9D8B030D-6E8A-4147-A177-3AD203B41FA5}">
                        <a16:colId xmlns:a16="http://schemas.microsoft.com/office/drawing/2014/main" val="20004"/>
                      </a:ext>
                    </a:extLst>
                  </a:gridCol>
                  <a:gridCol w="281305">
                    <a:extLst>
                      <a:ext uri="{9D8B030D-6E8A-4147-A177-3AD203B41FA5}">
                        <a16:colId xmlns:a16="http://schemas.microsoft.com/office/drawing/2014/main" val="20005"/>
                      </a:ext>
                    </a:extLst>
                  </a:gridCol>
                  <a:gridCol w="281305">
                    <a:extLst>
                      <a:ext uri="{9D8B030D-6E8A-4147-A177-3AD203B41FA5}">
                        <a16:colId xmlns:a16="http://schemas.microsoft.com/office/drawing/2014/main" val="20006"/>
                      </a:ext>
                    </a:extLst>
                  </a:gridCol>
                  <a:gridCol w="281305">
                    <a:extLst>
                      <a:ext uri="{9D8B030D-6E8A-4147-A177-3AD203B41FA5}">
                        <a16:colId xmlns:a16="http://schemas.microsoft.com/office/drawing/2014/main" val="20007"/>
                      </a:ext>
                    </a:extLst>
                  </a:gridCol>
                  <a:gridCol w="281305">
                    <a:extLst>
                      <a:ext uri="{9D8B030D-6E8A-4147-A177-3AD203B41FA5}">
                        <a16:colId xmlns:a16="http://schemas.microsoft.com/office/drawing/2014/main" val="20008"/>
                      </a:ext>
                    </a:extLst>
                  </a:gridCol>
                  <a:gridCol w="281305">
                    <a:extLst>
                      <a:ext uri="{9D8B030D-6E8A-4147-A177-3AD203B41FA5}">
                        <a16:colId xmlns:a16="http://schemas.microsoft.com/office/drawing/2014/main" val="20009"/>
                      </a:ext>
                    </a:extLst>
                  </a:gridCol>
                  <a:gridCol w="281305">
                    <a:extLst>
                      <a:ext uri="{9D8B030D-6E8A-4147-A177-3AD203B41FA5}">
                        <a16:colId xmlns:a16="http://schemas.microsoft.com/office/drawing/2014/main" val="20010"/>
                      </a:ext>
                    </a:extLst>
                  </a:gridCol>
                  <a:gridCol w="281305">
                    <a:extLst>
                      <a:ext uri="{9D8B030D-6E8A-4147-A177-3AD203B41FA5}">
                        <a16:colId xmlns:a16="http://schemas.microsoft.com/office/drawing/2014/main" val="20011"/>
                      </a:ext>
                    </a:extLst>
                  </a:gridCol>
                  <a:gridCol w="281305">
                    <a:extLst>
                      <a:ext uri="{9D8B030D-6E8A-4147-A177-3AD203B41FA5}">
                        <a16:colId xmlns:a16="http://schemas.microsoft.com/office/drawing/2014/main" val="20012"/>
                      </a:ext>
                    </a:extLst>
                  </a:gridCol>
                </a:tblGrid>
                <a:tr h="335280">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1">
                          <a:lumMod val="40000"/>
                          <a:lumOff val="6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1">
                          <a:lumMod val="40000"/>
                          <a:lumOff val="6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1">
                          <a:lumMod val="40000"/>
                          <a:lumOff val="6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1">
                          <a:lumMod val="40000"/>
                          <a:lumOff val="60000"/>
                        </a:schemeClr>
                      </a:solidFill>
                    </a:tcPr>
                  </a:tc>
                  <a:tc>
                    <a:txBody>
                      <a:bodyPr/>
                      <a:lstStyle/>
                      <a:p>
                        <a:pPr>
                          <a:buNone/>
                        </a:pPr>
                        <a:endParaRPr lang="zh-CN" altLang="en-US" sz="1600"/>
                      </a:p>
                    </a:txBody>
                    <a:tcPr>
                      <a:lnL w="12700">
                        <a:solidFill>
                          <a:schemeClr val="tx1">
                            <a:lumMod val="75000"/>
                            <a:lumOff val="25000"/>
                          </a:schemeClr>
                        </a:solidFill>
                        <a:prstDash val="solid"/>
                      </a:lnL>
                      <a:lnR w="12700">
                        <a:solidFill>
                          <a:schemeClr val="tx1">
                            <a:lumMod val="75000"/>
                            <a:lumOff val="25000"/>
                          </a:schemeClr>
                        </a:solidFill>
                        <a:prstDash val="solid"/>
                      </a:lnR>
                      <a:lnT w="12700">
                        <a:solidFill>
                          <a:schemeClr val="tx1">
                            <a:lumMod val="75000"/>
                            <a:lumOff val="25000"/>
                          </a:schemeClr>
                        </a:solidFill>
                        <a:prstDash val="solid"/>
                      </a:lnT>
                      <a:lnB w="12700">
                        <a:solidFill>
                          <a:schemeClr val="tx1">
                            <a:lumMod val="75000"/>
                            <a:lumOff val="25000"/>
                          </a:schemeClr>
                        </a:solidFill>
                        <a:prstDash val="solid"/>
                      </a:lnB>
                      <a:solidFill>
                        <a:schemeClr val="accent1">
                          <a:lumMod val="40000"/>
                          <a:lumOff val="60000"/>
                        </a:schemeClr>
                      </a:solidFill>
                    </a:tcPr>
                  </a:tc>
                  <a:tc>
                    <a:txBody>
                      <a:bodyPr/>
                      <a:lstStyle/>
                      <a:p>
                        <a:pPr>
                          <a:buNone/>
                        </a:pPr>
                        <a:endParaRPr lang="zh-CN" altLang="en-US" sz="1600"/>
                      </a:p>
                    </a:txBody>
                    <a:tcPr>
                      <a:lnL w="12700">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dirty="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tc>
                    <a:txBody>
                      <a:bodyPr/>
                      <a:lstStyle/>
                      <a:p>
                        <a:pPr>
                          <a:buNone/>
                        </a:pPr>
                        <a:endParaRPr lang="zh-CN" altLang="en-US" sz="1600" dirty="0"/>
                      </a:p>
                    </a:txBody>
                    <a:tcPr>
                      <a:lnL w="12700" cmpd="sng">
                        <a:solidFill>
                          <a:schemeClr val="tx1">
                            <a:lumMod val="75000"/>
                            <a:lumOff val="25000"/>
                          </a:schemeClr>
                        </a:solidFill>
                        <a:prstDash val="solid"/>
                      </a:lnL>
                      <a:lnR w="12700" cmpd="sng">
                        <a:solidFill>
                          <a:schemeClr val="tx1">
                            <a:lumMod val="75000"/>
                            <a:lumOff val="25000"/>
                          </a:schemeClr>
                        </a:solidFill>
                        <a:prstDash val="solid"/>
                      </a:lnR>
                      <a:lnT w="12700" cmpd="sng">
                        <a:solidFill>
                          <a:schemeClr val="tx1">
                            <a:lumMod val="75000"/>
                            <a:lumOff val="25000"/>
                          </a:schemeClr>
                        </a:solidFill>
                        <a:prstDash val="solid"/>
                      </a:lnT>
                      <a:lnB w="12700" cmpd="sng">
                        <a:solidFill>
                          <a:schemeClr val="tx1">
                            <a:lumMod val="75000"/>
                            <a:lumOff val="25000"/>
                          </a:schemeClr>
                        </a:solidFill>
                        <a:prstDash val="solid"/>
                      </a:lnB>
                      <a:solidFill>
                        <a:schemeClr val="accent4">
                          <a:lumMod val="20000"/>
                          <a:lumOff val="80000"/>
                        </a:schemeClr>
                      </a:solidFill>
                    </a:tcPr>
                  </a:tc>
                  <a:extLst>
                    <a:ext uri="{0D108BD9-81ED-4DB2-BD59-A6C34878D82A}">
                      <a16:rowId xmlns:a16="http://schemas.microsoft.com/office/drawing/2014/main" val="10000"/>
                    </a:ext>
                  </a:extLst>
                </a:tr>
              </a:tbl>
            </a:graphicData>
          </a:graphic>
        </p:graphicFrame>
        <p:sp>
          <p:nvSpPr>
            <p:cNvPr id="358" name="圆角矩形 136"/>
            <p:cNvSpPr/>
            <p:nvPr>
              <p:custDataLst>
                <p:tags r:id="rId10"/>
              </p:custDataLst>
            </p:nvPr>
          </p:nvSpPr>
          <p:spPr>
            <a:xfrm>
              <a:off x="2202180" y="4448810"/>
              <a:ext cx="1779270" cy="574675"/>
            </a:xfrm>
            <a:prstGeom prst="roundRect">
              <a:avLst/>
            </a:prstGeom>
            <a:solidFill>
              <a:schemeClr val="accent1">
                <a:lumMod val="40000"/>
                <a:lumOff val="60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59" name="圆角矩形 15"/>
            <p:cNvSpPr/>
            <p:nvPr>
              <p:custDataLst>
                <p:tags r:id="rId11"/>
              </p:custDataLst>
            </p:nvPr>
          </p:nvSpPr>
          <p:spPr>
            <a:xfrm>
              <a:off x="4117340" y="4462780"/>
              <a:ext cx="1878330" cy="309880"/>
            </a:xfrm>
            <a:prstGeom prst="roundRect">
              <a:avLst/>
            </a:prstGeom>
            <a:ln w="19050">
              <a:solidFill>
                <a:schemeClr val="tx1"/>
              </a:solidFill>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360" name="圆角矩形 16"/>
            <p:cNvSpPr/>
            <p:nvPr>
              <p:custDataLst>
                <p:tags r:id="rId12"/>
              </p:custDataLst>
            </p:nvPr>
          </p:nvSpPr>
          <p:spPr>
            <a:xfrm>
              <a:off x="4404360" y="5113020"/>
              <a:ext cx="1394460" cy="309880"/>
            </a:xfrm>
            <a:prstGeom prst="roundRect">
              <a:avLst/>
            </a:prstGeom>
            <a:ln w="19050">
              <a:solidFill>
                <a:schemeClr val="tx1"/>
              </a:solidFill>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361" name="矩形 18"/>
            <p:cNvSpPr/>
            <p:nvPr>
              <p:custDataLst>
                <p:tags r:id="rId13"/>
              </p:custDataLst>
            </p:nvPr>
          </p:nvSpPr>
          <p:spPr>
            <a:xfrm>
              <a:off x="4166870" y="5610860"/>
              <a:ext cx="1828800" cy="300355"/>
            </a:xfrm>
            <a:prstGeom prst="rect">
              <a:avLst/>
            </a:prstGeom>
            <a:ln w="1270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en-US" altLang="zh-CN" sz="1200"/>
            </a:p>
          </p:txBody>
        </p:sp>
        <p:sp>
          <p:nvSpPr>
            <p:cNvPr id="362" name="椭圆 23"/>
            <p:cNvSpPr/>
            <p:nvPr>
              <p:custDataLst>
                <p:tags r:id="rId14"/>
              </p:custDataLst>
            </p:nvPr>
          </p:nvSpPr>
          <p:spPr>
            <a:xfrm>
              <a:off x="3195955" y="2152650"/>
              <a:ext cx="214630" cy="192405"/>
            </a:xfrm>
            <a:prstGeom prst="ellipse">
              <a:avLst/>
            </a:prstGeom>
            <a:solidFill>
              <a:schemeClr val="accent6"/>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63" name="椭圆 41"/>
            <p:cNvSpPr/>
            <p:nvPr>
              <p:custDataLst>
                <p:tags r:id="rId15"/>
              </p:custDataLst>
            </p:nvPr>
          </p:nvSpPr>
          <p:spPr>
            <a:xfrm>
              <a:off x="3195955" y="3231515"/>
              <a:ext cx="214630" cy="192405"/>
            </a:xfrm>
            <a:prstGeom prst="ellipse">
              <a:avLst/>
            </a:prstGeom>
            <a:solidFill>
              <a:schemeClr val="accent1">
                <a:lumMod val="75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64" name="文本框 42"/>
            <p:cNvSpPr txBox="1"/>
            <p:nvPr>
              <p:custDataLst>
                <p:tags r:id="rId16"/>
              </p:custDataLst>
            </p:nvPr>
          </p:nvSpPr>
          <p:spPr>
            <a:xfrm>
              <a:off x="3541395" y="3164840"/>
              <a:ext cx="1544955" cy="276860"/>
            </a:xfrm>
            <a:prstGeom prst="rect">
              <a:avLst/>
            </a:prstGeom>
            <a:noFill/>
          </p:spPr>
          <p:txBody>
            <a:bodyPr wrap="square" rtlCol="0">
              <a:spAutoFit/>
            </a:bodyPr>
            <a:lstStyle/>
            <a:p>
              <a:r>
                <a:rPr lang="en-US" altLang="zh-CN" sz="1200" dirty="0"/>
                <a:t>pre-trained LLM</a:t>
              </a:r>
            </a:p>
          </p:txBody>
        </p:sp>
        <p:sp>
          <p:nvSpPr>
            <p:cNvPr id="365" name="文本框 43"/>
            <p:cNvSpPr txBox="1"/>
            <p:nvPr>
              <p:custDataLst>
                <p:tags r:id="rId17"/>
              </p:custDataLst>
            </p:nvPr>
          </p:nvSpPr>
          <p:spPr>
            <a:xfrm>
              <a:off x="3910330" y="3423920"/>
              <a:ext cx="699135" cy="261620"/>
            </a:xfrm>
            <a:prstGeom prst="rect">
              <a:avLst/>
            </a:prstGeom>
            <a:noFill/>
          </p:spPr>
          <p:txBody>
            <a:bodyPr wrap="square" rtlCol="0">
              <a:spAutoFit/>
            </a:bodyPr>
            <a:lstStyle/>
            <a:p>
              <a:r>
                <a:rPr lang="en-US" altLang="zh-CN" sz="1100">
                  <a:solidFill>
                    <a:srgbClr val="C00000"/>
                  </a:solidFill>
                </a:rPr>
                <a:t>(body)</a:t>
              </a:r>
            </a:p>
          </p:txBody>
        </p:sp>
        <p:cxnSp>
          <p:nvCxnSpPr>
            <p:cNvPr id="366" name="直接箭头连接符 44"/>
            <p:cNvCxnSpPr/>
            <p:nvPr>
              <p:custDataLst>
                <p:tags r:id="rId18"/>
              </p:custDataLst>
            </p:nvPr>
          </p:nvCxnSpPr>
          <p:spPr>
            <a:xfrm flipV="1">
              <a:off x="4030980" y="2468245"/>
              <a:ext cx="0" cy="20002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67" name="直接箭头连接符 45"/>
            <p:cNvCxnSpPr/>
            <p:nvPr>
              <p:custDataLst>
                <p:tags r:id="rId19"/>
              </p:custDataLst>
            </p:nvPr>
          </p:nvCxnSpPr>
          <p:spPr>
            <a:xfrm flipV="1">
              <a:off x="4030980" y="2975610"/>
              <a:ext cx="0" cy="165100"/>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68" name="直接箭头连接符 46"/>
            <p:cNvCxnSpPr/>
            <p:nvPr>
              <p:custDataLst>
                <p:tags r:id="rId20"/>
              </p:custDataLst>
            </p:nvPr>
          </p:nvCxnSpPr>
          <p:spPr>
            <a:xfrm flipV="1">
              <a:off x="4033520" y="3683635"/>
              <a:ext cx="0" cy="15557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69" name="直接箭头连接符 47"/>
            <p:cNvCxnSpPr/>
            <p:nvPr>
              <p:custDataLst>
                <p:tags r:id="rId21"/>
              </p:custDataLst>
            </p:nvPr>
          </p:nvCxnSpPr>
          <p:spPr>
            <a:xfrm flipV="1">
              <a:off x="3108960" y="4297045"/>
              <a:ext cx="0" cy="149860"/>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70" name="直接箭头连接符 49"/>
            <p:cNvCxnSpPr/>
            <p:nvPr>
              <p:custDataLst>
                <p:tags r:id="rId22"/>
              </p:custDataLst>
            </p:nvPr>
          </p:nvCxnSpPr>
          <p:spPr>
            <a:xfrm>
              <a:off x="4309745" y="2984500"/>
              <a:ext cx="0" cy="170815"/>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cxnSp>
          <p:nvCxnSpPr>
            <p:cNvPr id="371" name="直接箭头连接符 50"/>
            <p:cNvCxnSpPr/>
            <p:nvPr>
              <p:custDataLst>
                <p:tags r:id="rId23"/>
              </p:custDataLst>
            </p:nvPr>
          </p:nvCxnSpPr>
          <p:spPr>
            <a:xfrm>
              <a:off x="4309745" y="2480310"/>
              <a:ext cx="0" cy="19050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cxnSp>
          <p:nvCxnSpPr>
            <p:cNvPr id="372" name="直接箭头连接符 51"/>
            <p:cNvCxnSpPr/>
            <p:nvPr>
              <p:custDataLst>
                <p:tags r:id="rId24"/>
              </p:custDataLst>
            </p:nvPr>
          </p:nvCxnSpPr>
          <p:spPr>
            <a:xfrm>
              <a:off x="4312285" y="3693160"/>
              <a:ext cx="0" cy="164465"/>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cxnSp>
          <p:nvCxnSpPr>
            <p:cNvPr id="373" name="直接箭头连接符 52"/>
            <p:cNvCxnSpPr/>
            <p:nvPr>
              <p:custDataLst>
                <p:tags r:id="rId25"/>
              </p:custDataLst>
            </p:nvPr>
          </p:nvCxnSpPr>
          <p:spPr>
            <a:xfrm flipV="1">
              <a:off x="4994910" y="4291330"/>
              <a:ext cx="0" cy="15557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74" name="直接箭头连接符 53"/>
            <p:cNvCxnSpPr/>
            <p:nvPr>
              <p:custDataLst>
                <p:tags r:id="rId26"/>
              </p:custDataLst>
            </p:nvPr>
          </p:nvCxnSpPr>
          <p:spPr>
            <a:xfrm>
              <a:off x="5208270" y="4297045"/>
              <a:ext cx="0" cy="15113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375" name="椭圆 54"/>
            <p:cNvSpPr/>
            <p:nvPr>
              <p:custDataLst>
                <p:tags r:id="rId27"/>
              </p:custDataLst>
            </p:nvPr>
          </p:nvSpPr>
          <p:spPr>
            <a:xfrm>
              <a:off x="2252980" y="4528820"/>
              <a:ext cx="214630" cy="192405"/>
            </a:xfrm>
            <a:prstGeom prst="ellipse">
              <a:avLst/>
            </a:prstGeom>
            <a:solidFill>
              <a:schemeClr val="accent1">
                <a:lumMod val="75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76" name="文本框 55"/>
            <p:cNvSpPr txBox="1"/>
            <p:nvPr>
              <p:custDataLst>
                <p:tags r:id="rId28"/>
              </p:custDataLst>
            </p:nvPr>
          </p:nvSpPr>
          <p:spPr>
            <a:xfrm>
              <a:off x="2432050" y="4484370"/>
              <a:ext cx="1723390" cy="276860"/>
            </a:xfrm>
            <a:prstGeom prst="rect">
              <a:avLst/>
            </a:prstGeom>
            <a:noFill/>
          </p:spPr>
          <p:txBody>
            <a:bodyPr wrap="square" rtlCol="0">
              <a:spAutoFit/>
            </a:bodyPr>
            <a:lstStyle/>
            <a:p>
              <a:r>
                <a:rPr lang="en-US" altLang="zh-CN" sz="1200" dirty="0"/>
                <a:t>pre-trained LLM</a:t>
              </a:r>
            </a:p>
          </p:txBody>
        </p:sp>
        <p:sp>
          <p:nvSpPr>
            <p:cNvPr id="377" name="文本框 56"/>
            <p:cNvSpPr txBox="1"/>
            <p:nvPr>
              <p:custDataLst>
                <p:tags r:id="rId29"/>
              </p:custDataLst>
            </p:nvPr>
          </p:nvSpPr>
          <p:spPr>
            <a:xfrm>
              <a:off x="2649220" y="4721225"/>
              <a:ext cx="1072515" cy="261620"/>
            </a:xfrm>
            <a:prstGeom prst="rect">
              <a:avLst/>
            </a:prstGeom>
            <a:noFill/>
          </p:spPr>
          <p:txBody>
            <a:bodyPr wrap="square" rtlCol="0">
              <a:spAutoFit/>
            </a:bodyPr>
            <a:lstStyle/>
            <a:p>
              <a:r>
                <a:rPr lang="en-US" altLang="zh-CN" sz="1100" dirty="0">
                  <a:solidFill>
                    <a:srgbClr val="C00000"/>
                  </a:solidFill>
                </a:rPr>
                <a:t>(embedder)</a:t>
              </a:r>
            </a:p>
          </p:txBody>
        </p:sp>
        <p:sp>
          <p:nvSpPr>
            <p:cNvPr id="378" name="椭圆 57"/>
            <p:cNvSpPr/>
            <p:nvPr>
              <p:custDataLst>
                <p:tags r:id="rId30"/>
              </p:custDataLst>
            </p:nvPr>
          </p:nvSpPr>
          <p:spPr>
            <a:xfrm>
              <a:off x="4190365" y="4523105"/>
              <a:ext cx="214630" cy="192405"/>
            </a:xfrm>
            <a:prstGeom prst="ellipse">
              <a:avLst/>
            </a:prstGeom>
            <a:solidFill>
              <a:schemeClr val="accent6"/>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79" name="文本框 58"/>
            <p:cNvSpPr txBox="1"/>
            <p:nvPr>
              <p:custDataLst>
                <p:tags r:id="rId31"/>
              </p:custDataLst>
            </p:nvPr>
          </p:nvSpPr>
          <p:spPr>
            <a:xfrm>
              <a:off x="4436110" y="4441190"/>
              <a:ext cx="1711960" cy="300990"/>
            </a:xfrm>
            <a:prstGeom prst="rect">
              <a:avLst/>
            </a:prstGeom>
            <a:noFill/>
          </p:spPr>
          <p:txBody>
            <a:bodyPr wrap="square" rtlCol="0">
              <a:noAutofit/>
            </a:bodyPr>
            <a:lstStyle/>
            <a:p>
              <a:r>
                <a:rPr lang="en-US" altLang="zh-CN" sz="1200" dirty="0"/>
                <a:t>patch reprogram</a:t>
              </a:r>
            </a:p>
          </p:txBody>
        </p:sp>
        <p:cxnSp>
          <p:nvCxnSpPr>
            <p:cNvPr id="380" name="直接箭头连接符 59"/>
            <p:cNvCxnSpPr/>
            <p:nvPr>
              <p:custDataLst>
                <p:tags r:id="rId32"/>
              </p:custDataLst>
            </p:nvPr>
          </p:nvCxnSpPr>
          <p:spPr>
            <a:xfrm flipV="1">
              <a:off x="5099050" y="4759325"/>
              <a:ext cx="0" cy="13779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381" name="文本框 60"/>
            <p:cNvSpPr txBox="1"/>
            <p:nvPr>
              <p:custDataLst>
                <p:tags r:id="rId33"/>
              </p:custDataLst>
            </p:nvPr>
          </p:nvSpPr>
          <p:spPr>
            <a:xfrm>
              <a:off x="4751705" y="4841240"/>
              <a:ext cx="757555" cy="261620"/>
            </a:xfrm>
            <a:prstGeom prst="rect">
              <a:avLst/>
            </a:prstGeom>
            <a:noFill/>
          </p:spPr>
          <p:txBody>
            <a:bodyPr wrap="square" rtlCol="0">
              <a:spAutoFit/>
            </a:bodyPr>
            <a:lstStyle/>
            <a:p>
              <a:r>
                <a:rPr lang="en-US" altLang="zh-CN" sz="1050"/>
                <a:t>patching</a:t>
              </a:r>
            </a:p>
          </p:txBody>
        </p:sp>
        <p:cxnSp>
          <p:nvCxnSpPr>
            <p:cNvPr id="382" name="直接连接符 61"/>
            <p:cNvCxnSpPr/>
            <p:nvPr>
              <p:custDataLst>
                <p:tags r:id="rId34"/>
              </p:custDataLst>
            </p:nvPr>
          </p:nvCxnSpPr>
          <p:spPr>
            <a:xfrm>
              <a:off x="5099050" y="5046345"/>
              <a:ext cx="0" cy="66675"/>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383" name="文本框 62"/>
            <p:cNvSpPr txBox="1"/>
            <p:nvPr>
              <p:custDataLst>
                <p:tags r:id="rId35"/>
              </p:custDataLst>
            </p:nvPr>
          </p:nvSpPr>
          <p:spPr>
            <a:xfrm>
              <a:off x="4418965" y="5138420"/>
              <a:ext cx="1348105" cy="276860"/>
            </a:xfrm>
            <a:prstGeom prst="rect">
              <a:avLst/>
            </a:prstGeom>
            <a:noFill/>
          </p:spPr>
          <p:txBody>
            <a:bodyPr wrap="square" rtlCol="0">
              <a:spAutoFit/>
            </a:bodyPr>
            <a:lstStyle/>
            <a:p>
              <a:r>
                <a:rPr lang="en-US" altLang="zh-CN" sz="1200" dirty="0"/>
                <a:t>instance norm</a:t>
              </a:r>
            </a:p>
          </p:txBody>
        </p:sp>
        <p:cxnSp>
          <p:nvCxnSpPr>
            <p:cNvPr id="384" name="直接箭头连接符 63"/>
            <p:cNvCxnSpPr/>
            <p:nvPr>
              <p:custDataLst>
                <p:tags r:id="rId36"/>
              </p:custDataLst>
            </p:nvPr>
          </p:nvCxnSpPr>
          <p:spPr>
            <a:xfrm flipV="1">
              <a:off x="5099050" y="5410200"/>
              <a:ext cx="0" cy="20002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385" name="直接箭头连接符 64"/>
            <p:cNvCxnSpPr/>
            <p:nvPr>
              <p:custDataLst>
                <p:tags r:id="rId37"/>
              </p:custDataLst>
            </p:nvPr>
          </p:nvCxnSpPr>
          <p:spPr>
            <a:xfrm flipV="1">
              <a:off x="3108960" y="5046345"/>
              <a:ext cx="0" cy="20002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386" name="椭圆 67"/>
            <p:cNvSpPr/>
            <p:nvPr>
              <p:custDataLst>
                <p:tags r:id="rId38"/>
              </p:custDataLst>
            </p:nvPr>
          </p:nvSpPr>
          <p:spPr>
            <a:xfrm>
              <a:off x="6663055" y="4237355"/>
              <a:ext cx="214630" cy="192405"/>
            </a:xfrm>
            <a:prstGeom prst="ellipse">
              <a:avLst/>
            </a:prstGeom>
            <a:solidFill>
              <a:schemeClr val="accent6"/>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87" name="椭圆 68"/>
            <p:cNvSpPr/>
            <p:nvPr>
              <p:custDataLst>
                <p:tags r:id="rId39"/>
              </p:custDataLst>
            </p:nvPr>
          </p:nvSpPr>
          <p:spPr>
            <a:xfrm>
              <a:off x="6381115" y="2139950"/>
              <a:ext cx="214630" cy="192405"/>
            </a:xfrm>
            <a:prstGeom prst="ellipse">
              <a:avLst/>
            </a:prstGeom>
            <a:solidFill>
              <a:schemeClr val="accent1">
                <a:lumMod val="75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88" name="椭圆 69"/>
            <p:cNvSpPr/>
            <p:nvPr>
              <p:custDataLst>
                <p:tags r:id="rId40"/>
              </p:custDataLst>
            </p:nvPr>
          </p:nvSpPr>
          <p:spPr>
            <a:xfrm>
              <a:off x="382905" y="6180455"/>
              <a:ext cx="214630" cy="192405"/>
            </a:xfrm>
            <a:prstGeom prst="ellipse">
              <a:avLst/>
            </a:prstGeom>
            <a:solidFill>
              <a:schemeClr val="accent1">
                <a:lumMod val="75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89" name="文本框 70"/>
            <p:cNvSpPr txBox="1"/>
            <p:nvPr>
              <p:custDataLst>
                <p:tags r:id="rId41"/>
              </p:custDataLst>
            </p:nvPr>
          </p:nvSpPr>
          <p:spPr>
            <a:xfrm>
              <a:off x="626745" y="6153785"/>
              <a:ext cx="862965" cy="261620"/>
            </a:xfrm>
            <a:prstGeom prst="rect">
              <a:avLst/>
            </a:prstGeom>
            <a:noFill/>
          </p:spPr>
          <p:txBody>
            <a:bodyPr wrap="square" rtlCol="0">
              <a:spAutoFit/>
            </a:bodyPr>
            <a:lstStyle/>
            <a:p>
              <a:r>
                <a:rPr lang="en-US" altLang="zh-CN" sz="1050"/>
                <a:t>frozen</a:t>
              </a:r>
            </a:p>
          </p:txBody>
        </p:sp>
        <p:sp>
          <p:nvSpPr>
            <p:cNvPr id="390" name="椭圆 71"/>
            <p:cNvSpPr/>
            <p:nvPr>
              <p:custDataLst>
                <p:tags r:id="rId42"/>
              </p:custDataLst>
            </p:nvPr>
          </p:nvSpPr>
          <p:spPr>
            <a:xfrm>
              <a:off x="1275715" y="6174740"/>
              <a:ext cx="214630" cy="192405"/>
            </a:xfrm>
            <a:prstGeom prst="ellipse">
              <a:avLst/>
            </a:prstGeom>
            <a:solidFill>
              <a:schemeClr val="accent6"/>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91" name="文本框 72"/>
            <p:cNvSpPr txBox="1"/>
            <p:nvPr>
              <p:custDataLst>
                <p:tags r:id="rId43"/>
              </p:custDataLst>
            </p:nvPr>
          </p:nvSpPr>
          <p:spPr>
            <a:xfrm>
              <a:off x="1489710" y="6165215"/>
              <a:ext cx="862965" cy="261620"/>
            </a:xfrm>
            <a:prstGeom prst="rect">
              <a:avLst/>
            </a:prstGeom>
            <a:noFill/>
          </p:spPr>
          <p:txBody>
            <a:bodyPr wrap="square" rtlCol="0">
              <a:spAutoFit/>
            </a:bodyPr>
            <a:lstStyle/>
            <a:p>
              <a:r>
                <a:rPr lang="en-US" altLang="zh-CN" sz="1050"/>
                <a:t>training</a:t>
              </a:r>
            </a:p>
          </p:txBody>
        </p:sp>
        <p:sp>
          <p:nvSpPr>
            <p:cNvPr id="392" name="文本框 73"/>
            <p:cNvSpPr txBox="1"/>
            <p:nvPr>
              <p:custDataLst>
                <p:tags r:id="rId44"/>
              </p:custDataLst>
            </p:nvPr>
          </p:nvSpPr>
          <p:spPr>
            <a:xfrm>
              <a:off x="2527935" y="6146165"/>
              <a:ext cx="1544955" cy="261620"/>
            </a:xfrm>
            <a:prstGeom prst="rect">
              <a:avLst/>
            </a:prstGeom>
            <a:noFill/>
          </p:spPr>
          <p:txBody>
            <a:bodyPr wrap="square" rtlCol="0">
              <a:spAutoFit/>
            </a:bodyPr>
            <a:lstStyle/>
            <a:p>
              <a:r>
                <a:rPr lang="en-US" altLang="zh-CN" sz="1050" dirty="0"/>
                <a:t>prompt embeddings</a:t>
              </a:r>
            </a:p>
          </p:txBody>
        </p:sp>
        <p:sp>
          <p:nvSpPr>
            <p:cNvPr id="393" name="文本框 74"/>
            <p:cNvSpPr txBox="1"/>
            <p:nvPr>
              <p:custDataLst>
                <p:tags r:id="rId45"/>
              </p:custDataLst>
            </p:nvPr>
          </p:nvSpPr>
          <p:spPr>
            <a:xfrm>
              <a:off x="4436110" y="6148070"/>
              <a:ext cx="1393825" cy="261620"/>
            </a:xfrm>
            <a:prstGeom prst="rect">
              <a:avLst/>
            </a:prstGeom>
            <a:noFill/>
          </p:spPr>
          <p:txBody>
            <a:bodyPr wrap="square" rtlCol="0">
              <a:spAutoFit/>
            </a:bodyPr>
            <a:lstStyle/>
            <a:p>
              <a:r>
                <a:rPr lang="en-US" altLang="zh-CN" sz="1050"/>
                <a:t>patch embeddings</a:t>
              </a:r>
            </a:p>
          </p:txBody>
        </p:sp>
        <p:sp>
          <p:nvSpPr>
            <p:cNvPr id="394" name="文本框 75"/>
            <p:cNvSpPr txBox="1"/>
            <p:nvPr>
              <p:custDataLst>
                <p:tags r:id="rId46"/>
              </p:custDataLst>
            </p:nvPr>
          </p:nvSpPr>
          <p:spPr>
            <a:xfrm>
              <a:off x="6169025" y="6167755"/>
              <a:ext cx="757555" cy="213360"/>
            </a:xfrm>
            <a:prstGeom prst="rect">
              <a:avLst/>
            </a:prstGeom>
            <a:noFill/>
          </p:spPr>
          <p:txBody>
            <a:bodyPr wrap="square" rtlCol="0">
              <a:noAutofit/>
            </a:bodyPr>
            <a:lstStyle/>
            <a:p>
              <a:r>
                <a:rPr lang="en-US" altLang="zh-CN" sz="1050"/>
                <a:t>forward</a:t>
              </a:r>
            </a:p>
          </p:txBody>
        </p:sp>
        <p:sp>
          <p:nvSpPr>
            <p:cNvPr id="395" name="文本框 76"/>
            <p:cNvSpPr txBox="1"/>
            <p:nvPr>
              <p:custDataLst>
                <p:tags r:id="rId47"/>
              </p:custDataLst>
            </p:nvPr>
          </p:nvSpPr>
          <p:spPr>
            <a:xfrm>
              <a:off x="7127875" y="6177280"/>
              <a:ext cx="856615" cy="213360"/>
            </a:xfrm>
            <a:prstGeom prst="rect">
              <a:avLst/>
            </a:prstGeom>
            <a:noFill/>
          </p:spPr>
          <p:txBody>
            <a:bodyPr wrap="square" rtlCol="0">
              <a:noAutofit/>
            </a:bodyPr>
            <a:lstStyle/>
            <a:p>
              <a:r>
                <a:rPr lang="en-US" altLang="zh-CN" sz="1050"/>
                <a:t>backword</a:t>
              </a:r>
            </a:p>
          </p:txBody>
        </p:sp>
        <p:sp>
          <p:nvSpPr>
            <p:cNvPr id="396" name="矩形 77"/>
            <p:cNvSpPr/>
            <p:nvPr>
              <p:custDataLst>
                <p:tags r:id="rId48"/>
              </p:custDataLst>
            </p:nvPr>
          </p:nvSpPr>
          <p:spPr>
            <a:xfrm>
              <a:off x="2378075" y="6221095"/>
              <a:ext cx="140970" cy="13017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97" name="矩形 78"/>
            <p:cNvSpPr/>
            <p:nvPr>
              <p:custDataLst>
                <p:tags r:id="rId49"/>
              </p:custDataLst>
            </p:nvPr>
          </p:nvSpPr>
          <p:spPr>
            <a:xfrm>
              <a:off x="2355215" y="6196965"/>
              <a:ext cx="200025" cy="179070"/>
            </a:xfrm>
            <a:prstGeom prst="rect">
              <a:avLst/>
            </a:prstGeom>
            <a:ln w="1270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en-US" altLang="zh-CN" sz="1200"/>
            </a:p>
          </p:txBody>
        </p:sp>
        <p:sp>
          <p:nvSpPr>
            <p:cNvPr id="398" name="矩形 79"/>
            <p:cNvSpPr/>
            <p:nvPr>
              <p:custDataLst>
                <p:tags r:id="rId50"/>
              </p:custDataLst>
            </p:nvPr>
          </p:nvSpPr>
          <p:spPr>
            <a:xfrm>
              <a:off x="4312285" y="6207760"/>
              <a:ext cx="140970" cy="145415"/>
            </a:xfrm>
            <a:prstGeom prst="rect">
              <a:avLst/>
            </a:prstGeom>
            <a:solidFill>
              <a:schemeClr val="accent4">
                <a:lumMod val="20000"/>
                <a:lumOff val="80000"/>
              </a:schemeClr>
            </a:solidFill>
            <a:ln>
              <a:solidFill>
                <a:srgbClr val="20202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399" name="矩形 80"/>
            <p:cNvSpPr/>
            <p:nvPr>
              <p:custDataLst>
                <p:tags r:id="rId51"/>
              </p:custDataLst>
            </p:nvPr>
          </p:nvSpPr>
          <p:spPr>
            <a:xfrm>
              <a:off x="4274820" y="6179820"/>
              <a:ext cx="199390" cy="198755"/>
            </a:xfrm>
            <a:prstGeom prst="rect">
              <a:avLst/>
            </a:prstGeom>
            <a:ln w="1270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en-US" altLang="zh-CN" sz="1200"/>
            </a:p>
          </p:txBody>
        </p:sp>
        <p:cxnSp>
          <p:nvCxnSpPr>
            <p:cNvPr id="400" name="直接箭头连接符 81"/>
            <p:cNvCxnSpPr/>
            <p:nvPr>
              <p:custDataLst>
                <p:tags r:id="rId52"/>
              </p:custDataLst>
            </p:nvPr>
          </p:nvCxnSpPr>
          <p:spPr>
            <a:xfrm>
              <a:off x="5970270" y="6292215"/>
              <a:ext cx="199390" cy="0"/>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01" name="直接箭头连接符 82"/>
            <p:cNvCxnSpPr/>
            <p:nvPr>
              <p:custDataLst>
                <p:tags r:id="rId53"/>
              </p:custDataLst>
            </p:nvPr>
          </p:nvCxnSpPr>
          <p:spPr>
            <a:xfrm>
              <a:off x="6926580" y="6280785"/>
              <a:ext cx="233045" cy="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402" name="文本框 83"/>
            <p:cNvSpPr txBox="1"/>
            <p:nvPr>
              <p:custDataLst>
                <p:tags r:id="rId54"/>
              </p:custDataLst>
            </p:nvPr>
          </p:nvSpPr>
          <p:spPr>
            <a:xfrm>
              <a:off x="6835775" y="2079625"/>
              <a:ext cx="1412240" cy="226060"/>
            </a:xfrm>
            <a:prstGeom prst="rect">
              <a:avLst/>
            </a:prstGeom>
            <a:noFill/>
          </p:spPr>
          <p:txBody>
            <a:bodyPr wrap="square" rtlCol="0">
              <a:noAutofit/>
            </a:bodyPr>
            <a:lstStyle/>
            <a:p>
              <a:r>
                <a:rPr lang="en-US" altLang="zh-CN" sz="1100" dirty="0"/>
                <a:t>output</a:t>
              </a:r>
              <a:r>
                <a:rPr lang="zh-CN" altLang="en-US" sz="1100" dirty="0"/>
                <a:t> </a:t>
              </a:r>
              <a:r>
                <a:rPr lang="en-US" altLang="zh-CN" sz="1100" dirty="0"/>
                <a:t>embeddings</a:t>
              </a:r>
            </a:p>
          </p:txBody>
        </p:sp>
        <p:cxnSp>
          <p:nvCxnSpPr>
            <p:cNvPr id="403" name="直接箭头连接符 112"/>
            <p:cNvCxnSpPr/>
            <p:nvPr>
              <p:custDataLst>
                <p:tags r:id="rId55"/>
              </p:custDataLst>
            </p:nvPr>
          </p:nvCxnSpPr>
          <p:spPr>
            <a:xfrm flipV="1">
              <a:off x="8307705" y="537908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04" name="直接箭头连接符 114"/>
            <p:cNvCxnSpPr/>
            <p:nvPr>
              <p:custDataLst>
                <p:tags r:id="rId56"/>
              </p:custDataLst>
            </p:nvPr>
          </p:nvCxnSpPr>
          <p:spPr>
            <a:xfrm flipV="1">
              <a:off x="7186295" y="5664200"/>
              <a:ext cx="0" cy="14668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05" name="直接连接符 115"/>
            <p:cNvCxnSpPr/>
            <p:nvPr>
              <p:custDataLst>
                <p:tags r:id="rId57"/>
              </p:custDataLst>
            </p:nvPr>
          </p:nvCxnSpPr>
          <p:spPr>
            <a:xfrm flipV="1">
              <a:off x="1911350" y="2139950"/>
              <a:ext cx="1212850" cy="31623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06" name="直接连接符 116"/>
            <p:cNvCxnSpPr/>
            <p:nvPr>
              <p:custDataLst>
                <p:tags r:id="rId58"/>
              </p:custDataLst>
            </p:nvPr>
          </p:nvCxnSpPr>
          <p:spPr>
            <a:xfrm flipV="1">
              <a:off x="1894205" y="2434590"/>
              <a:ext cx="1214755" cy="140779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07" name="直接连接符 117"/>
            <p:cNvCxnSpPr/>
            <p:nvPr>
              <p:custDataLst>
                <p:tags r:id="rId59"/>
              </p:custDataLst>
            </p:nvPr>
          </p:nvCxnSpPr>
          <p:spPr>
            <a:xfrm>
              <a:off x="1894205" y="4175760"/>
              <a:ext cx="339725" cy="30861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08" name="直接连接符 118"/>
            <p:cNvCxnSpPr/>
            <p:nvPr>
              <p:custDataLst>
                <p:tags r:id="rId60"/>
              </p:custDataLst>
            </p:nvPr>
          </p:nvCxnSpPr>
          <p:spPr>
            <a:xfrm flipV="1">
              <a:off x="1894205" y="5034280"/>
              <a:ext cx="374650" cy="105346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09" name="直接连接符 119"/>
            <p:cNvCxnSpPr/>
            <p:nvPr>
              <p:custDataLst>
                <p:tags r:id="rId61"/>
              </p:custDataLst>
            </p:nvPr>
          </p:nvCxnSpPr>
          <p:spPr>
            <a:xfrm flipV="1">
              <a:off x="5161915" y="2101215"/>
              <a:ext cx="1148080" cy="106553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10" name="直接连接符 120"/>
            <p:cNvCxnSpPr/>
            <p:nvPr>
              <p:custDataLst>
                <p:tags r:id="rId62"/>
              </p:custDataLst>
            </p:nvPr>
          </p:nvCxnSpPr>
          <p:spPr>
            <a:xfrm>
              <a:off x="5153025" y="3649345"/>
              <a:ext cx="1156970" cy="33274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11" name="直接连接符 121"/>
            <p:cNvCxnSpPr/>
            <p:nvPr>
              <p:custDataLst>
                <p:tags r:id="rId63"/>
              </p:custDataLst>
            </p:nvPr>
          </p:nvCxnSpPr>
          <p:spPr>
            <a:xfrm flipV="1">
              <a:off x="5977890" y="4177665"/>
              <a:ext cx="323215" cy="28448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12" name="直接连接符 122"/>
            <p:cNvCxnSpPr/>
            <p:nvPr>
              <p:custDataLst>
                <p:tags r:id="rId64"/>
              </p:custDataLst>
            </p:nvPr>
          </p:nvCxnSpPr>
          <p:spPr>
            <a:xfrm>
              <a:off x="5945505" y="4713605"/>
              <a:ext cx="349885" cy="139065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sp>
          <p:nvSpPr>
            <p:cNvPr id="413" name="椭圆 123"/>
            <p:cNvSpPr/>
            <p:nvPr>
              <p:custDataLst>
                <p:tags r:id="rId65"/>
              </p:custDataLst>
            </p:nvPr>
          </p:nvSpPr>
          <p:spPr>
            <a:xfrm>
              <a:off x="2485953" y="5084763"/>
              <a:ext cx="199390" cy="175260"/>
            </a:xfrm>
            <a:prstGeom prst="ellipse">
              <a:avLst/>
            </a:prstGeom>
            <a:noFill/>
            <a:ln w="25400">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rgbClr val="C00000"/>
                  </a:solidFill>
                </a:rPr>
                <a:t>1</a:t>
              </a:r>
            </a:p>
          </p:txBody>
        </p:sp>
        <p:sp>
          <p:nvSpPr>
            <p:cNvPr id="414" name="椭圆 125"/>
            <p:cNvSpPr/>
            <p:nvPr>
              <p:custDataLst>
                <p:tags r:id="rId66"/>
              </p:custDataLst>
            </p:nvPr>
          </p:nvSpPr>
          <p:spPr>
            <a:xfrm>
              <a:off x="5244465" y="2223053"/>
              <a:ext cx="199390" cy="179070"/>
            </a:xfrm>
            <a:prstGeom prst="ellipse">
              <a:avLst/>
            </a:prstGeom>
            <a:noFill/>
            <a:ln w="25400">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rgbClr val="C00000"/>
                  </a:solidFill>
                </a:rPr>
                <a:t>4</a:t>
              </a:r>
            </a:p>
          </p:txBody>
        </p:sp>
        <p:sp>
          <p:nvSpPr>
            <p:cNvPr id="416" name="圆角矩形 66"/>
            <p:cNvSpPr/>
            <p:nvPr>
              <p:custDataLst>
                <p:tags r:id="rId67"/>
              </p:custDataLst>
            </p:nvPr>
          </p:nvSpPr>
          <p:spPr>
            <a:xfrm>
              <a:off x="2225040" y="5300980"/>
              <a:ext cx="1779270" cy="665480"/>
            </a:xfrm>
            <a:prstGeom prst="roundRect">
              <a:avLst/>
            </a:prstGeom>
            <a:solidFill>
              <a:schemeClr val="bg2"/>
            </a:solidFill>
            <a:ln w="12700" cmpd="sng">
              <a:solidFill>
                <a:schemeClr val="tx1"/>
              </a:solidFill>
              <a:prstDash val="solid"/>
            </a:ln>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dirty="0">
                <a:solidFill>
                  <a:schemeClr val="tx1"/>
                </a:solidFill>
              </a:endParaRPr>
            </a:p>
          </p:txBody>
        </p:sp>
        <p:sp>
          <p:nvSpPr>
            <p:cNvPr id="417" name="TextBox 116"/>
            <p:cNvSpPr txBox="1"/>
            <p:nvPr>
              <p:custDataLst>
                <p:tags r:id="rId68"/>
              </p:custDataLst>
            </p:nvPr>
          </p:nvSpPr>
          <p:spPr>
            <a:xfrm>
              <a:off x="2286000" y="5394325"/>
              <a:ext cx="800100" cy="215265"/>
            </a:xfrm>
            <a:prstGeom prst="rect">
              <a:avLst/>
            </a:prstGeom>
            <a:noFill/>
          </p:spPr>
          <p:txBody>
            <a:bodyPr wrap="none" rtlCol="0">
              <a:spAutoFit/>
            </a:bodyPr>
            <a:lstStyle/>
            <a:p>
              <a:pPr algn="ctr"/>
              <a:r>
                <a:rPr lang="en-US" altLang="zh-CN" sz="800" dirty="0"/>
                <a:t>&lt;</a:t>
              </a:r>
              <a:r>
                <a:rPr lang="zh-CN" altLang="en-US" sz="800" dirty="0"/>
                <a:t>数据集描述</a:t>
              </a:r>
              <a:r>
                <a:rPr lang="en-US" altLang="zh-CN" sz="800" dirty="0"/>
                <a:t>&gt;</a:t>
              </a:r>
            </a:p>
          </p:txBody>
        </p:sp>
        <p:sp>
          <p:nvSpPr>
            <p:cNvPr id="418" name="TextBox 119"/>
            <p:cNvSpPr txBox="1"/>
            <p:nvPr>
              <p:custDataLst>
                <p:tags r:id="rId69"/>
              </p:custDataLst>
            </p:nvPr>
          </p:nvSpPr>
          <p:spPr>
            <a:xfrm>
              <a:off x="2286000" y="5632450"/>
              <a:ext cx="840105" cy="215265"/>
            </a:xfrm>
            <a:prstGeom prst="rect">
              <a:avLst/>
            </a:prstGeom>
            <a:noFill/>
          </p:spPr>
          <p:txBody>
            <a:bodyPr wrap="none" rtlCol="0">
              <a:spAutoFit/>
            </a:bodyPr>
            <a:lstStyle/>
            <a:p>
              <a:pPr algn="ctr"/>
              <a:r>
                <a:rPr lang="en-US" altLang="zh-CN" sz="800" dirty="0"/>
                <a:t>&lt;</a:t>
              </a:r>
              <a:r>
                <a:rPr lang="zh-CN" altLang="en-US" sz="800" dirty="0"/>
                <a:t>数据集</a:t>
              </a:r>
              <a:r>
                <a:rPr lang="en-US" altLang="zh-CN" sz="800" dirty="0"/>
                <a:t>&gt;:  &lt;…&gt;</a:t>
              </a:r>
            </a:p>
          </p:txBody>
        </p:sp>
        <p:sp>
          <p:nvSpPr>
            <p:cNvPr id="419" name="TextBox 121"/>
            <p:cNvSpPr txBox="1"/>
            <p:nvPr>
              <p:custDataLst>
                <p:tags r:id="rId70"/>
              </p:custDataLst>
            </p:nvPr>
          </p:nvSpPr>
          <p:spPr>
            <a:xfrm>
              <a:off x="4233545" y="5649595"/>
              <a:ext cx="1595755" cy="225425"/>
            </a:xfrm>
            <a:prstGeom prst="rect">
              <a:avLst/>
            </a:prstGeom>
            <a:noFill/>
          </p:spPr>
          <p:txBody>
            <a:bodyPr wrap="square" rtlCol="0">
              <a:noAutofit/>
            </a:bodyPr>
            <a:lstStyle/>
            <a:p>
              <a:r>
                <a:rPr lang="zh-CN" altLang="en-US" sz="1050" b="1" dirty="0"/>
                <a:t>功率数据，</a:t>
              </a:r>
              <a:r>
                <a:rPr lang="en-US" sz="1050" b="1" dirty="0" err="1"/>
                <a:t>气象预测</a:t>
              </a:r>
              <a:endParaRPr lang="en-US" sz="1050" b="1" dirty="0"/>
            </a:p>
          </p:txBody>
        </p:sp>
        <p:sp>
          <p:nvSpPr>
            <p:cNvPr id="420" name="矩形 419"/>
            <p:cNvSpPr/>
            <p:nvPr>
              <p:custDataLst>
                <p:tags r:id="rId71"/>
              </p:custDataLst>
            </p:nvPr>
          </p:nvSpPr>
          <p:spPr>
            <a:xfrm>
              <a:off x="179070" y="4152900"/>
              <a:ext cx="1711960" cy="1960245"/>
            </a:xfrm>
            <a:prstGeom prst="rect">
              <a:avLst/>
            </a:prstGeom>
            <a:ln w="1905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421" name="椭圆 31"/>
            <p:cNvSpPr/>
            <p:nvPr>
              <p:custDataLst>
                <p:tags r:id="rId72"/>
              </p:custDataLst>
            </p:nvPr>
          </p:nvSpPr>
          <p:spPr>
            <a:xfrm>
              <a:off x="259080" y="4246880"/>
              <a:ext cx="214630" cy="192405"/>
            </a:xfrm>
            <a:prstGeom prst="ellipse">
              <a:avLst/>
            </a:prstGeom>
            <a:solidFill>
              <a:schemeClr val="accent1">
                <a:lumMod val="75000"/>
              </a:schemeClr>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422" name="文本框 32"/>
            <p:cNvSpPr txBox="1"/>
            <p:nvPr>
              <p:custDataLst>
                <p:tags r:id="rId73"/>
              </p:custDataLst>
            </p:nvPr>
          </p:nvSpPr>
          <p:spPr>
            <a:xfrm>
              <a:off x="551815" y="4199255"/>
              <a:ext cx="1142365" cy="431165"/>
            </a:xfrm>
            <a:prstGeom prst="rect">
              <a:avLst/>
            </a:prstGeom>
            <a:noFill/>
          </p:spPr>
          <p:txBody>
            <a:bodyPr wrap="square" rtlCol="0">
              <a:spAutoFit/>
            </a:bodyPr>
            <a:lstStyle/>
            <a:p>
              <a:r>
                <a:rPr lang="en-US" altLang="zh-CN" sz="1100">
                  <a:sym typeface="+mn-ea"/>
                </a:rPr>
                <a:t>output token embeddings</a:t>
              </a:r>
            </a:p>
          </p:txBody>
        </p:sp>
        <p:sp>
          <p:nvSpPr>
            <p:cNvPr id="423" name="圆角矩形 34"/>
            <p:cNvSpPr/>
            <p:nvPr>
              <p:custDataLst>
                <p:tags r:id="rId74"/>
              </p:custDataLst>
            </p:nvPr>
          </p:nvSpPr>
          <p:spPr>
            <a:xfrm>
              <a:off x="315595" y="4777740"/>
              <a:ext cx="1473200" cy="273050"/>
            </a:xfrm>
            <a:prstGeom prst="roundRect">
              <a:avLst/>
            </a:prstGeom>
            <a:solidFill>
              <a:schemeClr val="accent1">
                <a:lumMod val="40000"/>
                <a:lumOff val="6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token embedder</a:t>
              </a:r>
            </a:p>
          </p:txBody>
        </p:sp>
        <p:sp>
          <p:nvSpPr>
            <p:cNvPr id="424" name="圆角矩形 35"/>
            <p:cNvSpPr/>
            <p:nvPr>
              <p:custDataLst>
                <p:tags r:id="rId75"/>
              </p:custDataLst>
            </p:nvPr>
          </p:nvSpPr>
          <p:spPr>
            <a:xfrm>
              <a:off x="315595" y="5320030"/>
              <a:ext cx="1473200" cy="273050"/>
            </a:xfrm>
            <a:prstGeom prst="roundRect">
              <a:avLst/>
            </a:prstGeom>
            <a:solidFill>
              <a:schemeClr val="accent4">
                <a:lumMod val="20000"/>
                <a:lumOff val="8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tokenization</a:t>
              </a:r>
            </a:p>
          </p:txBody>
        </p:sp>
        <p:sp>
          <p:nvSpPr>
            <p:cNvPr id="425" name="文本框 36"/>
            <p:cNvSpPr txBox="1"/>
            <p:nvPr>
              <p:custDataLst>
                <p:tags r:id="rId76"/>
              </p:custDataLst>
            </p:nvPr>
          </p:nvSpPr>
          <p:spPr>
            <a:xfrm>
              <a:off x="677545" y="5765800"/>
              <a:ext cx="862965" cy="261620"/>
            </a:xfrm>
            <a:prstGeom prst="rect">
              <a:avLst/>
            </a:prstGeom>
            <a:noFill/>
          </p:spPr>
          <p:txBody>
            <a:bodyPr wrap="square" rtlCol="0">
              <a:spAutoFit/>
            </a:bodyPr>
            <a:lstStyle/>
            <a:p>
              <a:r>
                <a:rPr lang="en-US" altLang="zh-CN" sz="1100"/>
                <a:t>input text</a:t>
              </a:r>
            </a:p>
          </p:txBody>
        </p:sp>
        <p:cxnSp>
          <p:nvCxnSpPr>
            <p:cNvPr id="426" name="直接箭头连接符 38"/>
            <p:cNvCxnSpPr/>
            <p:nvPr>
              <p:custDataLst>
                <p:tags r:id="rId77"/>
              </p:custDataLst>
            </p:nvPr>
          </p:nvCxnSpPr>
          <p:spPr>
            <a:xfrm flipV="1">
              <a:off x="1035685" y="4590415"/>
              <a:ext cx="0" cy="15811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27" name="直接箭头连接符 39"/>
            <p:cNvCxnSpPr/>
            <p:nvPr>
              <p:custDataLst>
                <p:tags r:id="rId78"/>
              </p:custDataLst>
            </p:nvPr>
          </p:nvCxnSpPr>
          <p:spPr>
            <a:xfrm flipV="1">
              <a:off x="1035685" y="5111750"/>
              <a:ext cx="0" cy="149860"/>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28" name="直接箭头连接符 40"/>
            <p:cNvCxnSpPr/>
            <p:nvPr>
              <p:custDataLst>
                <p:tags r:id="rId79"/>
              </p:custDataLst>
            </p:nvPr>
          </p:nvCxnSpPr>
          <p:spPr>
            <a:xfrm flipV="1">
              <a:off x="1035685" y="5632450"/>
              <a:ext cx="0" cy="15811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29" name="直接箭头连接符 92"/>
            <p:cNvCxnSpPr/>
            <p:nvPr>
              <p:custDataLst>
                <p:tags r:id="rId80"/>
              </p:custDataLst>
            </p:nvPr>
          </p:nvCxnSpPr>
          <p:spPr>
            <a:xfrm flipV="1">
              <a:off x="7590790" y="3199765"/>
              <a:ext cx="0" cy="133350"/>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430" name="矩形 429"/>
            <p:cNvSpPr/>
            <p:nvPr>
              <p:custDataLst>
                <p:tags r:id="rId81"/>
              </p:custDataLst>
            </p:nvPr>
          </p:nvSpPr>
          <p:spPr>
            <a:xfrm>
              <a:off x="6308090" y="2070735"/>
              <a:ext cx="2357755" cy="1936750"/>
            </a:xfrm>
            <a:prstGeom prst="rect">
              <a:avLst/>
            </a:prstGeom>
            <a:ln w="1905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431" name="文本框 84"/>
            <p:cNvSpPr txBox="1"/>
            <p:nvPr>
              <p:custDataLst>
                <p:tags r:id="rId82"/>
              </p:custDataLst>
            </p:nvPr>
          </p:nvSpPr>
          <p:spPr>
            <a:xfrm>
              <a:off x="6835775" y="3749040"/>
              <a:ext cx="1495425" cy="226060"/>
            </a:xfrm>
            <a:prstGeom prst="rect">
              <a:avLst/>
            </a:prstGeom>
            <a:noFill/>
          </p:spPr>
          <p:txBody>
            <a:bodyPr wrap="square" rtlCol="0">
              <a:noAutofit/>
            </a:bodyPr>
            <a:lstStyle/>
            <a:p>
              <a:r>
                <a:rPr lang="en-US" altLang="zh-CN" sz="1100" dirty="0"/>
                <a:t>input embeddings</a:t>
              </a:r>
            </a:p>
          </p:txBody>
        </p:sp>
        <p:sp>
          <p:nvSpPr>
            <p:cNvPr id="432" name="圆角矩形 85"/>
            <p:cNvSpPr/>
            <p:nvPr>
              <p:custDataLst>
                <p:tags r:id="rId83"/>
              </p:custDataLst>
            </p:nvPr>
          </p:nvSpPr>
          <p:spPr>
            <a:xfrm>
              <a:off x="6858000" y="2305685"/>
              <a:ext cx="1473200" cy="225425"/>
            </a:xfrm>
            <a:prstGeom prst="roundRect">
              <a:avLst/>
            </a:prstGeom>
            <a:solidFill>
              <a:schemeClr val="accent4">
                <a:lumMod val="20000"/>
                <a:lumOff val="8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add &amp; layer norm</a:t>
              </a:r>
            </a:p>
          </p:txBody>
        </p:sp>
        <p:sp>
          <p:nvSpPr>
            <p:cNvPr id="433" name="圆角矩形 86"/>
            <p:cNvSpPr/>
            <p:nvPr>
              <p:custDataLst>
                <p:tags r:id="rId84"/>
              </p:custDataLst>
            </p:nvPr>
          </p:nvSpPr>
          <p:spPr>
            <a:xfrm>
              <a:off x="6858000" y="2983865"/>
              <a:ext cx="1473200" cy="225425"/>
            </a:xfrm>
            <a:prstGeom prst="roundRect">
              <a:avLst/>
            </a:prstGeom>
            <a:solidFill>
              <a:schemeClr val="accent4">
                <a:lumMod val="20000"/>
                <a:lumOff val="8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sym typeface="+mn-ea"/>
                </a:rPr>
                <a:t>add &amp; layer norm</a:t>
              </a:r>
            </a:p>
          </p:txBody>
        </p:sp>
        <p:sp>
          <p:nvSpPr>
            <p:cNvPr id="434" name="圆角矩形 87"/>
            <p:cNvSpPr/>
            <p:nvPr>
              <p:custDataLst>
                <p:tags r:id="rId85"/>
              </p:custDataLst>
            </p:nvPr>
          </p:nvSpPr>
          <p:spPr>
            <a:xfrm>
              <a:off x="6858000" y="2626995"/>
              <a:ext cx="1473200" cy="225425"/>
            </a:xfrm>
            <a:prstGeom prst="roundRect">
              <a:avLst/>
            </a:prstGeom>
            <a:solidFill>
              <a:schemeClr val="accent6">
                <a:lumMod val="20000"/>
                <a:lumOff val="8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feed forward</a:t>
              </a:r>
            </a:p>
          </p:txBody>
        </p:sp>
        <p:sp>
          <p:nvSpPr>
            <p:cNvPr id="435" name="圆角矩形 89"/>
            <p:cNvSpPr/>
            <p:nvPr>
              <p:custDataLst>
                <p:tags r:id="rId86"/>
              </p:custDataLst>
            </p:nvPr>
          </p:nvSpPr>
          <p:spPr>
            <a:xfrm>
              <a:off x="6858000" y="3333115"/>
              <a:ext cx="1473200" cy="337820"/>
            </a:xfrm>
            <a:prstGeom prst="roundRect">
              <a:avLst/>
            </a:prstGeom>
            <a:solidFill>
              <a:schemeClr val="accent1">
                <a:lumMod val="40000"/>
                <a:lumOff val="6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multi-head</a:t>
              </a:r>
            </a:p>
            <a:p>
              <a:pPr algn="ctr"/>
              <a:r>
                <a:rPr lang="en-US" altLang="zh-CN" sz="1100" dirty="0">
                  <a:solidFill>
                    <a:schemeClr val="tx1"/>
                  </a:solidFill>
                </a:rPr>
                <a:t>attention</a:t>
              </a:r>
            </a:p>
          </p:txBody>
        </p:sp>
        <p:cxnSp>
          <p:nvCxnSpPr>
            <p:cNvPr id="436" name="直接箭头连接符 90"/>
            <p:cNvCxnSpPr/>
            <p:nvPr>
              <p:custDataLst>
                <p:tags r:id="rId87"/>
              </p:custDataLst>
            </p:nvPr>
          </p:nvCxnSpPr>
          <p:spPr>
            <a:xfrm flipV="1">
              <a:off x="7560310" y="2531110"/>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37" name="直接箭头连接符 91"/>
            <p:cNvCxnSpPr/>
            <p:nvPr>
              <p:custDataLst>
                <p:tags r:id="rId88"/>
              </p:custDataLst>
            </p:nvPr>
          </p:nvCxnSpPr>
          <p:spPr>
            <a:xfrm flipV="1">
              <a:off x="7590790" y="2842260"/>
              <a:ext cx="0" cy="14033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38" name="直接箭头连接符 93"/>
            <p:cNvCxnSpPr/>
            <p:nvPr>
              <p:custDataLst>
                <p:tags r:id="rId89"/>
              </p:custDataLst>
            </p:nvPr>
          </p:nvCxnSpPr>
          <p:spPr>
            <a:xfrm flipV="1">
              <a:off x="7590790" y="3664585"/>
              <a:ext cx="0" cy="15811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39" name="肘形连接符 94"/>
            <p:cNvCxnSpPr>
              <a:endCxn id="433" idx="1"/>
            </p:cNvCxnSpPr>
            <p:nvPr>
              <p:custDataLst>
                <p:tags r:id="rId90"/>
              </p:custDataLst>
            </p:nvPr>
          </p:nvCxnSpPr>
          <p:spPr>
            <a:xfrm rot="10800000">
              <a:off x="6857365" y="3096895"/>
              <a:ext cx="723265" cy="671830"/>
            </a:xfrm>
            <a:prstGeom prst="bentConnector3">
              <a:avLst>
                <a:gd name="adj1" fmla="val 132924"/>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40" name="肘形连接符 95"/>
            <p:cNvCxnSpPr>
              <a:endCxn id="432" idx="1"/>
            </p:cNvCxnSpPr>
            <p:nvPr>
              <p:custDataLst>
                <p:tags r:id="rId91"/>
              </p:custDataLst>
            </p:nvPr>
          </p:nvCxnSpPr>
          <p:spPr>
            <a:xfrm rot="10800000">
              <a:off x="6858000" y="2418080"/>
              <a:ext cx="722630" cy="511175"/>
            </a:xfrm>
            <a:prstGeom prst="bentConnector3">
              <a:avLst>
                <a:gd name="adj1" fmla="val 132953"/>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41" name="直接箭头连接符 107"/>
            <p:cNvCxnSpPr/>
            <p:nvPr>
              <p:custDataLst>
                <p:tags r:id="rId92"/>
              </p:custDataLst>
            </p:nvPr>
          </p:nvCxnSpPr>
          <p:spPr>
            <a:xfrm flipV="1">
              <a:off x="7446645" y="4813300"/>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442" name="矩形 441"/>
            <p:cNvSpPr/>
            <p:nvPr>
              <p:custDataLst>
                <p:tags r:id="rId93"/>
              </p:custDataLst>
            </p:nvPr>
          </p:nvSpPr>
          <p:spPr>
            <a:xfrm>
              <a:off x="6306185" y="4159250"/>
              <a:ext cx="2357755" cy="1960880"/>
            </a:xfrm>
            <a:prstGeom prst="rect">
              <a:avLst/>
            </a:prstGeom>
            <a:ln w="1905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443" name="文本框 96"/>
            <p:cNvSpPr txBox="1"/>
            <p:nvPr>
              <p:custDataLst>
                <p:tags r:id="rId94"/>
              </p:custDataLst>
            </p:nvPr>
          </p:nvSpPr>
          <p:spPr>
            <a:xfrm>
              <a:off x="6597650" y="4152900"/>
              <a:ext cx="1711960" cy="337185"/>
            </a:xfrm>
            <a:prstGeom prst="rect">
              <a:avLst/>
            </a:prstGeom>
            <a:noFill/>
          </p:spPr>
          <p:txBody>
            <a:bodyPr wrap="square" rtlCol="0">
              <a:noAutofit/>
            </a:bodyPr>
            <a:lstStyle/>
            <a:p>
              <a:pPr algn="ctr"/>
              <a:r>
                <a:rPr lang="en-US" altLang="zh-CN" sz="1100" dirty="0"/>
                <a:t>reprogrammed</a:t>
              </a:r>
            </a:p>
            <a:p>
              <a:pPr algn="ctr"/>
              <a:r>
                <a:rPr lang="en-US" altLang="zh-CN" sz="1100" dirty="0"/>
                <a:t>patch embeddings</a:t>
              </a:r>
            </a:p>
          </p:txBody>
        </p:sp>
        <p:sp>
          <p:nvSpPr>
            <p:cNvPr id="444" name="圆角矩形 97"/>
            <p:cNvSpPr/>
            <p:nvPr>
              <p:custDataLst>
                <p:tags r:id="rId95"/>
              </p:custDataLst>
            </p:nvPr>
          </p:nvSpPr>
          <p:spPr>
            <a:xfrm>
              <a:off x="7014845" y="4620260"/>
              <a:ext cx="862965" cy="193040"/>
            </a:xfrm>
            <a:prstGeom prst="roundRect">
              <a:avLst/>
            </a:prstGeom>
            <a:solidFill>
              <a:srgbClr val="F8D4DD"/>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linear</a:t>
              </a:r>
            </a:p>
          </p:txBody>
        </p:sp>
        <p:sp>
          <p:nvSpPr>
            <p:cNvPr id="445" name="圆角矩形 98"/>
            <p:cNvSpPr/>
            <p:nvPr>
              <p:custDataLst>
                <p:tags r:id="rId96"/>
              </p:custDataLst>
            </p:nvPr>
          </p:nvSpPr>
          <p:spPr>
            <a:xfrm>
              <a:off x="6392545" y="4907280"/>
              <a:ext cx="2173605" cy="250190"/>
            </a:xfrm>
            <a:prstGeom prst="roundRect">
              <a:avLst/>
            </a:prstGeom>
            <a:solidFill>
              <a:schemeClr val="accent1">
                <a:lumMod val="40000"/>
                <a:lumOff val="6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   multi-head attention</a:t>
              </a:r>
            </a:p>
          </p:txBody>
        </p:sp>
        <p:sp>
          <p:nvSpPr>
            <p:cNvPr id="446" name="圆角矩形 101"/>
            <p:cNvSpPr/>
            <p:nvPr>
              <p:custDataLst>
                <p:tags r:id="rId97"/>
              </p:custDataLst>
            </p:nvPr>
          </p:nvSpPr>
          <p:spPr>
            <a:xfrm>
              <a:off x="7446645" y="5474970"/>
              <a:ext cx="1142365" cy="191770"/>
            </a:xfrm>
            <a:prstGeom prst="roundRect">
              <a:avLst/>
            </a:prstGeom>
            <a:solidFill>
              <a:srgbClr val="F8D4DD"/>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linear</a:t>
              </a:r>
            </a:p>
          </p:txBody>
        </p:sp>
        <p:sp>
          <p:nvSpPr>
            <p:cNvPr id="447" name="圆角矩形 102"/>
            <p:cNvSpPr/>
            <p:nvPr>
              <p:custDataLst>
                <p:tags r:id="rId98"/>
              </p:custDataLst>
            </p:nvPr>
          </p:nvSpPr>
          <p:spPr>
            <a:xfrm>
              <a:off x="6393815" y="5299710"/>
              <a:ext cx="1003300" cy="372110"/>
            </a:xfrm>
            <a:prstGeom prst="roundRect">
              <a:avLst/>
            </a:prstGeom>
            <a:solidFill>
              <a:schemeClr val="accent4">
                <a:lumMod val="20000"/>
                <a:lumOff val="80000"/>
              </a:schemeClr>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sym typeface="+mn-ea"/>
                </a:rPr>
                <a:t>patch embedder</a:t>
              </a:r>
            </a:p>
          </p:txBody>
        </p:sp>
        <p:sp>
          <p:nvSpPr>
            <p:cNvPr id="448" name="矩形 103"/>
            <p:cNvSpPr/>
            <p:nvPr>
              <p:custDataLst>
                <p:tags r:id="rId99"/>
              </p:custDataLst>
            </p:nvPr>
          </p:nvSpPr>
          <p:spPr>
            <a:xfrm>
              <a:off x="7446645" y="5244465"/>
              <a:ext cx="1142365" cy="150495"/>
            </a:xfrm>
            <a:prstGeom prst="rect">
              <a:avLst/>
            </a:prstGeom>
            <a:ln w="1270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r>
                <a:rPr lang="en-US" altLang="zh-CN" sz="1050" dirty="0">
                  <a:solidFill>
                    <a:srgbClr val="C00000"/>
                  </a:solidFill>
                </a:rPr>
                <a:t>text prototypes</a:t>
              </a:r>
            </a:p>
          </p:txBody>
        </p:sp>
        <p:sp>
          <p:nvSpPr>
            <p:cNvPr id="449" name="文本框 104"/>
            <p:cNvSpPr txBox="1"/>
            <p:nvPr>
              <p:custDataLst>
                <p:tags r:id="rId100"/>
              </p:custDataLst>
            </p:nvPr>
          </p:nvSpPr>
          <p:spPr>
            <a:xfrm>
              <a:off x="6373495" y="5709285"/>
              <a:ext cx="1046480" cy="369570"/>
            </a:xfrm>
            <a:prstGeom prst="rect">
              <a:avLst/>
            </a:prstGeom>
            <a:noFill/>
          </p:spPr>
          <p:txBody>
            <a:bodyPr wrap="square" rtlCol="0">
              <a:noAutofit/>
            </a:bodyPr>
            <a:lstStyle/>
            <a:p>
              <a:pPr algn="ctr"/>
              <a:r>
                <a:rPr lang="en-US" altLang="zh-CN" sz="1050" dirty="0"/>
                <a:t>time series</a:t>
              </a:r>
            </a:p>
            <a:p>
              <a:pPr algn="ctr"/>
              <a:r>
                <a:rPr lang="en-US" altLang="zh-CN" sz="1050" dirty="0"/>
                <a:t>patches</a:t>
              </a:r>
            </a:p>
          </p:txBody>
        </p:sp>
        <p:sp>
          <p:nvSpPr>
            <p:cNvPr id="450" name="文本框 449"/>
            <p:cNvSpPr txBox="1"/>
            <p:nvPr>
              <p:custDataLst>
                <p:tags r:id="rId101"/>
              </p:custDataLst>
            </p:nvPr>
          </p:nvSpPr>
          <p:spPr>
            <a:xfrm>
              <a:off x="7315835" y="5709285"/>
              <a:ext cx="1348105" cy="369570"/>
            </a:xfrm>
            <a:prstGeom prst="rect">
              <a:avLst/>
            </a:prstGeom>
            <a:noFill/>
          </p:spPr>
          <p:txBody>
            <a:bodyPr wrap="square" rtlCol="0">
              <a:noAutofit/>
            </a:bodyPr>
            <a:lstStyle/>
            <a:p>
              <a:pPr algn="ctr"/>
              <a:r>
                <a:rPr lang="en-US" altLang="zh-CN" sz="1050" dirty="0"/>
                <a:t>pre-trained</a:t>
              </a:r>
            </a:p>
            <a:p>
              <a:pPr algn="ctr"/>
              <a:r>
                <a:rPr lang="en-US" altLang="zh-CN" sz="1050" dirty="0"/>
                <a:t>word embeddings</a:t>
              </a:r>
            </a:p>
          </p:txBody>
        </p:sp>
        <p:cxnSp>
          <p:nvCxnSpPr>
            <p:cNvPr id="451" name="直接箭头连接符 108"/>
            <p:cNvCxnSpPr/>
            <p:nvPr>
              <p:custDataLst>
                <p:tags r:id="rId102"/>
              </p:custDataLst>
            </p:nvPr>
          </p:nvCxnSpPr>
          <p:spPr>
            <a:xfrm flipV="1">
              <a:off x="7446645" y="450532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52" name="直接箭头连接符 109"/>
            <p:cNvCxnSpPr/>
            <p:nvPr>
              <p:custDataLst>
                <p:tags r:id="rId103"/>
              </p:custDataLst>
            </p:nvPr>
          </p:nvCxnSpPr>
          <p:spPr>
            <a:xfrm flipV="1">
              <a:off x="6896735" y="514667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53" name="直接箭头连接符 110"/>
            <p:cNvCxnSpPr/>
            <p:nvPr>
              <p:custDataLst>
                <p:tags r:id="rId104"/>
              </p:custDataLst>
            </p:nvPr>
          </p:nvCxnSpPr>
          <p:spPr>
            <a:xfrm flipV="1">
              <a:off x="7725410" y="514794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54" name="直接箭头连接符 111"/>
            <p:cNvCxnSpPr/>
            <p:nvPr>
              <p:custDataLst>
                <p:tags r:id="rId105"/>
              </p:custDataLst>
            </p:nvPr>
          </p:nvCxnSpPr>
          <p:spPr>
            <a:xfrm flipV="1">
              <a:off x="8177530" y="514794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55" name="直接箭头连接符 113"/>
            <p:cNvCxnSpPr/>
            <p:nvPr>
              <p:custDataLst>
                <p:tags r:id="rId106"/>
              </p:custDataLst>
            </p:nvPr>
          </p:nvCxnSpPr>
          <p:spPr>
            <a:xfrm flipV="1">
              <a:off x="8018145" y="5667375"/>
              <a:ext cx="0" cy="9715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456" name="椭圆 127"/>
            <p:cNvSpPr/>
            <p:nvPr>
              <p:custDataLst>
                <p:tags r:id="rId107"/>
              </p:custDataLst>
            </p:nvPr>
          </p:nvSpPr>
          <p:spPr>
            <a:xfrm>
              <a:off x="4427855" y="4844477"/>
              <a:ext cx="199390" cy="175260"/>
            </a:xfrm>
            <a:prstGeom prst="ellipse">
              <a:avLst/>
            </a:prstGeom>
            <a:noFill/>
            <a:ln w="25400">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rgbClr val="C00000"/>
                  </a:solidFill>
                </a:rPr>
                <a:t>2</a:t>
              </a:r>
            </a:p>
          </p:txBody>
        </p:sp>
        <p:sp>
          <p:nvSpPr>
            <p:cNvPr id="457" name="椭圆 129"/>
            <p:cNvSpPr/>
            <p:nvPr>
              <p:custDataLst>
                <p:tags r:id="rId108"/>
              </p:custDataLst>
            </p:nvPr>
          </p:nvSpPr>
          <p:spPr>
            <a:xfrm>
              <a:off x="5258435" y="3336931"/>
              <a:ext cx="199390" cy="175260"/>
            </a:xfrm>
            <a:prstGeom prst="ellipse">
              <a:avLst/>
            </a:prstGeom>
            <a:noFill/>
            <a:ln w="25400">
              <a:solidFill>
                <a:srgbClr val="C0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a:solidFill>
                    <a:srgbClr val="C00000"/>
                  </a:solidFill>
                </a:rPr>
                <a:t>3</a:t>
              </a:r>
            </a:p>
          </p:txBody>
        </p:sp>
        <p:sp>
          <p:nvSpPr>
            <p:cNvPr id="458" name="矩形 457"/>
            <p:cNvSpPr/>
            <p:nvPr>
              <p:custDataLst>
                <p:tags r:id="rId109"/>
              </p:custDataLst>
            </p:nvPr>
          </p:nvSpPr>
          <p:spPr>
            <a:xfrm>
              <a:off x="179070" y="2473960"/>
              <a:ext cx="1711960" cy="1410335"/>
            </a:xfrm>
            <a:prstGeom prst="rect">
              <a:avLst/>
            </a:prstGeom>
            <a:ln w="19050" cap="flat" cmpd="sng">
              <a:solidFill>
                <a:schemeClr val="tx1"/>
              </a:solidFill>
              <a:prstDash val="dash"/>
              <a:miter lim="800000"/>
            </a:ln>
          </p:spPr>
          <p:style>
            <a:lnRef idx="2">
              <a:schemeClr val="accent1"/>
            </a:lnRef>
            <a:fillRef idx="0">
              <a:srgbClr val="FFFFFF"/>
            </a:fillRef>
            <a:effectRef idx="0">
              <a:srgbClr val="FFFFFF"/>
            </a:effectRef>
            <a:fontRef idx="minor">
              <a:schemeClr val="dk1"/>
            </a:fontRef>
          </p:style>
          <p:txBody>
            <a:bodyPr rtlCol="0" anchor="ctr"/>
            <a:lstStyle/>
            <a:p>
              <a:pPr algn="ctr"/>
              <a:endParaRPr lang="zh-CN" altLang="en-US" sz="1200"/>
            </a:p>
          </p:txBody>
        </p:sp>
        <p:sp>
          <p:nvSpPr>
            <p:cNvPr id="459" name="椭圆 25"/>
            <p:cNvSpPr/>
            <p:nvPr>
              <p:custDataLst>
                <p:tags r:id="rId110"/>
              </p:custDataLst>
            </p:nvPr>
          </p:nvSpPr>
          <p:spPr>
            <a:xfrm>
              <a:off x="247650" y="2555875"/>
              <a:ext cx="214630" cy="192405"/>
            </a:xfrm>
            <a:prstGeom prst="ellipse">
              <a:avLst/>
            </a:prstGeom>
            <a:solidFill>
              <a:schemeClr val="accent6"/>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zh-CN" altLang="en-US" sz="1200"/>
            </a:p>
          </p:txBody>
        </p:sp>
        <p:sp>
          <p:nvSpPr>
            <p:cNvPr id="460" name="圆角矩形 27"/>
            <p:cNvSpPr/>
            <p:nvPr>
              <p:custDataLst>
                <p:tags r:id="rId111"/>
              </p:custDataLst>
            </p:nvPr>
          </p:nvSpPr>
          <p:spPr>
            <a:xfrm>
              <a:off x="336550" y="2975610"/>
              <a:ext cx="1347470" cy="273050"/>
            </a:xfrm>
            <a:prstGeom prst="roundRect">
              <a:avLst/>
            </a:prstGeom>
            <a:solidFill>
              <a:srgbClr val="F8D4DD"/>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100" dirty="0">
                  <a:solidFill>
                    <a:schemeClr val="tx1"/>
                  </a:solidFill>
                </a:rPr>
                <a:t>flatten &amp; linear</a:t>
              </a:r>
            </a:p>
          </p:txBody>
        </p:sp>
        <p:sp>
          <p:nvSpPr>
            <p:cNvPr id="461" name="文本框 28"/>
            <p:cNvSpPr txBox="1"/>
            <p:nvPr>
              <p:custDataLst>
                <p:tags r:id="rId112"/>
              </p:custDataLst>
            </p:nvPr>
          </p:nvSpPr>
          <p:spPr>
            <a:xfrm>
              <a:off x="473710" y="3362325"/>
              <a:ext cx="1210310" cy="431165"/>
            </a:xfrm>
            <a:prstGeom prst="rect">
              <a:avLst/>
            </a:prstGeom>
            <a:noFill/>
          </p:spPr>
          <p:txBody>
            <a:bodyPr wrap="square" rtlCol="0">
              <a:spAutoFit/>
            </a:bodyPr>
            <a:lstStyle/>
            <a:p>
              <a:r>
                <a:rPr lang="en-US" altLang="zh-CN" sz="1100" dirty="0"/>
                <a:t>output patch embeddings</a:t>
              </a:r>
            </a:p>
          </p:txBody>
        </p:sp>
        <p:cxnSp>
          <p:nvCxnSpPr>
            <p:cNvPr id="462" name="直接箭头连接符 29"/>
            <p:cNvCxnSpPr>
              <a:stCxn id="460" idx="0"/>
            </p:cNvCxnSpPr>
            <p:nvPr>
              <p:custDataLst>
                <p:tags r:id="rId113"/>
              </p:custDataLst>
            </p:nvPr>
          </p:nvCxnSpPr>
          <p:spPr>
            <a:xfrm flipV="1">
              <a:off x="1010285" y="2817495"/>
              <a:ext cx="0" cy="15811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463" name="直接箭头连接符 30"/>
            <p:cNvCxnSpPr/>
            <p:nvPr>
              <p:custDataLst>
                <p:tags r:id="rId114"/>
              </p:custDataLst>
            </p:nvPr>
          </p:nvCxnSpPr>
          <p:spPr>
            <a:xfrm flipV="1">
              <a:off x="1010285" y="3246755"/>
              <a:ext cx="0" cy="158115"/>
            </a:xfrm>
            <a:prstGeom prst="straightConnector1">
              <a:avLst/>
            </a:prstGeom>
            <a:ln w="19050">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464" name="文本框 26"/>
            <p:cNvSpPr txBox="1"/>
            <p:nvPr>
              <p:custDataLst>
                <p:tags r:id="rId115"/>
              </p:custDataLst>
            </p:nvPr>
          </p:nvSpPr>
          <p:spPr>
            <a:xfrm>
              <a:off x="620395" y="2527935"/>
              <a:ext cx="989965" cy="261620"/>
            </a:xfrm>
            <a:prstGeom prst="rect">
              <a:avLst/>
            </a:prstGeom>
            <a:noFill/>
          </p:spPr>
          <p:txBody>
            <a:bodyPr wrap="square" rtlCol="0">
              <a:spAutoFit/>
            </a:bodyPr>
            <a:lstStyle/>
            <a:p>
              <a:r>
                <a:rPr lang="zh-CN" altLang="en-US" sz="1100" dirty="0"/>
                <a:t>预测</a:t>
              </a: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dirty="0" err="1">
                <a:latin typeface="微软雅黑" panose="020B0503020204020204" pitchFamily="34" charset="-122"/>
                <a:ea typeface="微软雅黑" panose="020B0503020204020204" pitchFamily="34" charset="-122"/>
                <a:sym typeface="微软雅黑" panose="020B0503020204020204" pitchFamily="34" charset="-122"/>
              </a:rPr>
              <a:t>技术路线</a:t>
            </a:r>
            <a:r>
              <a:rPr lang="en-US" altLang="zh-CN" dirty="0" err="1">
                <a:latin typeface="微软雅黑" panose="020B0503020204020204" pitchFamily="34" charset="-122"/>
                <a:ea typeface="微软雅黑" panose="020B0503020204020204" pitchFamily="34" charset="-122"/>
                <a:sym typeface="微软雅黑" panose="020B0503020204020204" pitchFamily="34" charset="-122"/>
              </a:rPr>
              <a:t> - </a:t>
            </a:r>
            <a:r>
              <a:rPr lang="zh-CN" altLang="en-US" dirty="0" err="1">
                <a:latin typeface="微软雅黑" panose="020B0503020204020204" pitchFamily="34" charset="-122"/>
                <a:ea typeface="微软雅黑" panose="020B0503020204020204" pitchFamily="34" charset="-122"/>
                <a:sym typeface="微软雅黑" panose="020B0503020204020204" pitchFamily="34" charset="-122"/>
              </a:rPr>
              <a:t>流程说明</a:t>
            </a:r>
            <a:r>
              <a:rPr lang="en-US" altLang="zh-CN" dirty="0" err="1">
                <a:latin typeface="微软雅黑" panose="020B0503020204020204" pitchFamily="34" charset="-122"/>
                <a:ea typeface="微软雅黑" panose="020B0503020204020204" pitchFamily="34" charset="-122"/>
                <a:sym typeface="微软雅黑" panose="020B0503020204020204" pitchFamily="34" charset="-122"/>
              </a:rPr>
              <a:t> </a:t>
            </a:r>
            <a:endParaRPr lang="zh-CN" altLang="en-US" kern="0" dirty="0">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custDataLst>
              <p:tags r:id="rId2"/>
            </p:custDataLst>
          </p:nvPr>
        </p:nvSpPr>
        <p:spPr>
          <a:xfrm>
            <a:off x="264160" y="1210945"/>
            <a:ext cx="6247765" cy="5437505"/>
          </a:xfrm>
          <a:prstGeom prst="rect">
            <a:avLst/>
          </a:prstGeom>
          <a:noFill/>
        </p:spPr>
        <p:txBody>
          <a:bodyPr wrap="square" rtlCol="0">
            <a:noAutofit/>
          </a:bodyPr>
          <a:lstStyle/>
          <a:p>
            <a:pPr marL="285750" indent="-285750">
              <a:buFont typeface="Arial" panose="020B0604020202090204" pitchFamily="34" charset="0"/>
              <a:buChar char="•"/>
            </a:pPr>
            <a:r>
              <a:rPr kumimoji="1" lang="en-US" altLang="zh-CN" sz="1600" b="1" dirty="0">
                <a:solidFill>
                  <a:schemeClr val="tx1"/>
                </a:solidFill>
              </a:rPr>
              <a:t>时序数据：</a:t>
            </a:r>
          </a:p>
          <a:p>
            <a:pPr marL="742950" lvl="1" indent="-285750">
              <a:buFont typeface="Wingdings" panose="05000000000000000000" charset="0"/>
              <a:buChar char=""/>
            </a:pPr>
            <a:r>
              <a:rPr kumimoji="1" lang="en-US" altLang="zh-CN" sz="1600" dirty="0">
                <a:solidFill>
                  <a:schemeClr val="tx1"/>
                </a:solidFill>
              </a:rPr>
              <a:t>分布式光伏数据和天气协变量数据分别收集和预处理，确保数据质量。</a:t>
            </a:r>
          </a:p>
          <a:p>
            <a:pPr marL="742950" lvl="1" indent="-285750">
              <a:buFont typeface="Wingdings" panose="05000000000000000000" charset="0"/>
              <a:buChar char=""/>
            </a:pPr>
            <a:r>
              <a:rPr kumimoji="1" lang="en-US" altLang="zh-CN" sz="1600" dirty="0">
                <a:solidFill>
                  <a:schemeClr val="tx1"/>
                </a:solidFill>
              </a:rPr>
              <a:t>数据进入补丁嵌入器编码阶段，以提取特征。</a:t>
            </a:r>
          </a:p>
          <a:p>
            <a:pPr marL="285750" indent="-285750">
              <a:buFont typeface="Arial" panose="020B0604020202090204" pitchFamily="34" charset="0"/>
              <a:buChar char="•"/>
            </a:pPr>
            <a:r>
              <a:rPr kumimoji="1" lang="en-US" altLang="zh-CN" sz="1600" b="1" dirty="0">
                <a:solidFill>
                  <a:schemeClr val="tx1"/>
                </a:solidFill>
              </a:rPr>
              <a:t>重编程：</a:t>
            </a:r>
          </a:p>
          <a:p>
            <a:pPr marL="742950" lvl="1" indent="-285750">
              <a:buFont typeface="Wingdings" panose="05000000000000000000" charset="0"/>
              <a:buChar char=""/>
            </a:pPr>
            <a:r>
              <a:rPr kumimoji="1" lang="en-US" altLang="zh-CN" sz="1600" dirty="0">
                <a:solidFill>
                  <a:schemeClr val="tx1"/>
                </a:solidFill>
              </a:rPr>
              <a:t>补丁嵌入器编码和线性层降维并行进行，分别处理时序数据和预训练词向量。</a:t>
            </a:r>
          </a:p>
          <a:p>
            <a:pPr marL="742950" lvl="1" indent="-285750">
              <a:buFont typeface="Wingdings" panose="05000000000000000000" charset="0"/>
              <a:buChar char=""/>
            </a:pPr>
            <a:r>
              <a:rPr kumimoji="1" lang="en-US" altLang="zh-CN" sz="1600" dirty="0">
                <a:solidFill>
                  <a:schemeClr val="tx1"/>
                </a:solidFill>
              </a:rPr>
              <a:t>编码后的数据通过交叉注意力机制融合，输出为文本模态的时序数据。</a:t>
            </a:r>
          </a:p>
          <a:p>
            <a:pPr marL="285750" lvl="0" indent="-285750">
              <a:buFont typeface="Arial" panose="020B0604020202090204" pitchFamily="34" charset="0"/>
              <a:buChar char="•"/>
            </a:pPr>
            <a:r>
              <a:rPr kumimoji="1" lang="zh-CN" altLang="en-US" sz="1600" b="1" dirty="0">
                <a:solidFill>
                  <a:schemeClr val="tx1"/>
                </a:solidFill>
              </a:rPr>
              <a:t>提示词</a:t>
            </a:r>
            <a:r>
              <a:rPr kumimoji="1" lang="en-US" altLang="zh-CN" sz="1600" b="1" dirty="0">
                <a:solidFill>
                  <a:schemeClr val="tx1"/>
                </a:solidFill>
              </a:rPr>
              <a:t>：</a:t>
            </a:r>
          </a:p>
          <a:p>
            <a:pPr marL="742950" lvl="1" indent="-285750">
              <a:buFont typeface="Wingdings" panose="05000000000000000000" charset="0"/>
              <a:buChar char=""/>
            </a:pPr>
            <a:r>
              <a:rPr kumimoji="1" lang="en-US" altLang="zh-CN" sz="1600" dirty="0" err="1">
                <a:solidFill>
                  <a:schemeClr val="tx1"/>
                </a:solidFill>
              </a:rPr>
              <a:t>数据描述（如</a:t>
            </a:r>
            <a:r>
              <a:rPr kumimoji="1" lang="zh-CN" altLang="en-US" sz="1600" dirty="0">
                <a:solidFill>
                  <a:schemeClr val="tx1"/>
                </a:solidFill>
              </a:rPr>
              <a:t>用户地理位置，装机容量，历史</a:t>
            </a:r>
            <a:r>
              <a:rPr kumimoji="1" lang="en-US" altLang="zh-CN" sz="1600" dirty="0" err="1">
                <a:solidFill>
                  <a:schemeClr val="tx1"/>
                </a:solidFill>
              </a:rPr>
              <a:t>均值、方差、采样频率等）被编码成前缀向量</a:t>
            </a:r>
            <a:r>
              <a:rPr kumimoji="1" lang="en-US" altLang="zh-CN" sz="1600" dirty="0">
                <a:solidFill>
                  <a:schemeClr val="tx1"/>
                </a:solidFill>
              </a:rPr>
              <a:t>。</a:t>
            </a:r>
          </a:p>
          <a:p>
            <a:pPr marL="742950" lvl="1" indent="-285750">
              <a:buFont typeface="Wingdings" panose="05000000000000000000" charset="0"/>
              <a:buChar char=""/>
            </a:pPr>
            <a:r>
              <a:rPr kumimoji="1" lang="en-US" altLang="zh-CN" sz="1600" dirty="0">
                <a:solidFill>
                  <a:schemeClr val="tx1"/>
                </a:solidFill>
              </a:rPr>
              <a:t>这些前缀向量与重编程生成的文本模态数据拼接在一起。</a:t>
            </a:r>
          </a:p>
          <a:p>
            <a:pPr marL="285750" indent="-285750">
              <a:buFont typeface="Arial" panose="020B0604020202090204" pitchFamily="34" charset="0"/>
              <a:buChar char="•"/>
            </a:pPr>
            <a:r>
              <a:rPr kumimoji="1" lang="en-US" altLang="zh-CN" sz="1600" b="1" dirty="0">
                <a:solidFill>
                  <a:schemeClr val="tx1"/>
                </a:solidFill>
              </a:rPr>
              <a:t>大语言模型处理：</a:t>
            </a:r>
          </a:p>
          <a:p>
            <a:pPr marL="742950" lvl="1" indent="-285750">
              <a:buFont typeface="Wingdings" panose="05000000000000000000" charset="0"/>
              <a:buChar char=""/>
            </a:pPr>
            <a:r>
              <a:rPr kumimoji="1" lang="en-US" altLang="zh-CN" sz="1600" dirty="0">
                <a:solidFill>
                  <a:schemeClr val="tx1"/>
                </a:solidFill>
              </a:rPr>
              <a:t>拼接后的数据送入大语言模型，模型根据输入生成输出结果。</a:t>
            </a:r>
          </a:p>
          <a:p>
            <a:pPr marL="285750" indent="-285750">
              <a:buFont typeface="Arial" panose="020B0604020202090204" pitchFamily="34" charset="0"/>
              <a:buChar char="•"/>
            </a:pPr>
            <a:r>
              <a:rPr kumimoji="1" lang="en-US" altLang="zh-CN" sz="1600" b="1" dirty="0">
                <a:solidFill>
                  <a:schemeClr val="tx1"/>
                </a:solidFill>
              </a:rPr>
              <a:t>映射回时序模态：</a:t>
            </a:r>
          </a:p>
          <a:p>
            <a:pPr marL="742950" lvl="1" indent="-285750">
              <a:buFont typeface="Wingdings" panose="05000000000000000000" charset="0"/>
              <a:buChar char=""/>
            </a:pPr>
            <a:r>
              <a:rPr kumimoji="1" lang="en-US" altLang="zh-CN" sz="1600" dirty="0">
                <a:solidFill>
                  <a:schemeClr val="tx1"/>
                </a:solidFill>
              </a:rPr>
              <a:t>大语言模型的输出通过线性映射层转换为时序模态的预测结果。</a:t>
            </a:r>
          </a:p>
          <a:p>
            <a:pPr marL="742950" lvl="1" indent="-285750">
              <a:buFont typeface="Wingdings" panose="05000000000000000000" charset="0"/>
              <a:buChar char=""/>
            </a:pPr>
            <a:r>
              <a:rPr kumimoji="1" lang="en-US" altLang="zh-CN" sz="1600" dirty="0">
                <a:solidFill>
                  <a:schemeClr val="tx1"/>
                </a:solidFill>
              </a:rPr>
              <a:t>得到最终的时序数据输出。</a:t>
            </a:r>
          </a:p>
        </p:txBody>
      </p:sp>
      <p:pic>
        <p:nvPicPr>
          <p:cNvPr id="2" name="图片 1"/>
          <p:cNvPicPr>
            <a:picLocks noChangeAspect="1"/>
          </p:cNvPicPr>
          <p:nvPr>
            <p:custDataLst>
              <p:tags r:id="rId3"/>
            </p:custDataLst>
          </p:nvPr>
        </p:nvPicPr>
        <p:blipFill>
          <a:blip r:embed="rId6"/>
          <a:stretch>
            <a:fillRect/>
          </a:stretch>
        </p:blipFill>
        <p:spPr>
          <a:xfrm>
            <a:off x="6658610" y="1121410"/>
            <a:ext cx="5208270" cy="536257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kern="0" dirty="0">
                <a:latin typeface="微软雅黑" panose="020B0503020204020204" pitchFamily="34" charset="-122"/>
                <a:ea typeface="微软雅黑" panose="020B0503020204020204" pitchFamily="34" charset="-122"/>
                <a:cs typeface="+mn-ea"/>
                <a:sym typeface="+mn-lt"/>
              </a:rPr>
              <a:t>天气变量（核心）</a:t>
            </a:r>
          </a:p>
        </p:txBody>
      </p:sp>
      <p:sp>
        <p:nvSpPr>
          <p:cNvPr id="5" name="文本框 4"/>
          <p:cNvSpPr txBox="1"/>
          <p:nvPr/>
        </p:nvSpPr>
        <p:spPr>
          <a:xfrm>
            <a:off x="205741" y="2119260"/>
            <a:ext cx="3581400" cy="2767065"/>
          </a:xfrm>
          <a:prstGeom prst="rect">
            <a:avLst/>
          </a:prstGeom>
          <a:noFill/>
        </p:spPr>
        <p:txBody>
          <a:bodyPr wrap="square" rtlCol="0" anchor="t">
            <a:noAutofit/>
          </a:bodyPr>
          <a:lstStyle/>
          <a:p>
            <a:endParaRPr lang="zh-CN" altLang="en-US" sz="2400" b="1" dirty="0">
              <a:solidFill>
                <a:srgbClr val="007470"/>
              </a:solidFill>
            </a:endParaRPr>
          </a:p>
          <a:p>
            <a:endParaRPr lang="en-US" altLang="zh-CN" b="1" dirty="0"/>
          </a:p>
          <a:p>
            <a:r>
              <a:rPr lang="zh-CN" altLang="en-US" b="1" dirty="0"/>
              <a:t>曦谋决策公司提供高精度气象历史数据及实时预测数据，为分布式光伏预测、气象订正、电价预测，新能源电力期货市场决策提供了有效支持。</a:t>
            </a:r>
            <a:endParaRPr lang="en-US" altLang="zh-CN" b="1" dirty="0"/>
          </a:p>
        </p:txBody>
      </p:sp>
      <p:pic>
        <p:nvPicPr>
          <p:cNvPr id="2" name="图片 1"/>
          <p:cNvPicPr>
            <a:picLocks noChangeAspect="1"/>
          </p:cNvPicPr>
          <p:nvPr/>
        </p:nvPicPr>
        <p:blipFill>
          <a:blip r:embed="rId4"/>
          <a:stretch>
            <a:fillRect/>
          </a:stretch>
        </p:blipFill>
        <p:spPr>
          <a:xfrm>
            <a:off x="4011704" y="1738260"/>
            <a:ext cx="7974555" cy="390054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kern="0" dirty="0">
                <a:latin typeface="微软雅黑" panose="020B0503020204020204" pitchFamily="34" charset="-122"/>
                <a:ea typeface="微软雅黑" panose="020B0503020204020204" pitchFamily="34" charset="-122"/>
                <a:cs typeface="+mn-ea"/>
                <a:sym typeface="+mn-lt"/>
              </a:rPr>
              <a:t>实现样例</a:t>
            </a:r>
          </a:p>
        </p:txBody>
      </p:sp>
      <p:sp>
        <p:nvSpPr>
          <p:cNvPr id="14" name="矩形 13"/>
          <p:cNvSpPr/>
          <p:nvPr>
            <p:custDataLst>
              <p:tags r:id="rId2"/>
            </p:custDataLst>
          </p:nvPr>
        </p:nvSpPr>
        <p:spPr>
          <a:xfrm>
            <a:off x="7343140" y="1270635"/>
            <a:ext cx="2567305" cy="1046480"/>
          </a:xfrm>
          <a:prstGeom prst="rect">
            <a:avLst/>
          </a:prstGeom>
          <a:solidFill>
            <a:srgbClr val="008E8B"/>
          </a:solidFill>
          <a:ln w="12700">
            <a:miter lim="400000"/>
          </a:ln>
          <a:effectLst/>
        </p:spPr>
        <p:txBody>
          <a:bodyPr rot="0" spcFirstLastPara="0" vert="horz" wrap="square" lIns="25400" tIns="25400" rIns="25400" bIns="25400" numCol="1" spcCol="0" rtlCol="0" anchor="ctr" anchorCtr="0">
            <a:noAutofit/>
          </a:bodyPr>
          <a:lstStyle/>
          <a:p>
            <a:pPr lvl="0" algn="ctr" hangingPunct="0">
              <a:lnSpc>
                <a:spcPct val="150000"/>
              </a:lnSpc>
              <a:buClrTx/>
              <a:buSzTx/>
              <a:buFontTx/>
            </a:pPr>
            <a:r>
              <a:rPr lang="zh-CN" altLang="en-US" sz="1600" b="1" kern="0" dirty="0">
                <a:solidFill>
                  <a:srgbClr val="FFFFFF"/>
                </a:solidFill>
                <a:latin typeface="微软雅黑" panose="020B0503020204020204" pitchFamily="34" charset="-122"/>
                <a:ea typeface="微软雅黑" panose="020B0503020204020204" pitchFamily="34" charset="-122"/>
                <a:sym typeface="Active Regular" charset="0"/>
              </a:rPr>
              <a:t>总部</a:t>
            </a: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大模型</a:t>
            </a:r>
            <a:r>
              <a:rPr lang="zh-CN" altLang="en-US" sz="1600" kern="0" dirty="0">
                <a:solidFill>
                  <a:schemeClr val="bg1"/>
                </a:solidFill>
                <a:latin typeface="微软雅黑" panose="020B0503020204020204" pitchFamily="34" charset="-122"/>
                <a:ea typeface="微软雅黑" panose="020B0503020204020204" pitchFamily="34" charset="-122"/>
                <a:sym typeface="Active Regular" charset="0"/>
              </a:rPr>
              <a:t>训练 </a:t>
            </a: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 </a:t>
            </a:r>
            <a:b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b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整合全国光伏发电数据</a:t>
            </a:r>
          </a:p>
        </p:txBody>
      </p:sp>
      <p:sp>
        <p:nvSpPr>
          <p:cNvPr id="15" name="矩形 14"/>
          <p:cNvSpPr/>
          <p:nvPr>
            <p:custDataLst>
              <p:tags r:id="rId3"/>
            </p:custDataLst>
          </p:nvPr>
        </p:nvSpPr>
        <p:spPr>
          <a:xfrm>
            <a:off x="6591935" y="2692400"/>
            <a:ext cx="4069715" cy="1334135"/>
          </a:xfrm>
          <a:prstGeom prst="rect">
            <a:avLst/>
          </a:prstGeom>
          <a:solidFill>
            <a:srgbClr val="28B6A7"/>
          </a:solidFill>
          <a:ln w="12700">
            <a:miter lim="400000"/>
          </a:ln>
          <a:effectLst/>
        </p:spPr>
        <p:txBody>
          <a:bodyPr rot="0" spcFirstLastPara="0" vert="horz" wrap="square" lIns="25400" tIns="25400" rIns="25400" bIns="25400" numCol="1" spcCol="0" rtlCol="0" anchor="ctr" anchorCtr="0">
            <a:noAutofit/>
          </a:bodyPr>
          <a:lstStyle/>
          <a:p>
            <a:pPr lvl="0" algn="ctr" hangingPunct="0">
              <a:lnSpc>
                <a:spcPct val="150000"/>
              </a:lnSpc>
              <a:buClrTx/>
              <a:buSzTx/>
              <a:buFontTx/>
            </a:pPr>
            <a:r>
              <a:rPr lang="zh-CN" altLang="en-US" sz="1600" kern="0" dirty="0">
                <a:solidFill>
                  <a:schemeClr val="bg1"/>
                </a:solidFill>
                <a:latin typeface="微软雅黑" panose="020B0503020204020204" pitchFamily="34" charset="-122"/>
                <a:ea typeface="微软雅黑" panose="020B0503020204020204" pitchFamily="34" charset="-122"/>
                <a:sym typeface="Active Regular" charset="0"/>
              </a:rPr>
              <a:t>微调</a:t>
            </a: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基座模型以适应各</a:t>
            </a:r>
            <a:r>
              <a:rPr lang="zh-CN" altLang="en-US" sz="1600" b="1" kern="0" dirty="0">
                <a:solidFill>
                  <a:srgbClr val="FFFFFF"/>
                </a:solidFill>
                <a:latin typeface="微软雅黑" panose="020B0503020204020204" pitchFamily="34" charset="-122"/>
                <a:ea typeface="微软雅黑" panose="020B0503020204020204" pitchFamily="34" charset="-122"/>
                <a:sym typeface="Active Regular" charset="0"/>
              </a:rPr>
              <a:t>省网/地市</a:t>
            </a: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需求</a:t>
            </a:r>
          </a:p>
          <a:p>
            <a:pPr lvl="0" algn="ctr" hangingPunct="0">
              <a:lnSpc>
                <a:spcPct val="150000"/>
              </a:lnSpc>
              <a:buClrTx/>
              <a:buSzTx/>
              <a:buFontTx/>
            </a:pPr>
            <a:r>
              <a:rPr lang="zh-CN" altLang="en-US" sz="1600" kern="0" dirty="0">
                <a:solidFill>
                  <a:srgbClr val="FFFFFF"/>
                </a:solidFill>
                <a:latin typeface="微软雅黑" panose="020B0503020204020204" pitchFamily="34" charset="-122"/>
                <a:ea typeface="微软雅黑" panose="020B0503020204020204" pitchFamily="34" charset="-122"/>
                <a:sym typeface="Active Regular" charset="0"/>
              </a:rPr>
              <a:t>(高精度全域光伏预测)</a:t>
            </a:r>
          </a:p>
        </p:txBody>
      </p:sp>
      <p:sp>
        <p:nvSpPr>
          <p:cNvPr id="17" name="矩形 16"/>
          <p:cNvSpPr/>
          <p:nvPr>
            <p:custDataLst>
              <p:tags r:id="rId4"/>
            </p:custDataLst>
          </p:nvPr>
        </p:nvSpPr>
        <p:spPr>
          <a:xfrm>
            <a:off x="6591935" y="4402455"/>
            <a:ext cx="4069715" cy="1671955"/>
          </a:xfrm>
          <a:prstGeom prst="rect">
            <a:avLst/>
          </a:prstGeom>
          <a:solidFill>
            <a:srgbClr val="A9DCDB"/>
          </a:solidFill>
          <a:ln w="12700">
            <a:miter lim="400000"/>
          </a:ln>
          <a:effectLst/>
        </p:spPr>
        <p:txBody>
          <a:bodyPr rot="0" spcFirstLastPara="0" vert="horz" wrap="square" lIns="25400" tIns="25400" rIns="25400" bIns="25400" numCol="1" spcCol="0" rtlCol="0" anchor="ctr" anchorCtr="0">
            <a:noAutofit/>
          </a:bodyPr>
          <a:lstStyle/>
          <a:p>
            <a:pPr lvl="0" algn="ctr" hangingPunct="0">
              <a:lnSpc>
                <a:spcPct val="150000"/>
              </a:lnSpc>
              <a:buClrTx/>
              <a:buSzTx/>
              <a:buFontTx/>
            </a:pPr>
            <a:r>
              <a:rPr lang="zh-CN" altLang="en-US" sz="1600" b="1" dirty="0">
                <a:solidFill>
                  <a:schemeClr val="bg1"/>
                </a:solidFill>
                <a:sym typeface="+mn-ea"/>
              </a:rPr>
              <a:t>工商业分布式光伏用户</a:t>
            </a:r>
            <a:r>
              <a:rPr lang="zh-CN" altLang="en-US" sz="1600" dirty="0">
                <a:solidFill>
                  <a:schemeClr val="bg1"/>
                </a:solidFill>
                <a:sym typeface="+mn-ea"/>
              </a:rPr>
              <a:t>                  </a:t>
            </a:r>
          </a:p>
          <a:p>
            <a:pPr lvl="0" algn="ctr" hangingPunct="0">
              <a:lnSpc>
                <a:spcPct val="150000"/>
              </a:lnSpc>
              <a:buClrTx/>
              <a:buSzTx/>
              <a:buFontTx/>
            </a:pPr>
            <a:r>
              <a:rPr lang="zh-CN" altLang="en-US" sz="1600" dirty="0">
                <a:solidFill>
                  <a:schemeClr val="bg1"/>
                </a:solidFill>
                <a:sym typeface="+mn-ea"/>
              </a:rPr>
              <a:t>- 自动生成发电和储能计划 </a:t>
            </a:r>
          </a:p>
          <a:p>
            <a:pPr lvl="0" algn="ctr" hangingPunct="0">
              <a:lnSpc>
                <a:spcPct val="150000"/>
              </a:lnSpc>
              <a:buClrTx/>
              <a:buSzTx/>
              <a:buFontTx/>
            </a:pPr>
            <a:r>
              <a:rPr lang="zh-CN" altLang="en-US" sz="1600" dirty="0">
                <a:solidFill>
                  <a:schemeClr val="bg1"/>
                </a:solidFill>
                <a:sym typeface="+mn-ea"/>
              </a:rPr>
              <a:t>- 满足自发自用要求 </a:t>
            </a:r>
            <a:endParaRPr lang="zh-CN" altLang="en-US" sz="1600" kern="0" dirty="0">
              <a:solidFill>
                <a:schemeClr val="bg1"/>
              </a:solidFill>
              <a:latin typeface="微软雅黑" panose="020B0503020204020204" pitchFamily="34" charset="-122"/>
              <a:ea typeface="微软雅黑" panose="020B0503020204020204" pitchFamily="34" charset="-122"/>
              <a:sym typeface="+mn-ea"/>
            </a:endParaRPr>
          </a:p>
        </p:txBody>
      </p:sp>
      <p:sp>
        <p:nvSpPr>
          <p:cNvPr id="32" name="下箭头 31"/>
          <p:cNvSpPr/>
          <p:nvPr/>
        </p:nvSpPr>
        <p:spPr>
          <a:xfrm>
            <a:off x="8474710" y="2324735"/>
            <a:ext cx="303530" cy="367665"/>
          </a:xfrm>
          <a:prstGeom prst="downArrow">
            <a:avLst/>
          </a:prstGeom>
          <a:solidFill>
            <a:srgbClr val="A6A6A6"/>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6" name="下箭头 35"/>
          <p:cNvSpPr/>
          <p:nvPr>
            <p:custDataLst>
              <p:tags r:id="rId5"/>
            </p:custDataLst>
          </p:nvPr>
        </p:nvSpPr>
        <p:spPr>
          <a:xfrm>
            <a:off x="8474710" y="4026535"/>
            <a:ext cx="303530" cy="367665"/>
          </a:xfrm>
          <a:prstGeom prst="downArrow">
            <a:avLst/>
          </a:prstGeom>
          <a:solidFill>
            <a:srgbClr val="A6A6A6"/>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7" name="文本框 36"/>
          <p:cNvSpPr txBox="1"/>
          <p:nvPr/>
        </p:nvSpPr>
        <p:spPr>
          <a:xfrm>
            <a:off x="606425" y="1170940"/>
            <a:ext cx="5292725" cy="4803775"/>
          </a:xfrm>
          <a:prstGeom prst="rect">
            <a:avLst/>
          </a:prstGeom>
          <a:noFill/>
        </p:spPr>
        <p:txBody>
          <a:bodyPr wrap="square" rtlCol="0">
            <a:noAutofit/>
          </a:bodyPr>
          <a:lstStyle/>
          <a:p>
            <a:pPr indent="0" fontAlgn="auto">
              <a:lnSpc>
                <a:spcPct val="120000"/>
              </a:lnSpc>
            </a:pPr>
            <a:r>
              <a:rPr lang="en-US" altLang="zh-CN" sz="2400" b="1" dirty="0" err="1">
                <a:solidFill>
                  <a:srgbClr val="007470"/>
                </a:solidFill>
              </a:rPr>
              <a:t>模型应用</a:t>
            </a:r>
            <a:endParaRPr lang="en-US" altLang="zh-CN" sz="2400" b="1" dirty="0">
              <a:solidFill>
                <a:srgbClr val="007470"/>
              </a:solidFill>
            </a:endParaRPr>
          </a:p>
          <a:p>
            <a:pPr indent="0" fontAlgn="auto">
              <a:lnSpc>
                <a:spcPct val="120000"/>
              </a:lnSpc>
            </a:pPr>
            <a:endParaRPr lang="en-US" altLang="zh-CN" sz="2000" dirty="0"/>
          </a:p>
          <a:p>
            <a:pPr indent="0" fontAlgn="auto">
              <a:lnSpc>
                <a:spcPct val="120000"/>
              </a:lnSpc>
            </a:pPr>
            <a:r>
              <a:rPr lang="en-US" altLang="zh-CN" sz="2000" dirty="0"/>
              <a:t>- </a:t>
            </a:r>
            <a:r>
              <a:rPr lang="zh-CN" altLang="en-US" sz="2000" b="1" dirty="0"/>
              <a:t>总部大模型训练</a:t>
            </a:r>
            <a:r>
              <a:rPr lang="zh-CN" altLang="en-US" sz="2000" dirty="0"/>
              <a:t>：总部通过整合全国范围的光伏发电数据，训练基座大模型，支持全国分布式光伏预测。</a:t>
            </a:r>
          </a:p>
          <a:p>
            <a:pPr indent="0" fontAlgn="auto">
              <a:lnSpc>
                <a:spcPct val="120000"/>
              </a:lnSpc>
            </a:pPr>
            <a:endParaRPr lang="zh-CN" altLang="en-US" sz="2000" dirty="0"/>
          </a:p>
          <a:p>
            <a:pPr indent="0" fontAlgn="auto">
              <a:lnSpc>
                <a:spcPct val="120000"/>
              </a:lnSpc>
            </a:pPr>
            <a:r>
              <a:rPr lang="en-US" altLang="zh-CN" sz="2000" dirty="0"/>
              <a:t>- </a:t>
            </a:r>
            <a:r>
              <a:rPr lang="zh-CN" altLang="en-US" sz="2000" b="1" dirty="0"/>
              <a:t>省网公司/地市公司</a:t>
            </a:r>
            <a:r>
              <a:rPr lang="zh-CN" altLang="en-US" sz="2000" dirty="0"/>
              <a:t>：基于总部的大模型进行微调，适应各自区域的气象和光伏接入特点，确保满足全域高精度功率预测需求。</a:t>
            </a:r>
          </a:p>
          <a:p>
            <a:pPr indent="0" fontAlgn="auto">
              <a:lnSpc>
                <a:spcPct val="120000"/>
              </a:lnSpc>
            </a:pPr>
            <a:endParaRPr lang="zh-CN" altLang="en-US" sz="2000" dirty="0"/>
          </a:p>
          <a:p>
            <a:pPr indent="0" fontAlgn="auto">
              <a:lnSpc>
                <a:spcPct val="120000"/>
              </a:lnSpc>
            </a:pPr>
            <a:r>
              <a:rPr lang="en-US" altLang="zh-CN" sz="2000" dirty="0"/>
              <a:t>- </a:t>
            </a:r>
            <a:r>
              <a:rPr lang="zh-CN" altLang="en-US" sz="2000" b="1" dirty="0"/>
              <a:t>工商业分布式光伏用户</a:t>
            </a:r>
            <a:r>
              <a:rPr lang="zh-CN" altLang="en-US" sz="2000" dirty="0"/>
              <a:t>：通过零样本预测，用户无需额外训练模型，直接基于总部大模型的预测能力生成次日的用电和储能计划，满足政府要求的自发自用政策。</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kern="0" dirty="0">
                <a:latin typeface="微软雅黑" panose="020B0503020204020204" pitchFamily="34" charset="-122"/>
                <a:ea typeface="微软雅黑" panose="020B0503020204020204" pitchFamily="34" charset="-122"/>
                <a:cs typeface="+mn-ea"/>
                <a:sym typeface="+mn-ea"/>
              </a:rPr>
              <a:t>我参与的工作</a:t>
            </a:r>
            <a:endParaRPr lang="zh-CN" altLang="en-US" kern="0" noProof="0" dirty="0">
              <a:ln>
                <a:noFill/>
              </a:ln>
              <a:effectLst/>
              <a:uLnTx/>
              <a:uFillTx/>
              <a:latin typeface="微软雅黑" panose="020B0503020204020204" pitchFamily="34" charset="-122"/>
              <a:ea typeface="微软雅黑" panose="020B0503020204020204" pitchFamily="34" charset="-122"/>
              <a:cs typeface="+mn-ea"/>
              <a:sym typeface="+mn-ea"/>
            </a:endParaRPr>
          </a:p>
        </p:txBody>
      </p:sp>
      <p:cxnSp>
        <p:nvCxnSpPr>
          <p:cNvPr id="2" name="直接连接符 1"/>
          <p:cNvCxnSpPr>
            <a:stCxn id="42" idx="6"/>
          </p:cNvCxnSpPr>
          <p:nvPr>
            <p:custDataLst>
              <p:tags r:id="rId2"/>
            </p:custDataLst>
          </p:nvPr>
        </p:nvCxnSpPr>
        <p:spPr>
          <a:xfrm>
            <a:off x="6876415" y="3997869"/>
            <a:ext cx="4635500" cy="7620"/>
          </a:xfrm>
          <a:prstGeom prst="line">
            <a:avLst/>
          </a:prstGeom>
          <a:ln w="12700" cap="flat" cmpd="sng">
            <a:solidFill>
              <a:schemeClr val="bg1">
                <a:lumMod val="65000"/>
              </a:schemeClr>
            </a:solidFill>
            <a:prstDash val="dash"/>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直接连接符 7"/>
          <p:cNvCxnSpPr>
            <a:endCxn id="42" idx="2"/>
          </p:cNvCxnSpPr>
          <p:nvPr>
            <p:custDataLst>
              <p:tags r:id="rId3"/>
            </p:custDataLst>
          </p:nvPr>
        </p:nvCxnSpPr>
        <p:spPr>
          <a:xfrm flipV="1">
            <a:off x="0" y="3997869"/>
            <a:ext cx="6732270" cy="4445"/>
          </a:xfrm>
          <a:prstGeom prst="line">
            <a:avLst/>
          </a:prstGeom>
          <a:ln w="25400" cap="flat" cmpd="sng">
            <a:solidFill>
              <a:srgbClr val="008A80">
                <a:alpha val="80000"/>
              </a:srgbClr>
            </a:solidFill>
            <a:prstDash val="solid"/>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 name="直角三角形 10"/>
          <p:cNvSpPr/>
          <p:nvPr>
            <p:custDataLst>
              <p:tags r:id="rId4"/>
            </p:custDataLst>
          </p:nvPr>
        </p:nvSpPr>
        <p:spPr>
          <a:xfrm rot="13456694">
            <a:off x="11487141" y="3936601"/>
            <a:ext cx="125256" cy="131426"/>
          </a:xfrm>
          <a:prstGeom prst="rtTriangle">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custDataLst>
              <p:tags r:id="rId5"/>
            </p:custDataLst>
          </p:nvPr>
        </p:nvCxnSpPr>
        <p:spPr>
          <a:xfrm flipV="1">
            <a:off x="1006930" y="2407555"/>
            <a:ext cx="0" cy="1440000"/>
          </a:xfrm>
          <a:prstGeom prst="line">
            <a:avLst/>
          </a:prstGeom>
          <a:ln w="25400">
            <a:gradFill>
              <a:gsLst>
                <a:gs pos="9000">
                  <a:schemeClr val="accent1">
                    <a:lumMod val="60000"/>
                    <a:lumOff val="40000"/>
                    <a:alpha val="0"/>
                  </a:schemeClr>
                </a:gs>
                <a:gs pos="100000">
                  <a:srgbClr val="C2E3E0"/>
                </a:gs>
              </a:gsLst>
              <a:lin ang="5400000" scaled="1"/>
            </a:gradFill>
          </a:ln>
        </p:spPr>
        <p:style>
          <a:lnRef idx="1">
            <a:schemeClr val="accent1"/>
          </a:lnRef>
          <a:fillRef idx="0">
            <a:schemeClr val="accent1"/>
          </a:fillRef>
          <a:effectRef idx="0">
            <a:schemeClr val="accent1"/>
          </a:effectRef>
          <a:fontRef idx="minor">
            <a:schemeClr val="tx1"/>
          </a:fontRef>
        </p:style>
      </p:cxnSp>
      <p:sp>
        <p:nvSpPr>
          <p:cNvPr id="13" name="椭圆 12"/>
          <p:cNvSpPr/>
          <p:nvPr>
            <p:custDataLst>
              <p:tags r:id="rId6"/>
            </p:custDataLst>
          </p:nvPr>
        </p:nvSpPr>
        <p:spPr>
          <a:xfrm>
            <a:off x="918828" y="3924377"/>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custDataLst>
              <p:tags r:id="rId7"/>
            </p:custDataLst>
          </p:nvPr>
        </p:nvSpPr>
        <p:spPr>
          <a:xfrm>
            <a:off x="1161415" y="1948184"/>
            <a:ext cx="2071370" cy="383540"/>
          </a:xfrm>
          <a:prstGeom prst="rect">
            <a:avLst/>
          </a:prstGeom>
          <a:noFill/>
        </p:spPr>
        <p:txBody>
          <a:bodyPr wrap="none" lIns="0" tIns="0" rIns="0" bIns="0" rtlCol="0">
            <a:noAutofit/>
          </a:bodyPr>
          <a:lstStyle/>
          <a:p>
            <a:pPr algn="l"/>
            <a:r>
              <a:rPr lang="zh-CN" altLang="en-US" sz="1600" b="1"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rPr>
              <a:t>分布式光伏数据收集</a:t>
            </a:r>
            <a:endParaRPr lang="zh-CN" altLang="en-US" sz="1600" b="1" spc="1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25" name="直接连接符 24"/>
          <p:cNvCxnSpPr/>
          <p:nvPr>
            <p:custDataLst>
              <p:tags r:id="rId8"/>
            </p:custDataLst>
          </p:nvPr>
        </p:nvCxnSpPr>
        <p:spPr>
          <a:xfrm flipV="1">
            <a:off x="3303100" y="2407555"/>
            <a:ext cx="0" cy="1440000"/>
          </a:xfrm>
          <a:prstGeom prst="line">
            <a:avLst/>
          </a:prstGeom>
          <a:ln w="25400">
            <a:gradFill>
              <a:gsLst>
                <a:gs pos="9000">
                  <a:schemeClr val="accent1">
                    <a:lumMod val="60000"/>
                    <a:lumOff val="40000"/>
                    <a:alpha val="0"/>
                  </a:schemeClr>
                </a:gs>
                <a:gs pos="100000">
                  <a:srgbClr val="C2E3E0"/>
                </a:gs>
              </a:gsLst>
              <a:lin ang="5400000" scaled="1"/>
            </a:gradFill>
          </a:ln>
        </p:spPr>
        <p:style>
          <a:lnRef idx="1">
            <a:schemeClr val="accent1"/>
          </a:lnRef>
          <a:fillRef idx="0">
            <a:schemeClr val="accent1"/>
          </a:fillRef>
          <a:effectRef idx="0">
            <a:schemeClr val="accent1"/>
          </a:effectRef>
          <a:fontRef idx="minor">
            <a:schemeClr val="tx1"/>
          </a:fontRef>
        </p:style>
      </p:cxnSp>
      <p:sp>
        <p:nvSpPr>
          <p:cNvPr id="26" name="椭圆 25"/>
          <p:cNvSpPr/>
          <p:nvPr>
            <p:custDataLst>
              <p:tags r:id="rId9"/>
            </p:custDataLst>
          </p:nvPr>
        </p:nvSpPr>
        <p:spPr>
          <a:xfrm>
            <a:off x="3222479" y="3924377"/>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custDataLst>
              <p:tags r:id="rId10"/>
            </p:custDataLst>
          </p:nvPr>
        </p:nvSpPr>
        <p:spPr>
          <a:xfrm>
            <a:off x="5574735" y="3924377"/>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custDataLst>
              <p:tags r:id="rId11"/>
            </p:custDataLst>
          </p:nvPr>
        </p:nvSpPr>
        <p:spPr>
          <a:xfrm>
            <a:off x="1161415" y="2267585"/>
            <a:ext cx="1960880" cy="1564640"/>
          </a:xfrm>
          <a:prstGeom prst="rect">
            <a:avLst/>
          </a:prstGeom>
          <a:noFill/>
        </p:spPr>
        <p:txBody>
          <a:bodyPr wrap="square" lIns="0" tIns="0" rIns="0" bIns="0" rtlCol="0">
            <a:noAutofit/>
          </a:bodyPr>
          <a:lstStyle/>
          <a:p>
            <a:pPr marL="0" lvl="1">
              <a:lnSpc>
                <a:spcPct val="150000"/>
              </a:lnSpc>
              <a:spcBef>
                <a:spcPts val="0"/>
              </a:spcBef>
              <a:spcAft>
                <a:spcPts val="0"/>
              </a:spcAft>
            </a:pPr>
            <a:r>
              <a:rPr lang="en-US" altLang="zh-CN" sz="1400" b="1" spc="100" dirty="0">
                <a:solidFill>
                  <a:srgbClr val="008A80"/>
                </a:solidFill>
                <a:sym typeface="+mn-ea"/>
              </a:rPr>
              <a:t>9</a:t>
            </a:r>
            <a:r>
              <a:rPr lang="zh-CN" altLang="en-US" sz="1400" b="1" spc="100" dirty="0">
                <a:solidFill>
                  <a:srgbClr val="008A80"/>
                </a:solidFill>
                <a:sym typeface="+mn-ea"/>
              </a:rPr>
              <a:t>月</a:t>
            </a:r>
            <a:r>
              <a:rPr lang="en-US" altLang="zh-CN" sz="1400" b="1" spc="100" dirty="0">
                <a:solidFill>
                  <a:srgbClr val="008A80"/>
                </a:solidFill>
                <a:sym typeface="+mn-ea"/>
              </a:rPr>
              <a:t>27</a:t>
            </a:r>
            <a:r>
              <a:rPr lang="zh-CN" altLang="en-US" sz="1400" b="1" spc="100" dirty="0">
                <a:solidFill>
                  <a:srgbClr val="008A80"/>
                </a:solidFill>
                <a:sym typeface="+mn-ea"/>
              </a:rPr>
              <a:t>日</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a:p>
            <a:pPr marL="0" lvl="1">
              <a:lnSpc>
                <a:spcPct val="150000"/>
              </a:lnSpc>
              <a:spcBef>
                <a:spcPts val="0"/>
              </a:spcBef>
              <a:spcAft>
                <a:spcPts val="0"/>
              </a:spcAft>
            </a:pPr>
            <a:r>
              <a:rPr lang="zh-CN" altLang="en-US" sz="1400" dirty="0">
                <a:latin typeface="微软雅黑" panose="020B0503020204020204" pitchFamily="34" charset="-122"/>
                <a:ea typeface="微软雅黑" panose="020B0503020204020204" pitchFamily="34" charset="-122"/>
                <a:sym typeface="微软雅黑" panose="020B0503020204020204" pitchFamily="34" charset="-122"/>
              </a:rPr>
              <a:t>河北南网及通州的数据收集，按计划收集了数据，确保完整性和时效性。</a:t>
            </a:r>
          </a:p>
          <a:p>
            <a:pPr>
              <a:lnSpc>
                <a:spcPct val="150000"/>
              </a:lnSpc>
              <a:spcBef>
                <a:spcPts val="0"/>
              </a:spcBef>
              <a:spcAft>
                <a:spcPts val="0"/>
              </a:spcAft>
            </a:pPr>
            <a:endParaRPr lang="zh-CN" altLang="en-US" sz="1400" dirty="0">
              <a:solidFill>
                <a:schemeClr val="tx1">
                  <a:lumMod val="85000"/>
                  <a:lumOff val="15000"/>
                </a:schemeClr>
              </a:solidFill>
            </a:endParaRPr>
          </a:p>
          <a:p>
            <a:pPr>
              <a:lnSpc>
                <a:spcPct val="150000"/>
              </a:lnSpc>
            </a:pPr>
            <a:endParaRPr lang="zh-CN" altLang="en-US" sz="1400" dirty="0">
              <a:solidFill>
                <a:schemeClr val="tx1">
                  <a:lumMod val="85000"/>
                  <a:lumOff val="15000"/>
                </a:schemeClr>
              </a:solidFill>
            </a:endParaRPr>
          </a:p>
        </p:txBody>
      </p:sp>
      <p:sp>
        <p:nvSpPr>
          <p:cNvPr id="32" name="文本框 31"/>
          <p:cNvSpPr txBox="1"/>
          <p:nvPr>
            <p:custDataLst>
              <p:tags r:id="rId12"/>
            </p:custDataLst>
          </p:nvPr>
        </p:nvSpPr>
        <p:spPr>
          <a:xfrm>
            <a:off x="3447989" y="2267585"/>
            <a:ext cx="1850390" cy="1604010"/>
          </a:xfrm>
          <a:prstGeom prst="rect">
            <a:avLst/>
          </a:prstGeom>
          <a:noFill/>
        </p:spPr>
        <p:txBody>
          <a:bodyPr wrap="square" lIns="0" tIns="0" rIns="0" bIns="0" rtlCol="0">
            <a:noAutofit/>
          </a:bodyPr>
          <a:lstStyle/>
          <a:p>
            <a:pPr marL="0" lvl="1">
              <a:lnSpc>
                <a:spcPct val="150000"/>
              </a:lnSpc>
              <a:spcBef>
                <a:spcPts val="0"/>
              </a:spcBef>
              <a:spcAft>
                <a:spcPts val="0"/>
              </a:spcAft>
            </a:pPr>
            <a:r>
              <a:rPr lang="en-US" altLang="zh-CN" sz="1400" b="1" spc="100" dirty="0">
                <a:solidFill>
                  <a:srgbClr val="008A80"/>
                </a:solidFill>
                <a:sym typeface="+mn-ea"/>
              </a:rPr>
              <a:t>10</a:t>
            </a:r>
            <a:r>
              <a:rPr lang="zh-CN" altLang="en-US" sz="1400" b="1" spc="100" dirty="0">
                <a:solidFill>
                  <a:srgbClr val="008A80"/>
                </a:solidFill>
                <a:sym typeface="+mn-ea"/>
              </a:rPr>
              <a:t>月</a:t>
            </a:r>
            <a:r>
              <a:rPr lang="en-US" altLang="zh-CN" sz="1400" b="1" spc="100" dirty="0">
                <a:solidFill>
                  <a:srgbClr val="008A80"/>
                </a:solidFill>
                <a:sym typeface="+mn-ea"/>
              </a:rPr>
              <a:t>8</a:t>
            </a:r>
            <a:r>
              <a:rPr lang="zh-CN" altLang="en-US" sz="1400" b="1" spc="100" dirty="0">
                <a:solidFill>
                  <a:srgbClr val="008A80"/>
                </a:solidFill>
                <a:sym typeface="+mn-ea"/>
              </a:rPr>
              <a:t>日</a:t>
            </a:r>
            <a:endParaRPr lang="zh-CN" altLang="en-US" sz="1400" b="1" spc="100" dirty="0">
              <a:solidFill>
                <a:srgbClr val="008A80"/>
              </a:solidFill>
            </a:endParaRPr>
          </a:p>
          <a:p>
            <a:pPr marL="0" lvl="1">
              <a:lnSpc>
                <a:spcPct val="150000"/>
              </a:lnSpc>
              <a:spcBef>
                <a:spcPts val="0"/>
              </a:spcBef>
              <a:spcAft>
                <a:spcPts val="0"/>
              </a:spcAft>
            </a:pPr>
            <a:r>
              <a:rPr lang="zh-CN" altLang="en-US" sz="1400" dirty="0">
                <a:latin typeface="微软雅黑" panose="020B0503020204020204" pitchFamily="34" charset="-122"/>
                <a:ea typeface="微软雅黑" panose="020B0503020204020204" pitchFamily="34" charset="-122"/>
                <a:sym typeface="微软雅黑" panose="020B0503020204020204" pitchFamily="34" charset="-122"/>
              </a:rPr>
              <a:t>基于timeLLM的初步测试精度达到93.2%，正在进行prompt优化。</a:t>
            </a:r>
          </a:p>
          <a:p>
            <a:pPr>
              <a:lnSpc>
                <a:spcPct val="150000"/>
              </a:lnSpc>
            </a:pP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文本框 44"/>
          <p:cNvSpPr txBox="1"/>
          <p:nvPr>
            <p:custDataLst>
              <p:tags r:id="rId13"/>
            </p:custDataLst>
          </p:nvPr>
        </p:nvSpPr>
        <p:spPr>
          <a:xfrm>
            <a:off x="3440116" y="1948184"/>
            <a:ext cx="1290517" cy="252586"/>
          </a:xfrm>
          <a:prstGeom prst="rect">
            <a:avLst/>
          </a:prstGeom>
          <a:noFill/>
        </p:spPr>
        <p:txBody>
          <a:bodyPr wrap="none" lIns="0" tIns="0" rIns="0" bIns="0" rtlCol="0">
            <a:noAutofit/>
          </a:bodyPr>
          <a:lstStyle/>
          <a:p>
            <a:pPr marL="0" lvl="1" algn="l"/>
            <a:r>
              <a:rPr lang="zh-CN" altLang="en-US" sz="1600" b="1"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rPr>
              <a:t>模型精度测试</a:t>
            </a:r>
            <a:endParaRPr lang="zh-CN" altLang="en-US" sz="16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a:p>
            <a:pPr algn="l"/>
            <a:endParaRPr lang="zh-CN" altLang="en-US" sz="1600" b="1" spc="1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3" name="直接连接符 32"/>
          <p:cNvCxnSpPr/>
          <p:nvPr>
            <p:custDataLst>
              <p:tags r:id="rId14"/>
            </p:custDataLst>
          </p:nvPr>
        </p:nvCxnSpPr>
        <p:spPr>
          <a:xfrm>
            <a:off x="2148677" y="4195139"/>
            <a:ext cx="0" cy="1440000"/>
          </a:xfrm>
          <a:prstGeom prst="line">
            <a:avLst/>
          </a:prstGeom>
          <a:ln w="25400">
            <a:gradFill>
              <a:gsLst>
                <a:gs pos="9000">
                  <a:schemeClr val="accent1">
                    <a:lumMod val="60000"/>
                    <a:lumOff val="40000"/>
                    <a:alpha val="0"/>
                  </a:schemeClr>
                </a:gs>
                <a:gs pos="100000">
                  <a:srgbClr val="C2E3E0"/>
                </a:gs>
              </a:gsLst>
              <a:lin ang="5400000" scaled="1"/>
            </a:gradFill>
          </a:ln>
        </p:spPr>
        <p:style>
          <a:lnRef idx="1">
            <a:schemeClr val="accent1"/>
          </a:lnRef>
          <a:fillRef idx="0">
            <a:schemeClr val="accent1"/>
          </a:fillRef>
          <a:effectRef idx="0">
            <a:schemeClr val="accent1"/>
          </a:effectRef>
          <a:fontRef idx="minor">
            <a:schemeClr val="tx1"/>
          </a:fontRef>
        </p:style>
      </p:cxnSp>
      <p:sp>
        <p:nvSpPr>
          <p:cNvPr id="34" name="椭圆 33"/>
          <p:cNvSpPr/>
          <p:nvPr>
            <p:custDataLst>
              <p:tags r:id="rId15"/>
            </p:custDataLst>
          </p:nvPr>
        </p:nvSpPr>
        <p:spPr>
          <a:xfrm>
            <a:off x="2077015" y="3924377"/>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custDataLst>
              <p:tags r:id="rId16"/>
            </p:custDataLst>
          </p:nvPr>
        </p:nvSpPr>
        <p:spPr>
          <a:xfrm>
            <a:off x="2311376" y="4578913"/>
            <a:ext cx="1290517" cy="252586"/>
          </a:xfrm>
          <a:prstGeom prst="rect">
            <a:avLst/>
          </a:prstGeom>
          <a:noFill/>
        </p:spPr>
        <p:txBody>
          <a:bodyPr wrap="none" lIns="0" tIns="0" rIns="0" bIns="0" rtlCol="0">
            <a:noAutofit/>
          </a:bodyPr>
          <a:lstStyle/>
          <a:p>
            <a:pPr marL="0" lvl="1" algn="l"/>
            <a:r>
              <a:rPr lang="zh-CN" altLang="en-US" sz="1600" b="1"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rPr>
              <a:t>数据探查</a:t>
            </a:r>
            <a:endParaRPr lang="zh-CN" altLang="en-US" sz="1600" b="1" spc="1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7" name="直接连接符 36"/>
          <p:cNvCxnSpPr/>
          <p:nvPr>
            <p:custDataLst>
              <p:tags r:id="rId17"/>
            </p:custDataLst>
          </p:nvPr>
        </p:nvCxnSpPr>
        <p:spPr>
          <a:xfrm>
            <a:off x="4437360" y="4195139"/>
            <a:ext cx="0" cy="1440000"/>
          </a:xfrm>
          <a:prstGeom prst="line">
            <a:avLst/>
          </a:prstGeom>
          <a:ln w="25400">
            <a:gradFill>
              <a:gsLst>
                <a:gs pos="9000">
                  <a:schemeClr val="accent1">
                    <a:lumMod val="60000"/>
                    <a:lumOff val="40000"/>
                    <a:alpha val="0"/>
                  </a:schemeClr>
                </a:gs>
                <a:gs pos="100000">
                  <a:srgbClr val="C2E3E0"/>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椭圆 39"/>
          <p:cNvSpPr/>
          <p:nvPr>
            <p:custDataLst>
              <p:tags r:id="rId18"/>
            </p:custDataLst>
          </p:nvPr>
        </p:nvSpPr>
        <p:spPr>
          <a:xfrm>
            <a:off x="4373184" y="3924377"/>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custDataLst>
              <p:tags r:id="rId19"/>
            </p:custDataLst>
          </p:nvPr>
        </p:nvSpPr>
        <p:spPr>
          <a:xfrm>
            <a:off x="4600978" y="4578913"/>
            <a:ext cx="1290517" cy="252586"/>
          </a:xfrm>
          <a:prstGeom prst="rect">
            <a:avLst/>
          </a:prstGeom>
          <a:noFill/>
        </p:spPr>
        <p:txBody>
          <a:bodyPr wrap="none" lIns="0" tIns="0" rIns="0" bIns="0" rtlCol="0">
            <a:noAutofit/>
          </a:bodyPr>
          <a:lstStyle/>
          <a:p>
            <a:pPr marL="0" lvl="1" algn="l"/>
            <a:r>
              <a:rPr lang="zh-CN" altLang="en-US" sz="1600" b="1"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rPr>
              <a:t>气象数据引入</a:t>
            </a:r>
            <a:endParaRPr lang="zh-CN" altLang="en-US" sz="1600" b="1" spc="1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椭圆 41"/>
          <p:cNvSpPr/>
          <p:nvPr>
            <p:custDataLst>
              <p:tags r:id="rId20"/>
            </p:custDataLst>
          </p:nvPr>
        </p:nvSpPr>
        <p:spPr>
          <a:xfrm>
            <a:off x="6732386" y="3926191"/>
            <a:ext cx="144000" cy="144000"/>
          </a:xfrm>
          <a:prstGeom prst="ellipse">
            <a:avLst/>
          </a:prstGeom>
          <a:solidFill>
            <a:srgbClr val="008A80"/>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custDataLst>
              <p:tags r:id="rId21"/>
            </p:custDataLst>
          </p:nvPr>
        </p:nvSpPr>
        <p:spPr>
          <a:xfrm>
            <a:off x="6993270" y="4578913"/>
            <a:ext cx="1290517" cy="252586"/>
          </a:xfrm>
          <a:prstGeom prst="rect">
            <a:avLst/>
          </a:prstGeom>
          <a:noFill/>
        </p:spPr>
        <p:txBody>
          <a:bodyPr wrap="none" lIns="0" tIns="0" rIns="0" bIns="0" rtlCol="0">
            <a:noAutofit/>
          </a:bodyPr>
          <a:lstStyle/>
          <a:p>
            <a:pPr marL="0" lvl="1" algn="l"/>
            <a:r>
              <a:rPr lang="zh-CN" altLang="en-US" sz="1600" b="1"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rPr>
              <a:t>产品设计与功能开发</a:t>
            </a:r>
            <a:endParaRPr lang="zh-CN" altLang="en-US" sz="16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a:p>
            <a:pPr algn="l"/>
            <a:endParaRPr lang="zh-CN" altLang="en-US" sz="1600" b="1" spc="100" dirty="0">
              <a:solidFill>
                <a:srgbClr val="008A8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50" name="直接连接符 49"/>
          <p:cNvCxnSpPr/>
          <p:nvPr>
            <p:custDataLst>
              <p:tags r:id="rId22"/>
            </p:custDataLst>
          </p:nvPr>
        </p:nvCxnSpPr>
        <p:spPr>
          <a:xfrm>
            <a:off x="6801835" y="4196953"/>
            <a:ext cx="0" cy="1440000"/>
          </a:xfrm>
          <a:prstGeom prst="line">
            <a:avLst/>
          </a:prstGeom>
          <a:ln w="25400">
            <a:gradFill>
              <a:gsLst>
                <a:gs pos="9000">
                  <a:schemeClr val="accent1">
                    <a:lumMod val="60000"/>
                    <a:lumOff val="40000"/>
                    <a:alpha val="0"/>
                  </a:schemeClr>
                </a:gs>
                <a:gs pos="100000">
                  <a:srgbClr val="C2E3E0"/>
                </a:gs>
              </a:gsLst>
              <a:lin ang="5400000" scaled="1"/>
            </a:gradFill>
          </a:ln>
        </p:spPr>
        <p:style>
          <a:lnRef idx="1">
            <a:schemeClr val="accent1"/>
          </a:lnRef>
          <a:fillRef idx="0">
            <a:schemeClr val="accent1"/>
          </a:fillRef>
          <a:effectRef idx="0">
            <a:schemeClr val="accent1"/>
          </a:effectRef>
          <a:fontRef idx="minor">
            <a:schemeClr val="tx1"/>
          </a:fontRef>
        </p:style>
      </p:cxnSp>
      <p:sp>
        <p:nvSpPr>
          <p:cNvPr id="51" name="椭圆 50"/>
          <p:cNvSpPr/>
          <p:nvPr>
            <p:custDataLst>
              <p:tags r:id="rId23"/>
            </p:custDataLst>
          </p:nvPr>
        </p:nvSpPr>
        <p:spPr>
          <a:xfrm>
            <a:off x="7911938" y="3924377"/>
            <a:ext cx="144000" cy="144000"/>
          </a:xfrm>
          <a:prstGeom prst="ellipse">
            <a:avLst/>
          </a:prstGeom>
          <a:solidFill>
            <a:srgbClr val="F37825"/>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custDataLst>
              <p:tags r:id="rId24"/>
            </p:custDataLst>
          </p:nvPr>
        </p:nvCxnSpPr>
        <p:spPr>
          <a:xfrm flipV="1">
            <a:off x="5552650" y="2407555"/>
            <a:ext cx="0" cy="1440000"/>
          </a:xfrm>
          <a:prstGeom prst="line">
            <a:avLst/>
          </a:prstGeom>
          <a:ln w="25400">
            <a:gradFill>
              <a:gsLst>
                <a:gs pos="9000">
                  <a:schemeClr val="bg1"/>
                </a:gs>
                <a:gs pos="100000">
                  <a:srgbClr val="F37825"/>
                </a:gs>
              </a:gsLst>
              <a:lin ang="5400000" scaled="1"/>
            </a:gradFill>
          </a:ln>
        </p:spPr>
        <p:style>
          <a:lnRef idx="1">
            <a:schemeClr val="accent1"/>
          </a:lnRef>
          <a:fillRef idx="0">
            <a:schemeClr val="accent1"/>
          </a:fillRef>
          <a:effectRef idx="0">
            <a:schemeClr val="accent1"/>
          </a:effectRef>
          <a:fontRef idx="minor">
            <a:schemeClr val="tx1"/>
          </a:fontRef>
        </p:style>
      </p:cxnSp>
      <p:sp>
        <p:nvSpPr>
          <p:cNvPr id="53" name="文本框 52"/>
          <p:cNvSpPr txBox="1"/>
          <p:nvPr>
            <p:custDataLst>
              <p:tags r:id="rId25"/>
            </p:custDataLst>
          </p:nvPr>
        </p:nvSpPr>
        <p:spPr>
          <a:xfrm>
            <a:off x="5836404" y="2267585"/>
            <a:ext cx="3249930" cy="1158875"/>
          </a:xfrm>
          <a:prstGeom prst="rect">
            <a:avLst/>
          </a:prstGeom>
          <a:noFill/>
        </p:spPr>
        <p:txBody>
          <a:bodyPr wrap="square" lIns="0" tIns="0" rIns="0" bIns="0" rtlCol="0">
            <a:noAutofit/>
          </a:bodyPr>
          <a:lstStyle/>
          <a:p>
            <a:pPr indent="0" fontAlgn="auto">
              <a:lnSpc>
                <a:spcPct val="150000"/>
              </a:lnSpc>
              <a:buFont typeface="Arial" panose="020B0604020202090204" pitchFamily="34" charset="0"/>
              <a:buNone/>
            </a:pPr>
            <a:r>
              <a:rPr lang="en-US" altLang="zh-CN"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10</a:t>
            </a:r>
            <a:r>
              <a:rPr lang="zh-CN" altLang="en-US"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月</a:t>
            </a:r>
            <a:r>
              <a:rPr lang="en-US" altLang="zh-CN"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21</a:t>
            </a:r>
            <a:r>
              <a:rPr lang="zh-CN" altLang="en-US"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日</a:t>
            </a:r>
          </a:p>
          <a:p>
            <a:pPr>
              <a:lnSpc>
                <a:spcPct val="150000"/>
              </a:lnSpc>
            </a:pPr>
            <a:r>
              <a:rPr lang="zh-CN" altLang="en-US" sz="1400" dirty="0">
                <a:solidFill>
                  <a:schemeClr val="accent2"/>
                </a:solidFill>
              </a:rPr>
              <a:t>百度千帆模型在华为</a:t>
            </a:r>
            <a:r>
              <a:rPr lang="en-US" altLang="zh-CN" sz="1400" dirty="0">
                <a:solidFill>
                  <a:schemeClr val="accent2"/>
                </a:solidFill>
              </a:rPr>
              <a:t>910A</a:t>
            </a:r>
            <a:r>
              <a:rPr lang="zh-CN" altLang="en-US" sz="1400" dirty="0">
                <a:solidFill>
                  <a:schemeClr val="accent2"/>
                </a:solidFill>
              </a:rPr>
              <a:t>卡上成功推理，精度损失控制在合理范围，全国产光伏电力大模型流程跑通。</a:t>
            </a:r>
          </a:p>
          <a:p>
            <a:pPr>
              <a:lnSpc>
                <a:spcPct val="150000"/>
              </a:lnSpc>
            </a:pPr>
            <a:endParaRPr lang="zh-CN" altLang="en-US" sz="1400" dirty="0">
              <a:solidFill>
                <a:schemeClr val="accent2"/>
              </a:solidFill>
            </a:endParaRPr>
          </a:p>
        </p:txBody>
      </p:sp>
      <p:sp>
        <p:nvSpPr>
          <p:cNvPr id="54" name="文本框 53"/>
          <p:cNvSpPr txBox="1"/>
          <p:nvPr>
            <p:custDataLst>
              <p:tags r:id="rId26"/>
            </p:custDataLst>
          </p:nvPr>
        </p:nvSpPr>
        <p:spPr>
          <a:xfrm>
            <a:off x="5851159" y="1948184"/>
            <a:ext cx="1290517" cy="252586"/>
          </a:xfrm>
          <a:prstGeom prst="rect">
            <a:avLst/>
          </a:prstGeom>
          <a:noFill/>
        </p:spPr>
        <p:txBody>
          <a:bodyPr wrap="none" lIns="0" tIns="0" rIns="0" bIns="0" rtlCol="0">
            <a:noAutofit/>
          </a:bodyPr>
          <a:lstStyle/>
          <a:p>
            <a:pPr algn="l"/>
            <a:r>
              <a:rPr lang="zh-CN" altLang="en-US" sz="1600" b="1" spc="100" dirty="0">
                <a:solidFill>
                  <a:schemeClr val="accent2"/>
                </a:solidFill>
              </a:rPr>
              <a:t>百度千帆全国产训练</a:t>
            </a:r>
            <a:r>
              <a:rPr lang="en-US" altLang="zh-CN" sz="1600" b="1" spc="100" dirty="0">
                <a:solidFill>
                  <a:schemeClr val="accent2"/>
                </a:solidFill>
              </a:rPr>
              <a:t>&amp;</a:t>
            </a:r>
            <a:r>
              <a:rPr lang="zh-CN" altLang="en-US" sz="1600" b="1" spc="100" dirty="0">
                <a:solidFill>
                  <a:schemeClr val="accent2"/>
                </a:solidFill>
              </a:rPr>
              <a:t>推理成功</a:t>
            </a:r>
          </a:p>
        </p:txBody>
      </p:sp>
      <p:sp>
        <p:nvSpPr>
          <p:cNvPr id="55" name="椭圆 54"/>
          <p:cNvSpPr/>
          <p:nvPr>
            <p:custDataLst>
              <p:tags r:id="rId27"/>
            </p:custDataLst>
          </p:nvPr>
        </p:nvSpPr>
        <p:spPr>
          <a:xfrm>
            <a:off x="9069592" y="3926191"/>
            <a:ext cx="144000" cy="144000"/>
          </a:xfrm>
          <a:prstGeom prst="ellipse">
            <a:avLst/>
          </a:prstGeom>
          <a:solidFill>
            <a:schemeClr val="bg1">
              <a:lumMod val="85000"/>
            </a:schemeClr>
          </a:solidFill>
          <a:ln w="44450">
            <a:solidFill>
              <a:srgbClr val="FFFFFF"/>
            </a:solidFill>
          </a:ln>
          <a:effectLst>
            <a:outerShdw blurRad="50800" dist="38100" dir="2700000" algn="tl" rotWithShape="0">
              <a:schemeClr val="accent1">
                <a:alpha val="3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p:nvPr>
            <p:custDataLst>
              <p:tags r:id="rId28"/>
            </p:custDataLst>
          </p:nvPr>
        </p:nvCxnSpPr>
        <p:spPr>
          <a:xfrm>
            <a:off x="9139041" y="4196953"/>
            <a:ext cx="0" cy="1440000"/>
          </a:xfrm>
          <a:prstGeom prst="line">
            <a:avLst/>
          </a:prstGeom>
          <a:ln w="25400">
            <a:gradFill>
              <a:gsLst>
                <a:gs pos="9000">
                  <a:schemeClr val="bg1">
                    <a:lumMod val="85000"/>
                  </a:schemeClr>
                </a:gs>
                <a:gs pos="100000">
                  <a:schemeClr val="bg1"/>
                </a:gs>
              </a:gsLst>
              <a:lin ang="18900000" scaled="1"/>
            </a:gra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custDataLst>
              <p:tags r:id="rId29"/>
            </p:custDataLst>
          </p:nvPr>
        </p:nvCxnSpPr>
        <p:spPr>
          <a:xfrm flipV="1">
            <a:off x="9175206" y="2407555"/>
            <a:ext cx="0" cy="1440000"/>
          </a:xfrm>
          <a:prstGeom prst="line">
            <a:avLst/>
          </a:prstGeom>
          <a:ln w="25400">
            <a:gradFill>
              <a:gsLst>
                <a:gs pos="9000">
                  <a:schemeClr val="bg1"/>
                </a:gs>
                <a:gs pos="100000">
                  <a:srgbClr val="F37825"/>
                </a:gs>
              </a:gsLst>
              <a:lin ang="5400000" scaled="1"/>
            </a:gradFill>
          </a:ln>
        </p:spPr>
        <p:style>
          <a:lnRef idx="1">
            <a:schemeClr val="accent1"/>
          </a:lnRef>
          <a:fillRef idx="0">
            <a:schemeClr val="accent1"/>
          </a:fillRef>
          <a:effectRef idx="0">
            <a:schemeClr val="accent1"/>
          </a:effectRef>
          <a:fontRef idx="minor">
            <a:schemeClr val="tx1"/>
          </a:fontRef>
        </p:style>
      </p:cxnSp>
      <p:sp>
        <p:nvSpPr>
          <p:cNvPr id="4" name="文本框 3"/>
          <p:cNvSpPr txBox="1"/>
          <p:nvPr>
            <p:custDataLst>
              <p:tags r:id="rId30"/>
            </p:custDataLst>
          </p:nvPr>
        </p:nvSpPr>
        <p:spPr>
          <a:xfrm>
            <a:off x="9511823" y="2234876"/>
            <a:ext cx="2000092" cy="1158875"/>
          </a:xfrm>
          <a:prstGeom prst="rect">
            <a:avLst/>
          </a:prstGeom>
          <a:noFill/>
        </p:spPr>
        <p:txBody>
          <a:bodyPr wrap="square" lIns="0" tIns="0" rIns="0" bIns="0" rtlCol="0">
            <a:noAutofit/>
          </a:bodyPr>
          <a:lstStyle/>
          <a:p>
            <a:pPr>
              <a:lnSpc>
                <a:spcPct val="150000"/>
              </a:lnSpc>
            </a:pPr>
            <a:r>
              <a:rPr lang="en-US" altLang="zh-CN"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11</a:t>
            </a:r>
            <a:r>
              <a:rPr lang="zh-CN" altLang="en-US"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月</a:t>
            </a:r>
            <a:r>
              <a:rPr lang="en-US" altLang="zh-CN"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16</a:t>
            </a:r>
            <a:r>
              <a:rPr lang="zh-CN" altLang="en-US" sz="1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日</a:t>
            </a:r>
            <a:endParaRPr lang="en-US" altLang="zh-CN" sz="1400" dirty="0">
              <a:solidFill>
                <a:schemeClr val="accent2"/>
              </a:solidFill>
            </a:endParaRPr>
          </a:p>
          <a:p>
            <a:pPr>
              <a:lnSpc>
                <a:spcPct val="150000"/>
              </a:lnSpc>
            </a:pPr>
            <a:r>
              <a:rPr lang="zh-CN" altLang="en-US" sz="1400" dirty="0">
                <a:solidFill>
                  <a:schemeClr val="accent2"/>
                </a:solidFill>
              </a:rPr>
              <a:t>部署模型，多线程优化推理流程，华为</a:t>
            </a:r>
            <a:r>
              <a:rPr lang="en-US" altLang="zh-CN" sz="1400" dirty="0">
                <a:solidFill>
                  <a:schemeClr val="accent2"/>
                </a:solidFill>
              </a:rPr>
              <a:t>910A</a:t>
            </a:r>
            <a:r>
              <a:rPr lang="zh-CN" altLang="en-US" sz="1400" dirty="0">
                <a:solidFill>
                  <a:schemeClr val="accent2"/>
                </a:solidFill>
              </a:rPr>
              <a:t>单卡一小时推理超过</a:t>
            </a:r>
            <a:r>
              <a:rPr lang="en-US" altLang="zh-CN" sz="1400" dirty="0">
                <a:solidFill>
                  <a:schemeClr val="accent2"/>
                </a:solidFill>
              </a:rPr>
              <a:t>5</a:t>
            </a:r>
            <a:r>
              <a:rPr lang="zh-CN" altLang="en-US" sz="1400" dirty="0">
                <a:solidFill>
                  <a:schemeClr val="accent2"/>
                </a:solidFill>
              </a:rPr>
              <a:t>万户分布式光伏站点的未来数据。</a:t>
            </a:r>
          </a:p>
        </p:txBody>
      </p:sp>
      <p:sp>
        <p:nvSpPr>
          <p:cNvPr id="5" name="文本框 4"/>
          <p:cNvSpPr txBox="1"/>
          <p:nvPr>
            <p:custDataLst>
              <p:tags r:id="rId31"/>
            </p:custDataLst>
          </p:nvPr>
        </p:nvSpPr>
        <p:spPr>
          <a:xfrm>
            <a:off x="9473715" y="1948184"/>
            <a:ext cx="1697205" cy="252586"/>
          </a:xfrm>
          <a:prstGeom prst="rect">
            <a:avLst/>
          </a:prstGeom>
          <a:noFill/>
        </p:spPr>
        <p:txBody>
          <a:bodyPr wrap="none" lIns="0" tIns="0" rIns="0" bIns="0" rtlCol="0">
            <a:noAutofit/>
          </a:bodyPr>
          <a:lstStyle/>
          <a:p>
            <a:pPr algn="l"/>
            <a:r>
              <a:rPr lang="zh-CN" altLang="en-US" sz="1600" b="1" spc="100" dirty="0">
                <a:solidFill>
                  <a:schemeClr val="accent2"/>
                </a:solidFill>
              </a:rPr>
              <a:t>落地测试</a:t>
            </a:r>
            <a:endParaRPr lang="en-US" altLang="zh-CN" sz="1600" b="1" spc="100" dirty="0">
              <a:solidFill>
                <a:schemeClr val="accen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1"/>
          <p:cNvSpPr txBox="1"/>
          <p:nvPr>
            <p:custDataLst>
              <p:tags r:id="rId1"/>
            </p:custDataLst>
          </p:nvPr>
        </p:nvSpPr>
        <p:spPr>
          <a:xfrm>
            <a:off x="1019810" y="168910"/>
            <a:ext cx="7611110" cy="644525"/>
          </a:xfrm>
          <a:prstGeom prst="rect">
            <a:avLst/>
          </a:prstGeom>
        </p:spPr>
        <p:txBody>
          <a:bodyPr anchor="ctr"/>
          <a:lstStyle>
            <a:lvl1pPr algn="l" rtl="0" eaLnBrk="0" fontAlgn="base" hangingPunct="0">
              <a:spcBef>
                <a:spcPct val="0"/>
              </a:spcBef>
              <a:spcAft>
                <a:spcPct val="0"/>
              </a:spcAft>
              <a:defRPr sz="2400" b="1">
                <a:solidFill>
                  <a:srgbClr val="064E41"/>
                </a:solidFill>
                <a:latin typeface="+mj-ea"/>
                <a:ea typeface="+mj-ea"/>
                <a:cs typeface="+mj-cs"/>
              </a:defRPr>
            </a:lvl1pPr>
            <a:lvl2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2pPr>
            <a:lvl3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3pPr>
            <a:lvl4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4pPr>
            <a:lvl5pPr algn="l" rtl="0" eaLnBrk="0" fontAlgn="base" hangingPunct="0">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5pPr>
            <a:lvl6pPr marL="565150"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6pPr>
            <a:lvl7pPr marL="11309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7pPr>
            <a:lvl8pPr marL="169608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8pPr>
            <a:lvl9pPr marL="2261235" algn="l" rtl="0" fontAlgn="base">
              <a:spcBef>
                <a:spcPct val="0"/>
              </a:spcBef>
              <a:spcAft>
                <a:spcPct val="0"/>
              </a:spcAft>
              <a:defRPr sz="3465" b="1">
                <a:solidFill>
                  <a:schemeClr val="tx1"/>
                </a:solidFill>
                <a:latin typeface="Arial" panose="020B0604020202090204" pitchFamily="34" charset="0"/>
                <a:ea typeface="微软雅黑" panose="020B0503020204020204" pitchFamily="34" charset="-122"/>
                <a:cs typeface="宋体" pitchFamily="2" charset="-122"/>
              </a:defRPr>
            </a:lvl9pPr>
          </a:lstStyle>
          <a:p>
            <a:pPr marR="0" lvl="0" indent="0">
              <a:lnSpc>
                <a:spcPct val="100000"/>
              </a:lnSpc>
              <a:buClrTx/>
              <a:buSzTx/>
              <a:buFontTx/>
              <a:buNone/>
              <a:defRPr/>
            </a:pPr>
            <a:r>
              <a:rPr lang="zh-CN" altLang="en-US" kern="0" dirty="0">
                <a:latin typeface="微软雅黑" panose="020B0503020204020204" pitchFamily="34" charset="-122"/>
                <a:ea typeface="微软雅黑" panose="020B0503020204020204" pitchFamily="34" charset="-122"/>
                <a:cs typeface="+mn-ea"/>
                <a:sym typeface="+mn-lt"/>
              </a:rPr>
              <a:t>项目成果</a:t>
            </a:r>
          </a:p>
        </p:txBody>
      </p:sp>
      <p:sp>
        <p:nvSpPr>
          <p:cNvPr id="2" name="矩形 1"/>
          <p:cNvSpPr/>
          <p:nvPr>
            <p:custDataLst>
              <p:tags r:id="rId2"/>
            </p:custDataLst>
          </p:nvPr>
        </p:nvSpPr>
        <p:spPr>
          <a:xfrm>
            <a:off x="5363845" y="3712210"/>
            <a:ext cx="3437890" cy="1070610"/>
          </a:xfrm>
          <a:prstGeom prst="rect">
            <a:avLst/>
          </a:prstGeom>
          <a:noFill/>
        </p:spPr>
        <p:txBody>
          <a:bodyPr wrap="square" lIns="0" tIns="0" rIns="0" bIns="0" rtlCol="0" anchor="t" anchorCtr="0">
            <a:noAutofit/>
          </a:bodyPr>
          <a:lstStyle/>
          <a:p>
            <a:pPr algn="l">
              <a:lnSpc>
                <a:spcPct val="130000"/>
              </a:lnSpc>
              <a:spcBef>
                <a:spcPct val="0"/>
              </a:spcBef>
              <a:spcAft>
                <a:spcPct val="0"/>
              </a:spcAft>
            </a:pPr>
            <a:r>
              <a:rPr lang="zh-CN" altLang="en-US" sz="1200" dirty="0">
                <a:solidFill>
                  <a:srgbClr val="008A80"/>
                </a:solidFill>
                <a:latin typeface="+mn-ea"/>
                <a:cs typeface="+mn-ea"/>
                <a:sym typeface="+mn-ea"/>
              </a:rPr>
              <a:t>各个分布式</a:t>
            </a:r>
            <a:r>
              <a:rPr lang="en-US" altLang="zh-CN" sz="1200" dirty="0">
                <a:solidFill>
                  <a:srgbClr val="008A80"/>
                </a:solidFill>
                <a:latin typeface="+mn-ea"/>
                <a:cs typeface="+mn-ea"/>
                <a:sym typeface="+mn-ea"/>
              </a:rPr>
              <a:t> </a:t>
            </a:r>
            <a:r>
              <a:rPr lang="zh-CN" altLang="en-US" sz="1200" dirty="0">
                <a:solidFill>
                  <a:schemeClr val="tx1">
                    <a:lumMod val="75000"/>
                    <a:lumOff val="25000"/>
                  </a:schemeClr>
                </a:solidFill>
                <a:latin typeface="+mn-ea"/>
                <a:cs typeface="+mn-ea"/>
                <a:sym typeface="+mn-ea"/>
              </a:rPr>
              <a:t>可</a:t>
            </a:r>
            <a:r>
              <a:rPr lang="zh-CN" altLang="en-US" sz="1200" dirty="0">
                <a:solidFill>
                  <a:schemeClr val="tx1">
                    <a:lumMod val="85000"/>
                    <a:lumOff val="15000"/>
                  </a:schemeClr>
                </a:solidFill>
                <a:latin typeface="+mn-ea"/>
                <a:cs typeface="+mn-ea"/>
                <a:sym typeface="+mn-ea"/>
              </a:rPr>
              <a:t>通过提供的统一API，将模型与预测结果集成到对应的应用系统中或用于分析新数据。</a:t>
            </a:r>
          </a:p>
        </p:txBody>
      </p:sp>
      <p:sp>
        <p:nvSpPr>
          <p:cNvPr id="5" name="矩形 4"/>
          <p:cNvSpPr/>
          <p:nvPr>
            <p:custDataLst>
              <p:tags r:id="rId3"/>
            </p:custDataLst>
          </p:nvPr>
        </p:nvSpPr>
        <p:spPr>
          <a:xfrm>
            <a:off x="5158740" y="3177540"/>
            <a:ext cx="3890645" cy="407670"/>
          </a:xfrm>
          <a:prstGeom prst="rect">
            <a:avLst/>
          </a:prstGeom>
          <a:noFill/>
        </p:spPr>
        <p:txBody>
          <a:bodyPr wrap="square" lIns="0" tIns="0" rIns="0" bIns="0" rtlCol="0" anchor="b" anchorCtr="0">
            <a:noAutofit/>
          </a:bodyPr>
          <a:lstStyle/>
          <a:p>
            <a:pPr algn="l">
              <a:spcBef>
                <a:spcPct val="0"/>
              </a:spcBef>
              <a:spcAft>
                <a:spcPct val="0"/>
              </a:spcAft>
            </a:pPr>
            <a:r>
              <a:rPr lang="zh-CN" altLang="en-US" sz="2000" b="1" dirty="0">
                <a:solidFill>
                  <a:schemeClr val="tx1"/>
                </a:solidFill>
                <a:latin typeface="+mn-ea"/>
                <a:cs typeface="+mn-ea"/>
                <a:sym typeface="+mn-ea"/>
              </a:rPr>
              <a:t>三、集成</a:t>
            </a:r>
          </a:p>
        </p:txBody>
      </p:sp>
      <p:sp>
        <p:nvSpPr>
          <p:cNvPr id="8" name="矩形 7"/>
          <p:cNvSpPr/>
          <p:nvPr>
            <p:custDataLst>
              <p:tags r:id="rId4"/>
            </p:custDataLst>
          </p:nvPr>
        </p:nvSpPr>
        <p:spPr>
          <a:xfrm>
            <a:off x="5337810" y="1523365"/>
            <a:ext cx="3357880" cy="1593215"/>
          </a:xfrm>
          <a:prstGeom prst="rect">
            <a:avLst/>
          </a:prstGeom>
          <a:noFill/>
        </p:spPr>
        <p:txBody>
          <a:bodyPr wrap="square" lIns="0" tIns="0" rIns="0" bIns="0" rtlCol="0" anchor="t" anchorCtr="0">
            <a:noAutofit/>
          </a:bodyPr>
          <a:lstStyle/>
          <a:p>
            <a:pPr algn="l">
              <a:lnSpc>
                <a:spcPct val="130000"/>
              </a:lnSpc>
              <a:spcBef>
                <a:spcPct val="0"/>
              </a:spcBef>
              <a:spcAft>
                <a:spcPct val="0"/>
              </a:spcAft>
            </a:pPr>
            <a:r>
              <a:rPr lang="zh-CN" altLang="en-US" sz="1400" dirty="0">
                <a:solidFill>
                  <a:srgbClr val="008A80"/>
                </a:solidFill>
                <a:latin typeface="+mn-ea"/>
                <a:cs typeface="+mn-ea"/>
                <a:sym typeface="+mn-ea"/>
              </a:rPr>
              <a:t>国网总调</a:t>
            </a:r>
            <a:r>
              <a:rPr lang="en-US" altLang="zh-CN" sz="1400" dirty="0">
                <a:solidFill>
                  <a:srgbClr val="008A80"/>
                </a:solidFill>
                <a:latin typeface="+mn-ea"/>
                <a:cs typeface="+mn-ea"/>
                <a:sym typeface="+mn-ea"/>
              </a:rPr>
              <a:t> </a:t>
            </a:r>
            <a:r>
              <a:rPr lang="zh-CN" altLang="en-US" sz="1200" dirty="0">
                <a:latin typeface="+mn-ea"/>
                <a:cs typeface="+mn-ea"/>
                <a:sym typeface="+mn-ea"/>
              </a:rPr>
              <a:t>研发并提</a:t>
            </a:r>
            <a:r>
              <a:rPr lang="zh-CN" altLang="en-US" sz="1200" dirty="0">
                <a:solidFill>
                  <a:schemeClr val="tx1">
                    <a:lumMod val="85000"/>
                    <a:lumOff val="15000"/>
                  </a:schemeClr>
                </a:solidFill>
                <a:latin typeface="+mn-ea"/>
                <a:cs typeface="+mn-ea"/>
                <a:sym typeface="+mn-ea"/>
              </a:rPr>
              <a:t>供基础大模型；</a:t>
            </a:r>
          </a:p>
          <a:p>
            <a:pPr algn="l">
              <a:lnSpc>
                <a:spcPct val="130000"/>
              </a:lnSpc>
              <a:spcBef>
                <a:spcPct val="0"/>
              </a:spcBef>
              <a:spcAft>
                <a:spcPct val="0"/>
              </a:spcAft>
            </a:pPr>
            <a:r>
              <a:rPr lang="zh-CN" altLang="en-US" sz="1400" dirty="0">
                <a:solidFill>
                  <a:srgbClr val="008A80"/>
                </a:solidFill>
                <a:latin typeface="+mn-ea"/>
                <a:cs typeface="+mn-ea"/>
                <a:sym typeface="+mn-ea"/>
              </a:rPr>
              <a:t>省调、地调和县调等</a:t>
            </a:r>
            <a:r>
              <a:rPr lang="en-US" altLang="zh-CN" sz="1400" dirty="0">
                <a:solidFill>
                  <a:srgbClr val="008A80"/>
                </a:solidFill>
                <a:latin typeface="+mn-ea"/>
                <a:cs typeface="+mn-ea"/>
                <a:sym typeface="+mn-ea"/>
              </a:rPr>
              <a:t> </a:t>
            </a:r>
            <a:r>
              <a:rPr lang="zh-CN" altLang="en-US" sz="1200" dirty="0">
                <a:solidFill>
                  <a:schemeClr val="tx1">
                    <a:lumMod val="85000"/>
                    <a:lumOff val="15000"/>
                  </a:schemeClr>
                </a:solidFill>
                <a:latin typeface="+mn-ea"/>
                <a:cs typeface="+mn-ea"/>
                <a:sym typeface="+mn-ea"/>
              </a:rPr>
              <a:t>可结合新能源场站实际历史表现和地理位置，在基础大模型的基础上进行</a:t>
            </a:r>
            <a:r>
              <a:rPr lang="zh-CN" altLang="en-US" sz="1200" b="1" dirty="0">
                <a:solidFill>
                  <a:schemeClr val="tx1"/>
                </a:solidFill>
                <a:latin typeface="+mn-ea"/>
                <a:cs typeface="+mn-ea"/>
                <a:sym typeface="+mn-ea"/>
              </a:rPr>
              <a:t>微调，</a:t>
            </a:r>
            <a:r>
              <a:rPr lang="zh-CN" altLang="en-US" sz="1200" b="1" dirty="0">
                <a:solidFill>
                  <a:schemeClr val="tx1">
                    <a:lumMod val="85000"/>
                    <a:lumOff val="15000"/>
                  </a:schemeClr>
                </a:solidFill>
                <a:latin typeface="+mn-ea"/>
                <a:cs typeface="+mn-ea"/>
                <a:sym typeface="+mn-ea"/>
              </a:rPr>
              <a:t>轻松实现</a:t>
            </a:r>
            <a:r>
              <a:rPr lang="zh-CN" altLang="en-US" sz="1200" b="1" dirty="0">
                <a:solidFill>
                  <a:schemeClr val="tx1"/>
                </a:solidFill>
                <a:latin typeface="+mn-ea"/>
                <a:cs typeface="+mn-ea"/>
                <a:sym typeface="+mn-ea"/>
              </a:rPr>
              <a:t>一站一模型；</a:t>
            </a:r>
          </a:p>
          <a:p>
            <a:pPr algn="l">
              <a:lnSpc>
                <a:spcPct val="130000"/>
              </a:lnSpc>
              <a:spcBef>
                <a:spcPct val="0"/>
              </a:spcBef>
              <a:spcAft>
                <a:spcPct val="0"/>
              </a:spcAft>
            </a:pPr>
            <a:r>
              <a:rPr lang="zh-CN" altLang="en-US" sz="1200" b="1" dirty="0">
                <a:solidFill>
                  <a:schemeClr val="tx1"/>
                </a:solidFill>
                <a:latin typeface="+mn-ea"/>
                <a:cs typeface="+mn-ea"/>
                <a:sym typeface="+mn-ea"/>
              </a:rPr>
              <a:t>分布式主体</a:t>
            </a:r>
            <a:r>
              <a:rPr lang="en-US" altLang="zh-CN" sz="1200" b="1" dirty="0">
                <a:solidFill>
                  <a:schemeClr val="tx1"/>
                </a:solidFill>
                <a:latin typeface="+mn-ea"/>
                <a:cs typeface="+mn-ea"/>
                <a:sym typeface="+mn-ea"/>
              </a:rPr>
              <a:t> </a:t>
            </a:r>
            <a:r>
              <a:rPr lang="zh-CN" altLang="en-US" sz="1200" dirty="0">
                <a:solidFill>
                  <a:schemeClr val="tx1"/>
                </a:solidFill>
                <a:latin typeface="+mn-ea"/>
                <a:cs typeface="+mn-ea"/>
                <a:sym typeface="+mn-ea"/>
              </a:rPr>
              <a:t>可直接使用，</a:t>
            </a:r>
            <a:r>
              <a:rPr lang="zh-CN" altLang="en-US" sz="1200" dirty="0">
                <a:solidFill>
                  <a:schemeClr val="tx1">
                    <a:lumMod val="75000"/>
                    <a:lumOff val="25000"/>
                  </a:schemeClr>
                </a:solidFill>
                <a:cs typeface="+mn-ea"/>
                <a:sym typeface="+mn-ea"/>
              </a:rPr>
              <a:t>通过统一数据传输获取预测数据。</a:t>
            </a:r>
            <a:endParaRPr lang="zh-CN" altLang="en-US" sz="1200" b="0" dirty="0">
              <a:solidFill>
                <a:schemeClr val="tx1">
                  <a:lumMod val="75000"/>
                  <a:lumOff val="25000"/>
                </a:schemeClr>
              </a:solidFill>
              <a:cs typeface="+mn-ea"/>
              <a:sym typeface="+mn-ea"/>
            </a:endParaRPr>
          </a:p>
          <a:p>
            <a:pPr algn="l">
              <a:lnSpc>
                <a:spcPct val="130000"/>
              </a:lnSpc>
              <a:spcBef>
                <a:spcPct val="0"/>
              </a:spcBef>
              <a:spcAft>
                <a:spcPct val="0"/>
              </a:spcAft>
            </a:pPr>
            <a:endParaRPr lang="zh-CN" altLang="en-US" sz="1200" b="0" dirty="0">
              <a:solidFill>
                <a:schemeClr val="tx1">
                  <a:lumMod val="75000"/>
                  <a:lumOff val="25000"/>
                </a:schemeClr>
              </a:solidFill>
              <a:latin typeface="+mn-ea"/>
              <a:cs typeface="+mn-ea"/>
              <a:sym typeface="+mn-ea"/>
            </a:endParaRPr>
          </a:p>
        </p:txBody>
      </p:sp>
      <p:sp>
        <p:nvSpPr>
          <p:cNvPr id="12" name="矩形 11"/>
          <p:cNvSpPr/>
          <p:nvPr>
            <p:custDataLst>
              <p:tags r:id="rId5"/>
            </p:custDataLst>
          </p:nvPr>
        </p:nvSpPr>
        <p:spPr>
          <a:xfrm>
            <a:off x="5132705" y="1010920"/>
            <a:ext cx="3917315" cy="433705"/>
          </a:xfrm>
          <a:prstGeom prst="rect">
            <a:avLst/>
          </a:prstGeom>
          <a:noFill/>
        </p:spPr>
        <p:txBody>
          <a:bodyPr wrap="square" lIns="0" tIns="0" rIns="0" bIns="0" rtlCol="0" anchor="b" anchorCtr="0">
            <a:noAutofit/>
          </a:bodyPr>
          <a:lstStyle/>
          <a:p>
            <a:pPr algn="l">
              <a:spcBef>
                <a:spcPct val="0"/>
              </a:spcBef>
              <a:spcAft>
                <a:spcPct val="0"/>
              </a:spcAft>
            </a:pPr>
            <a:r>
              <a:rPr lang="zh-CN" altLang="en-US" sz="2000" b="1" dirty="0">
                <a:solidFill>
                  <a:schemeClr val="tx1"/>
                </a:solidFill>
                <a:latin typeface="+mn-ea"/>
                <a:cs typeface="+mn-ea"/>
                <a:sym typeface="+mn-ea"/>
              </a:rPr>
              <a:t>二、微调</a:t>
            </a:r>
          </a:p>
        </p:txBody>
      </p:sp>
      <p:sp>
        <p:nvSpPr>
          <p:cNvPr id="13" name="矩形 12"/>
          <p:cNvSpPr/>
          <p:nvPr>
            <p:custDataLst>
              <p:tags r:id="rId6"/>
            </p:custDataLst>
          </p:nvPr>
        </p:nvSpPr>
        <p:spPr>
          <a:xfrm>
            <a:off x="701040" y="1503045"/>
            <a:ext cx="4015105" cy="1514475"/>
          </a:xfrm>
          <a:prstGeom prst="rect">
            <a:avLst/>
          </a:prstGeom>
          <a:noFill/>
        </p:spPr>
        <p:txBody>
          <a:bodyPr wrap="square" lIns="0" tIns="0" rIns="0" bIns="0" rtlCol="0" anchor="t" anchorCtr="0">
            <a:noAutofit/>
          </a:bodyPr>
          <a:lstStyle/>
          <a:p>
            <a:pPr algn="l">
              <a:lnSpc>
                <a:spcPct val="130000"/>
              </a:lnSpc>
              <a:spcBef>
                <a:spcPct val="0"/>
              </a:spcBef>
              <a:spcAft>
                <a:spcPct val="0"/>
              </a:spcAft>
            </a:pPr>
            <a:r>
              <a:rPr lang="zh-CN" altLang="en-US" sz="1200" dirty="0">
                <a:solidFill>
                  <a:schemeClr val="tx1">
                    <a:lumMod val="85000"/>
                    <a:lumOff val="15000"/>
                  </a:schemeClr>
                </a:solidFill>
                <a:latin typeface="+mn-ea"/>
                <a:cs typeface="+mn-ea"/>
                <a:sym typeface="+mn-ea"/>
              </a:rPr>
              <a:t>基于时序预测大模型，在</a:t>
            </a:r>
            <a:r>
              <a:rPr lang="en-US" altLang="zh-CN" sz="1400" dirty="0">
                <a:solidFill>
                  <a:srgbClr val="008A80"/>
                </a:solidFill>
                <a:latin typeface="+mn-ea"/>
                <a:cs typeface="+mn-ea"/>
                <a:sym typeface="+mn-ea"/>
              </a:rPr>
              <a:t>0</a:t>
            </a:r>
            <a:r>
              <a:rPr lang="zh-CN" altLang="en-US" sz="1400" dirty="0">
                <a:solidFill>
                  <a:srgbClr val="008A80"/>
                </a:solidFill>
                <a:latin typeface="+mn-ea"/>
                <a:cs typeface="+mn-ea"/>
                <a:sym typeface="+mn-ea"/>
              </a:rPr>
              <a:t>样本</a:t>
            </a:r>
            <a:r>
              <a:rPr lang="zh-CN" altLang="en-US" sz="1200" dirty="0">
                <a:solidFill>
                  <a:schemeClr val="tx1">
                    <a:lumMod val="85000"/>
                    <a:lumOff val="15000"/>
                  </a:schemeClr>
                </a:solidFill>
                <a:latin typeface="+mn-ea"/>
                <a:cs typeface="+mn-ea"/>
                <a:sym typeface="+mn-ea"/>
              </a:rPr>
              <a:t>的情况下，进行高精度</a:t>
            </a:r>
            <a:r>
              <a:rPr lang="en-US" altLang="zh-CN" sz="1200" dirty="0">
                <a:solidFill>
                  <a:schemeClr val="tx1">
                    <a:lumMod val="85000"/>
                    <a:lumOff val="15000"/>
                  </a:schemeClr>
                </a:solidFill>
                <a:latin typeface="+mn-ea"/>
                <a:cs typeface="+mn-ea"/>
                <a:sym typeface="+mn-ea"/>
              </a:rPr>
              <a:t>10</a:t>
            </a:r>
            <a:r>
              <a:rPr lang="zh-CN" altLang="en-US" sz="1200" dirty="0">
                <a:solidFill>
                  <a:schemeClr val="tx1">
                    <a:lumMod val="85000"/>
                    <a:lumOff val="15000"/>
                  </a:schemeClr>
                </a:solidFill>
                <a:latin typeface="+mn-ea"/>
                <a:cs typeface="+mn-ea"/>
                <a:sym typeface="+mn-ea"/>
              </a:rPr>
              <a:t>天内的光伏功率预测</a:t>
            </a:r>
          </a:p>
        </p:txBody>
      </p:sp>
      <p:sp>
        <p:nvSpPr>
          <p:cNvPr id="28" name="矩形 27"/>
          <p:cNvSpPr/>
          <p:nvPr>
            <p:custDataLst>
              <p:tags r:id="rId7"/>
            </p:custDataLst>
          </p:nvPr>
        </p:nvSpPr>
        <p:spPr>
          <a:xfrm>
            <a:off x="541655" y="1045845"/>
            <a:ext cx="4380230" cy="384810"/>
          </a:xfrm>
          <a:prstGeom prst="rect">
            <a:avLst/>
          </a:prstGeom>
          <a:noFill/>
        </p:spPr>
        <p:txBody>
          <a:bodyPr wrap="square" lIns="0" tIns="0" rIns="0" bIns="0" rtlCol="0" anchor="b" anchorCtr="0">
            <a:noAutofit/>
          </a:bodyPr>
          <a:lstStyle/>
          <a:p>
            <a:pPr algn="l">
              <a:spcBef>
                <a:spcPct val="0"/>
              </a:spcBef>
              <a:spcAft>
                <a:spcPct val="0"/>
              </a:spcAft>
            </a:pPr>
            <a:r>
              <a:rPr lang="zh-CN" altLang="en-US" sz="2000" b="1" dirty="0">
                <a:solidFill>
                  <a:schemeClr val="tx1"/>
                </a:solidFill>
                <a:latin typeface="+mn-ea"/>
                <a:cs typeface="+mn-ea"/>
                <a:sym typeface="+mn-ea"/>
              </a:rPr>
              <a:t>一、预测</a:t>
            </a:r>
          </a:p>
        </p:txBody>
      </p:sp>
      <p:pic>
        <p:nvPicPr>
          <p:cNvPr id="101" name="图片 100" descr="/Users/sufanglin/Library/Containers/com.kingsoft.wpsoffice.mac/Data/tmp/photoeditapp/20241010193056/temp.pngtemp"/>
          <p:cNvPicPr>
            <a:picLocks noChangeAspect="1"/>
          </p:cNvPicPr>
          <p:nvPr>
            <p:custDataLst>
              <p:tags r:id="rId8"/>
            </p:custDataLst>
          </p:nvPr>
        </p:nvPicPr>
        <p:blipFill>
          <a:blip r:embed="rId38">
            <a:lum contrast="6000"/>
          </a:blip>
          <a:stretch>
            <a:fillRect/>
          </a:stretch>
        </p:blipFill>
        <p:spPr>
          <a:xfrm>
            <a:off x="906780" y="2178051"/>
            <a:ext cx="4015105" cy="1033145"/>
          </a:xfrm>
          <a:prstGeom prst="rect">
            <a:avLst/>
          </a:prstGeom>
        </p:spPr>
      </p:pic>
      <p:pic>
        <p:nvPicPr>
          <p:cNvPr id="102" name="图片 101"/>
          <p:cNvPicPr>
            <a:picLocks noChangeAspect="1"/>
          </p:cNvPicPr>
          <p:nvPr>
            <p:custDataLst>
              <p:tags r:id="rId9"/>
            </p:custDataLst>
          </p:nvPr>
        </p:nvPicPr>
        <p:blipFill>
          <a:blip r:embed="rId39">
            <a:lum contrast="6000"/>
          </a:blip>
          <a:stretch>
            <a:fillRect/>
          </a:stretch>
        </p:blipFill>
        <p:spPr>
          <a:xfrm>
            <a:off x="906145" y="3262631"/>
            <a:ext cx="4015740" cy="1015365"/>
          </a:xfrm>
          <a:prstGeom prst="rect">
            <a:avLst/>
          </a:prstGeom>
        </p:spPr>
      </p:pic>
      <p:sp>
        <p:nvSpPr>
          <p:cNvPr id="14" name="矩形 13"/>
          <p:cNvSpPr/>
          <p:nvPr>
            <p:custDataLst>
              <p:tags r:id="rId10"/>
            </p:custDataLst>
          </p:nvPr>
        </p:nvSpPr>
        <p:spPr>
          <a:xfrm>
            <a:off x="511175" y="2172336"/>
            <a:ext cx="360045" cy="1021715"/>
          </a:xfrm>
          <a:prstGeom prst="rect">
            <a:avLst/>
          </a:prstGeom>
          <a:solidFill>
            <a:srgbClr val="008A80"/>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000">
                <a:solidFill>
                  <a:schemeClr val="bg1"/>
                </a:solidFill>
              </a:rPr>
              <a:t>1</a:t>
            </a:r>
            <a:r>
              <a:rPr lang="zh-CN" altLang="en-US" sz="1000">
                <a:solidFill>
                  <a:schemeClr val="bg1"/>
                </a:solidFill>
              </a:rPr>
              <a:t>天</a:t>
            </a:r>
          </a:p>
        </p:txBody>
      </p:sp>
      <p:sp>
        <p:nvSpPr>
          <p:cNvPr id="115" name="矩形 114"/>
          <p:cNvSpPr/>
          <p:nvPr>
            <p:custDataLst>
              <p:tags r:id="rId11"/>
            </p:custDataLst>
          </p:nvPr>
        </p:nvSpPr>
        <p:spPr>
          <a:xfrm>
            <a:off x="511175" y="3246756"/>
            <a:ext cx="360045" cy="1021715"/>
          </a:xfrm>
          <a:prstGeom prst="rect">
            <a:avLst/>
          </a:prstGeom>
          <a:solidFill>
            <a:srgbClr val="008A80"/>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000" dirty="0">
                <a:solidFill>
                  <a:schemeClr val="bg1"/>
                </a:solidFill>
              </a:rPr>
              <a:t>10</a:t>
            </a:r>
            <a:r>
              <a:rPr lang="zh-CN" altLang="en-US" sz="1000" dirty="0">
                <a:solidFill>
                  <a:schemeClr val="bg1"/>
                </a:solidFill>
              </a:rPr>
              <a:t>天</a:t>
            </a:r>
          </a:p>
        </p:txBody>
      </p:sp>
      <p:grpSp>
        <p:nvGrpSpPr>
          <p:cNvPr id="29" name="组合 28"/>
          <p:cNvGrpSpPr/>
          <p:nvPr/>
        </p:nvGrpSpPr>
        <p:grpSpPr>
          <a:xfrm>
            <a:off x="9208135" y="1061085"/>
            <a:ext cx="2513330" cy="2290598"/>
            <a:chOff x="4736" y="3847"/>
            <a:chExt cx="2941" cy="2907"/>
          </a:xfrm>
        </p:grpSpPr>
        <p:sp>
          <p:nvSpPr>
            <p:cNvPr id="141" name="矩形 140"/>
            <p:cNvSpPr/>
            <p:nvPr>
              <p:custDataLst>
                <p:tags r:id="rId12"/>
              </p:custDataLst>
            </p:nvPr>
          </p:nvSpPr>
          <p:spPr>
            <a:xfrm>
              <a:off x="4739" y="4892"/>
              <a:ext cx="2938" cy="929"/>
            </a:xfrm>
            <a:prstGeom prst="rect">
              <a:avLst/>
            </a:prstGeom>
            <a:solidFill>
              <a:schemeClr val="accent5">
                <a:lumMod val="40000"/>
                <a:lumOff val="60000"/>
              </a:schemeClr>
            </a:solidFill>
            <a:ln w="3175">
              <a:noFill/>
              <a:prstDash val="sysDash"/>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2" name="矩形 141"/>
            <p:cNvSpPr/>
            <p:nvPr>
              <p:custDataLst>
                <p:tags r:id="rId13"/>
              </p:custDataLst>
            </p:nvPr>
          </p:nvSpPr>
          <p:spPr>
            <a:xfrm>
              <a:off x="4795" y="4999"/>
              <a:ext cx="908" cy="488"/>
            </a:xfrm>
            <a:prstGeom prst="rect">
              <a:avLst/>
            </a:prstGeom>
            <a:solidFill>
              <a:schemeClr val="accent5">
                <a:lumMod val="20000"/>
                <a:lumOff val="80000"/>
              </a:schemeClr>
            </a:solidFill>
            <a:ln>
              <a:solidFill>
                <a:srgbClr val="008A80"/>
              </a:solidFill>
              <a:prstDash val="sys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1200">
                  <a:solidFill>
                    <a:srgbClr val="008A80"/>
                  </a:solidFill>
                </a:rPr>
                <a:t>省调</a:t>
              </a:r>
            </a:p>
          </p:txBody>
        </p:sp>
        <p:sp>
          <p:nvSpPr>
            <p:cNvPr id="143" name="矩形 142"/>
            <p:cNvSpPr/>
            <p:nvPr>
              <p:custDataLst>
                <p:tags r:id="rId14"/>
              </p:custDataLst>
            </p:nvPr>
          </p:nvSpPr>
          <p:spPr>
            <a:xfrm>
              <a:off x="5761" y="4999"/>
              <a:ext cx="908" cy="488"/>
            </a:xfrm>
            <a:prstGeom prst="rect">
              <a:avLst/>
            </a:prstGeom>
            <a:solidFill>
              <a:schemeClr val="accent4">
                <a:lumMod val="60000"/>
                <a:lumOff val="40000"/>
              </a:schemeClr>
            </a:solidFill>
            <a:ln>
              <a:solidFill>
                <a:srgbClr val="008A80"/>
              </a:solidFill>
              <a:prstDash val="sys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1200" dirty="0">
                  <a:solidFill>
                    <a:srgbClr val="008A80"/>
                  </a:solidFill>
                </a:rPr>
                <a:t>地调</a:t>
              </a:r>
            </a:p>
          </p:txBody>
        </p:sp>
        <p:sp>
          <p:nvSpPr>
            <p:cNvPr id="144" name="矩形 143"/>
            <p:cNvSpPr/>
            <p:nvPr>
              <p:custDataLst>
                <p:tags r:id="rId15"/>
              </p:custDataLst>
            </p:nvPr>
          </p:nvSpPr>
          <p:spPr>
            <a:xfrm>
              <a:off x="6727" y="4999"/>
              <a:ext cx="908" cy="488"/>
            </a:xfrm>
            <a:prstGeom prst="rect">
              <a:avLst/>
            </a:prstGeom>
            <a:solidFill>
              <a:srgbClr val="E2F0D9"/>
            </a:solidFill>
            <a:ln>
              <a:solidFill>
                <a:srgbClr val="008A80"/>
              </a:solidFill>
              <a:prstDash val="sys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1200">
                  <a:solidFill>
                    <a:srgbClr val="008A80"/>
                  </a:solidFill>
                </a:rPr>
                <a:t>县调</a:t>
              </a:r>
            </a:p>
          </p:txBody>
        </p:sp>
        <p:sp>
          <p:nvSpPr>
            <p:cNvPr id="145" name="矩形 144"/>
            <p:cNvSpPr/>
            <p:nvPr>
              <p:custDataLst>
                <p:tags r:id="rId16"/>
              </p:custDataLst>
            </p:nvPr>
          </p:nvSpPr>
          <p:spPr>
            <a:xfrm>
              <a:off x="4736" y="5883"/>
              <a:ext cx="2937" cy="871"/>
            </a:xfrm>
            <a:prstGeom prst="rect">
              <a:avLst/>
            </a:prstGeom>
            <a:solidFill>
              <a:srgbClr val="9FC5BE"/>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lnSpc>
                  <a:spcPct val="150000"/>
                </a:lnSpc>
              </a:pPr>
              <a:r>
                <a:rPr lang="zh-CN" altLang="en-US" sz="1200" b="1">
                  <a:solidFill>
                    <a:srgbClr val="008A80"/>
                  </a:solidFill>
                </a:rPr>
                <a:t>国网调度</a:t>
              </a:r>
              <a:endParaRPr lang="zh-CN" altLang="en-US" sz="900" b="1">
                <a:solidFill>
                  <a:srgbClr val="008A80"/>
                </a:solidFill>
              </a:endParaRPr>
            </a:p>
            <a:p>
              <a:pPr algn="ctr">
                <a:lnSpc>
                  <a:spcPct val="150000"/>
                </a:lnSpc>
              </a:pPr>
              <a:r>
                <a:rPr lang="zh-CN" altLang="en-US" sz="900">
                  <a:solidFill>
                    <a:schemeClr val="tx1">
                      <a:lumMod val="85000"/>
                      <a:lumOff val="15000"/>
                    </a:schemeClr>
                  </a:solidFill>
                </a:rPr>
                <a:t>提供</a:t>
              </a:r>
              <a:r>
                <a:rPr lang="zh-CN" altLang="en-US" sz="900" b="1">
                  <a:solidFill>
                    <a:schemeClr val="tx1">
                      <a:lumMod val="85000"/>
                      <a:lumOff val="15000"/>
                    </a:schemeClr>
                  </a:solidFill>
                </a:rPr>
                <a:t>基础大模型</a:t>
              </a:r>
            </a:p>
          </p:txBody>
        </p:sp>
        <p:sp>
          <p:nvSpPr>
            <p:cNvPr id="146" name="任意多边形: 形状 377"/>
            <p:cNvSpPr/>
            <p:nvPr>
              <p:custDataLst>
                <p:tags r:id="rId17"/>
              </p:custDataLst>
            </p:nvPr>
          </p:nvSpPr>
          <p:spPr>
            <a:xfrm rot="16200000" flipV="1">
              <a:off x="7133" y="5635"/>
              <a:ext cx="555" cy="268"/>
            </a:xfrm>
            <a:custGeom>
              <a:avLst/>
              <a:gdLst>
                <a:gd name="connsiteX0" fmla="*/ 682625 w 682625"/>
                <a:gd name="connsiteY0" fmla="*/ 0 h 6350"/>
                <a:gd name="connsiteX1" fmla="*/ 0 w 682625"/>
                <a:gd name="connsiteY1" fmla="*/ 0 h 6350"/>
              </a:gdLst>
              <a:ahLst/>
              <a:cxnLst>
                <a:cxn ang="0">
                  <a:pos x="connsiteX0" y="connsiteY0"/>
                </a:cxn>
                <a:cxn ang="0">
                  <a:pos x="connsiteX1" y="connsiteY1"/>
                </a:cxn>
              </a:cxnLst>
              <a:rect l="l" t="t" r="r" b="b"/>
              <a:pathLst>
                <a:path w="682625" h="6350">
                  <a:moveTo>
                    <a:pt x="682625" y="0"/>
                  </a:moveTo>
                  <a:lnTo>
                    <a:pt x="0" y="0"/>
                  </a:lnTo>
                </a:path>
              </a:pathLst>
            </a:custGeom>
            <a:noFill/>
            <a:ln w="6350" cap="flat">
              <a:solidFill>
                <a:srgbClr val="008A80"/>
              </a:solidFill>
              <a:custDash>
                <a:ds d="300000" sp="300000"/>
              </a:custDash>
              <a:miter/>
              <a:headEnd type="triangle"/>
              <a:tailEnd type="oval"/>
            </a:ln>
          </p:spPr>
          <p:txBody>
            <a:bodyPr rtlCol="0" anchor="ctr"/>
            <a:lstStyle/>
            <a:p>
              <a:endParaRPr lang="en-US"/>
            </a:p>
          </p:txBody>
        </p:sp>
        <p:sp>
          <p:nvSpPr>
            <p:cNvPr id="147" name="矩形 146"/>
            <p:cNvSpPr/>
            <p:nvPr>
              <p:custDataLst>
                <p:tags r:id="rId18"/>
              </p:custDataLst>
            </p:nvPr>
          </p:nvSpPr>
          <p:spPr>
            <a:xfrm>
              <a:off x="4739" y="3847"/>
              <a:ext cx="2938" cy="982"/>
            </a:xfrm>
            <a:prstGeom prst="rect">
              <a:avLst/>
            </a:prstGeom>
            <a:solidFill>
              <a:srgbClr val="7FC4BF"/>
            </a:solidFill>
            <a:ln w="3175">
              <a:no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lnSpc>
                  <a:spcPct val="150000"/>
                </a:lnSpc>
              </a:pPr>
              <a:r>
                <a:rPr lang="zh-CN" altLang="en-US" sz="1200" dirty="0"/>
                <a:t>分布式主体</a:t>
              </a:r>
            </a:p>
            <a:p>
              <a:pPr algn="ctr">
                <a:lnSpc>
                  <a:spcPct val="150000"/>
                </a:lnSpc>
              </a:pPr>
              <a:r>
                <a:rPr lang="zh-CN" altLang="en-US" sz="900" dirty="0">
                  <a:solidFill>
                    <a:schemeClr val="tx1">
                      <a:lumMod val="85000"/>
                      <a:lumOff val="15000"/>
                    </a:schemeClr>
                  </a:solidFill>
                  <a:cs typeface="+mn-ea"/>
                  <a:sym typeface="+mn-ea"/>
                </a:rPr>
                <a:t>享受</a:t>
              </a:r>
              <a:r>
                <a:rPr lang="zh-CN" altLang="en-US" sz="900" dirty="0">
                  <a:solidFill>
                    <a:schemeClr val="tx1">
                      <a:lumMod val="75000"/>
                      <a:lumOff val="25000"/>
                    </a:schemeClr>
                  </a:solidFill>
                  <a:cs typeface="+mn-ea"/>
                  <a:sym typeface="+mn-ea"/>
                </a:rPr>
                <a:t>模型产出的</a:t>
              </a:r>
              <a:r>
                <a:rPr lang="zh-CN" altLang="en-US" sz="900" b="1" dirty="0">
                  <a:solidFill>
                    <a:schemeClr val="tx1">
                      <a:lumMod val="75000"/>
                      <a:lumOff val="25000"/>
                    </a:schemeClr>
                  </a:solidFill>
                  <a:cs typeface="+mn-ea"/>
                  <a:sym typeface="+mn-ea"/>
                </a:rPr>
                <a:t>结果</a:t>
              </a:r>
            </a:p>
          </p:txBody>
        </p:sp>
        <p:sp>
          <p:nvSpPr>
            <p:cNvPr id="148" name="任意多边形: 形状 377"/>
            <p:cNvSpPr/>
            <p:nvPr>
              <p:custDataLst>
                <p:tags r:id="rId19"/>
              </p:custDataLst>
            </p:nvPr>
          </p:nvSpPr>
          <p:spPr>
            <a:xfrm rot="16200000" flipV="1">
              <a:off x="7133" y="4673"/>
              <a:ext cx="555" cy="268"/>
            </a:xfrm>
            <a:custGeom>
              <a:avLst/>
              <a:gdLst>
                <a:gd name="connsiteX0" fmla="*/ 682625 w 682625"/>
                <a:gd name="connsiteY0" fmla="*/ 0 h 6350"/>
                <a:gd name="connsiteX1" fmla="*/ 0 w 682625"/>
                <a:gd name="connsiteY1" fmla="*/ 0 h 6350"/>
              </a:gdLst>
              <a:ahLst/>
              <a:cxnLst>
                <a:cxn ang="0">
                  <a:pos x="connsiteX0" y="connsiteY0"/>
                </a:cxn>
                <a:cxn ang="0">
                  <a:pos x="connsiteX1" y="connsiteY1"/>
                </a:cxn>
              </a:cxnLst>
              <a:rect l="l" t="t" r="r" b="b"/>
              <a:pathLst>
                <a:path w="682625" h="6350">
                  <a:moveTo>
                    <a:pt x="682625" y="0"/>
                  </a:moveTo>
                  <a:lnTo>
                    <a:pt x="0" y="0"/>
                  </a:lnTo>
                </a:path>
              </a:pathLst>
            </a:custGeom>
            <a:noFill/>
            <a:ln w="6350" cap="flat">
              <a:solidFill>
                <a:srgbClr val="008A80"/>
              </a:solidFill>
              <a:custDash>
                <a:ds d="300000" sp="300000"/>
              </a:custDash>
              <a:miter/>
              <a:headEnd type="triangle"/>
              <a:tailEnd type="oval"/>
            </a:ln>
          </p:spPr>
          <p:txBody>
            <a:bodyPr rtlCol="0" anchor="ctr"/>
            <a:lstStyle/>
            <a:p>
              <a:endParaRPr lang="en-US"/>
            </a:p>
          </p:txBody>
        </p:sp>
        <p:sp>
          <p:nvSpPr>
            <p:cNvPr id="149" name="Text Box 30"/>
            <p:cNvSpPr txBox="1">
              <a:spLocks noChangeArrowheads="1"/>
            </p:cNvSpPr>
            <p:nvPr>
              <p:custDataLst>
                <p:tags r:id="rId20"/>
              </p:custDataLst>
            </p:nvPr>
          </p:nvSpPr>
          <p:spPr bwMode="gray">
            <a:xfrm>
              <a:off x="5117" y="5329"/>
              <a:ext cx="2128" cy="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0784" tIns="40784" rIns="40784" bIns="40784" anchor="ctr">
              <a:noAutofit/>
            </a:bodyPr>
            <a:lstStyle>
              <a:lvl1pPr defTabSz="881380" eaLnBrk="0" hangingPunct="0">
                <a:defRPr sz="1200" b="1">
                  <a:solidFill>
                    <a:schemeClr val="tx1"/>
                  </a:solidFill>
                  <a:latin typeface="Verdana" panose="020B0804030504040204" pitchFamily="34" charset="0"/>
                  <a:cs typeface="Arial" panose="020B0604020202090204" pitchFamily="34" charset="0"/>
                </a:defRPr>
              </a:lvl1pPr>
              <a:lvl2pPr marL="742950" indent="-285750" defTabSz="881380" eaLnBrk="0" hangingPunct="0">
                <a:defRPr sz="1200" b="1">
                  <a:solidFill>
                    <a:schemeClr val="tx1"/>
                  </a:solidFill>
                  <a:latin typeface="Verdana" panose="020B0804030504040204" pitchFamily="34" charset="0"/>
                  <a:cs typeface="Arial" panose="020B0604020202090204" pitchFamily="34" charset="0"/>
                </a:defRPr>
              </a:lvl2pPr>
              <a:lvl3pPr marL="1143000" indent="-228600" defTabSz="881380" eaLnBrk="0" hangingPunct="0">
                <a:defRPr sz="1200" b="1">
                  <a:solidFill>
                    <a:schemeClr val="tx1"/>
                  </a:solidFill>
                  <a:latin typeface="Verdana" panose="020B0804030504040204" pitchFamily="34" charset="0"/>
                  <a:cs typeface="Arial" panose="020B0604020202090204" pitchFamily="34" charset="0"/>
                </a:defRPr>
              </a:lvl3pPr>
              <a:lvl4pPr marL="1600200" indent="-228600" defTabSz="881380" eaLnBrk="0" hangingPunct="0">
                <a:defRPr sz="1200" b="1">
                  <a:solidFill>
                    <a:schemeClr val="tx1"/>
                  </a:solidFill>
                  <a:latin typeface="Verdana" panose="020B0804030504040204" pitchFamily="34" charset="0"/>
                  <a:cs typeface="Arial" panose="020B0604020202090204" pitchFamily="34" charset="0"/>
                </a:defRPr>
              </a:lvl4pPr>
              <a:lvl5pPr marL="2057400" indent="-228600" defTabSz="881380" eaLnBrk="0" hangingPunct="0">
                <a:defRPr sz="1200" b="1">
                  <a:solidFill>
                    <a:schemeClr val="tx1"/>
                  </a:solidFill>
                  <a:latin typeface="Verdana" panose="020B0804030504040204" pitchFamily="34" charset="0"/>
                  <a:cs typeface="Arial" panose="020B0604020202090204" pitchFamily="34" charset="0"/>
                </a:defRPr>
              </a:lvl5pPr>
              <a:lvl6pPr marL="2514600" indent="-228600" defTabSz="881380" eaLnBrk="0" fontAlgn="base" hangingPunct="0">
                <a:spcBef>
                  <a:spcPct val="0"/>
                </a:spcBef>
                <a:spcAft>
                  <a:spcPct val="0"/>
                </a:spcAft>
                <a:defRPr sz="1200" b="1">
                  <a:solidFill>
                    <a:schemeClr val="tx1"/>
                  </a:solidFill>
                  <a:latin typeface="Verdana" panose="020B0804030504040204" pitchFamily="34" charset="0"/>
                  <a:cs typeface="Arial" panose="020B0604020202090204" pitchFamily="34" charset="0"/>
                </a:defRPr>
              </a:lvl6pPr>
              <a:lvl7pPr marL="2971800" indent="-228600" defTabSz="881380" eaLnBrk="0" fontAlgn="base" hangingPunct="0">
                <a:spcBef>
                  <a:spcPct val="0"/>
                </a:spcBef>
                <a:spcAft>
                  <a:spcPct val="0"/>
                </a:spcAft>
                <a:defRPr sz="1200" b="1">
                  <a:solidFill>
                    <a:schemeClr val="tx1"/>
                  </a:solidFill>
                  <a:latin typeface="Verdana" panose="020B0804030504040204" pitchFamily="34" charset="0"/>
                  <a:cs typeface="Arial" panose="020B0604020202090204" pitchFamily="34" charset="0"/>
                </a:defRPr>
              </a:lvl7pPr>
              <a:lvl8pPr marL="3429000" indent="-228600" defTabSz="881380" eaLnBrk="0" fontAlgn="base" hangingPunct="0">
                <a:spcBef>
                  <a:spcPct val="0"/>
                </a:spcBef>
                <a:spcAft>
                  <a:spcPct val="0"/>
                </a:spcAft>
                <a:defRPr sz="1200" b="1">
                  <a:solidFill>
                    <a:schemeClr val="tx1"/>
                  </a:solidFill>
                  <a:latin typeface="Verdana" panose="020B0804030504040204" pitchFamily="34" charset="0"/>
                  <a:cs typeface="Arial" panose="020B0604020202090204" pitchFamily="34" charset="0"/>
                </a:defRPr>
              </a:lvl8pPr>
              <a:lvl9pPr marL="3886200" indent="-228600" defTabSz="881380" eaLnBrk="0" fontAlgn="base" hangingPunct="0">
                <a:spcBef>
                  <a:spcPct val="0"/>
                </a:spcBef>
                <a:spcAft>
                  <a:spcPct val="0"/>
                </a:spcAft>
                <a:defRPr sz="1200" b="1">
                  <a:solidFill>
                    <a:schemeClr val="tx1"/>
                  </a:solidFill>
                  <a:latin typeface="Verdana" panose="020B0804030504040204" pitchFamily="34" charset="0"/>
                  <a:cs typeface="Arial" panose="020B0604020202090204" pitchFamily="34" charset="0"/>
                </a:defRPr>
              </a:lvl9pPr>
            </a:lstStyle>
            <a:p>
              <a:pPr marL="1270" lvl="1" indent="0" algn="ctr" eaLnBrk="1" hangingPunct="1">
                <a:lnSpc>
                  <a:spcPct val="100000"/>
                </a:lnSpc>
                <a:buFont typeface="Wingdings" panose="05000000000000000000" pitchFamily="2" charset="2"/>
                <a:buNone/>
              </a:pPr>
              <a:r>
                <a:rPr lang="zh-CN" altLang="en-US" sz="900" b="0" dirty="0">
                  <a:solidFill>
                    <a:schemeClr val="tx1">
                      <a:lumMod val="75000"/>
                      <a:lumOff val="25000"/>
                    </a:schemeClr>
                  </a:solidFill>
                  <a:latin typeface="+mn-ea"/>
                  <a:cs typeface="+mn-ea"/>
                  <a:sym typeface="+mn-ea"/>
                </a:rPr>
                <a:t>在基础模型基础上进行</a:t>
              </a:r>
              <a:r>
                <a:rPr lang="zh-CN" altLang="en-US" sz="900" dirty="0">
                  <a:solidFill>
                    <a:schemeClr val="tx1">
                      <a:lumMod val="75000"/>
                      <a:lumOff val="25000"/>
                    </a:schemeClr>
                  </a:solidFill>
                  <a:latin typeface="+mn-ea"/>
                  <a:cs typeface="+mn-ea"/>
                  <a:sym typeface="+mn-ea"/>
                </a:rPr>
                <a:t>微调</a:t>
              </a:r>
            </a:p>
          </p:txBody>
        </p:sp>
        <p:pic>
          <p:nvPicPr>
            <p:cNvPr id="32" name="图片 31" descr="光伏 (3)"/>
            <p:cNvPicPr>
              <a:picLocks noChangeAspect="1"/>
            </p:cNvPicPr>
            <p:nvPr>
              <p:custDataLst>
                <p:tags r:id="rId21"/>
              </p:custDataLst>
            </p:nvPr>
          </p:nvPicPr>
          <p:blipFill>
            <a:blip r:embed="rId40"/>
            <a:stretch>
              <a:fillRect/>
            </a:stretch>
          </p:blipFill>
          <p:spPr>
            <a:xfrm flipH="1">
              <a:off x="4795" y="3966"/>
              <a:ext cx="279" cy="279"/>
            </a:xfrm>
            <a:prstGeom prst="rect">
              <a:avLst/>
            </a:prstGeom>
          </p:spPr>
        </p:pic>
        <p:pic>
          <p:nvPicPr>
            <p:cNvPr id="36" name="图片 35" descr="光伏 (3)"/>
            <p:cNvPicPr>
              <a:picLocks noChangeAspect="1"/>
            </p:cNvPicPr>
            <p:nvPr>
              <p:custDataLst>
                <p:tags r:id="rId22"/>
              </p:custDataLst>
            </p:nvPr>
          </p:nvPicPr>
          <p:blipFill>
            <a:blip r:embed="rId40"/>
            <a:stretch>
              <a:fillRect/>
            </a:stretch>
          </p:blipFill>
          <p:spPr>
            <a:xfrm flipH="1">
              <a:off x="5159" y="4083"/>
              <a:ext cx="216" cy="216"/>
            </a:xfrm>
            <a:prstGeom prst="rect">
              <a:avLst/>
            </a:prstGeom>
          </p:spPr>
        </p:pic>
        <p:pic>
          <p:nvPicPr>
            <p:cNvPr id="37" name="图片 36" descr="光伏 (3)"/>
            <p:cNvPicPr>
              <a:picLocks noChangeAspect="1"/>
            </p:cNvPicPr>
            <p:nvPr>
              <p:custDataLst>
                <p:tags r:id="rId23"/>
              </p:custDataLst>
            </p:nvPr>
          </p:nvPicPr>
          <p:blipFill>
            <a:blip r:embed="rId40"/>
            <a:stretch>
              <a:fillRect/>
            </a:stretch>
          </p:blipFill>
          <p:spPr>
            <a:xfrm flipH="1">
              <a:off x="5117" y="4347"/>
              <a:ext cx="314" cy="315"/>
            </a:xfrm>
            <a:prstGeom prst="rect">
              <a:avLst/>
            </a:prstGeom>
          </p:spPr>
        </p:pic>
        <p:pic>
          <p:nvPicPr>
            <p:cNvPr id="38" name="图片 37" descr="光伏 (3)"/>
            <p:cNvPicPr>
              <a:picLocks noChangeAspect="1"/>
            </p:cNvPicPr>
            <p:nvPr>
              <p:custDataLst>
                <p:tags r:id="rId24"/>
              </p:custDataLst>
            </p:nvPr>
          </p:nvPicPr>
          <p:blipFill>
            <a:blip r:embed="rId40"/>
            <a:stretch>
              <a:fillRect/>
            </a:stretch>
          </p:blipFill>
          <p:spPr>
            <a:xfrm flipH="1">
              <a:off x="5574" y="3929"/>
              <a:ext cx="168" cy="168"/>
            </a:xfrm>
            <a:prstGeom prst="rect">
              <a:avLst/>
            </a:prstGeom>
          </p:spPr>
        </p:pic>
        <p:pic>
          <p:nvPicPr>
            <p:cNvPr id="41" name="图片 40" descr="光伏 (3)"/>
            <p:cNvPicPr>
              <a:picLocks noChangeAspect="1"/>
            </p:cNvPicPr>
            <p:nvPr>
              <p:custDataLst>
                <p:tags r:id="rId25"/>
              </p:custDataLst>
            </p:nvPr>
          </p:nvPicPr>
          <p:blipFill>
            <a:blip r:embed="rId40"/>
            <a:stretch>
              <a:fillRect/>
            </a:stretch>
          </p:blipFill>
          <p:spPr>
            <a:xfrm flipH="1">
              <a:off x="6769" y="3914"/>
              <a:ext cx="216" cy="216"/>
            </a:xfrm>
            <a:prstGeom prst="rect">
              <a:avLst/>
            </a:prstGeom>
          </p:spPr>
        </p:pic>
        <p:pic>
          <p:nvPicPr>
            <p:cNvPr id="42" name="图片 41" descr="光伏 (3)"/>
            <p:cNvPicPr>
              <a:picLocks noChangeAspect="1"/>
            </p:cNvPicPr>
            <p:nvPr>
              <p:custDataLst>
                <p:tags r:id="rId26"/>
              </p:custDataLst>
            </p:nvPr>
          </p:nvPicPr>
          <p:blipFill>
            <a:blip r:embed="rId40"/>
            <a:stretch>
              <a:fillRect/>
            </a:stretch>
          </p:blipFill>
          <p:spPr>
            <a:xfrm flipH="1">
              <a:off x="7412" y="3962"/>
              <a:ext cx="168" cy="168"/>
            </a:xfrm>
            <a:prstGeom prst="rect">
              <a:avLst/>
            </a:prstGeom>
          </p:spPr>
        </p:pic>
        <p:pic>
          <p:nvPicPr>
            <p:cNvPr id="43" name="图片 42" descr="光伏 (3)"/>
            <p:cNvPicPr>
              <a:picLocks noChangeAspect="1"/>
            </p:cNvPicPr>
            <p:nvPr>
              <p:custDataLst>
                <p:tags r:id="rId27"/>
              </p:custDataLst>
            </p:nvPr>
          </p:nvPicPr>
          <p:blipFill>
            <a:blip r:embed="rId40"/>
            <a:stretch>
              <a:fillRect/>
            </a:stretch>
          </p:blipFill>
          <p:spPr>
            <a:xfrm flipH="1">
              <a:off x="7079" y="3903"/>
              <a:ext cx="285" cy="284"/>
            </a:xfrm>
            <a:prstGeom prst="rect">
              <a:avLst/>
            </a:prstGeom>
          </p:spPr>
        </p:pic>
        <p:pic>
          <p:nvPicPr>
            <p:cNvPr id="44" name="图片 43" descr="光伏 (3)"/>
            <p:cNvPicPr>
              <a:picLocks noChangeAspect="1"/>
            </p:cNvPicPr>
            <p:nvPr>
              <p:custDataLst>
                <p:tags r:id="rId28"/>
              </p:custDataLst>
            </p:nvPr>
          </p:nvPicPr>
          <p:blipFill>
            <a:blip r:embed="rId40"/>
            <a:stretch>
              <a:fillRect/>
            </a:stretch>
          </p:blipFill>
          <p:spPr>
            <a:xfrm flipH="1">
              <a:off x="7366" y="4188"/>
              <a:ext cx="268" cy="268"/>
            </a:xfrm>
            <a:prstGeom prst="rect">
              <a:avLst/>
            </a:prstGeom>
          </p:spPr>
        </p:pic>
        <p:pic>
          <p:nvPicPr>
            <p:cNvPr id="160" name="图片 159" descr="光伏 (3)"/>
            <p:cNvPicPr>
              <a:picLocks noChangeAspect="1"/>
            </p:cNvPicPr>
            <p:nvPr>
              <p:custDataLst>
                <p:tags r:id="rId29"/>
              </p:custDataLst>
            </p:nvPr>
          </p:nvPicPr>
          <p:blipFill>
            <a:blip r:embed="rId40"/>
            <a:stretch>
              <a:fillRect/>
            </a:stretch>
          </p:blipFill>
          <p:spPr>
            <a:xfrm flipH="1">
              <a:off x="7019" y="4244"/>
              <a:ext cx="216" cy="216"/>
            </a:xfrm>
            <a:prstGeom prst="rect">
              <a:avLst/>
            </a:prstGeom>
          </p:spPr>
        </p:pic>
        <p:pic>
          <p:nvPicPr>
            <p:cNvPr id="45" name="图片 44" descr="光伏 (3)"/>
            <p:cNvPicPr>
              <a:picLocks noChangeAspect="1"/>
            </p:cNvPicPr>
            <p:nvPr>
              <p:custDataLst>
                <p:tags r:id="rId30"/>
              </p:custDataLst>
            </p:nvPr>
          </p:nvPicPr>
          <p:blipFill>
            <a:blip r:embed="rId40"/>
            <a:stretch>
              <a:fillRect/>
            </a:stretch>
          </p:blipFill>
          <p:spPr>
            <a:xfrm flipH="1">
              <a:off x="4838" y="4463"/>
              <a:ext cx="216" cy="216"/>
            </a:xfrm>
            <a:prstGeom prst="rect">
              <a:avLst/>
            </a:prstGeom>
          </p:spPr>
        </p:pic>
        <p:pic>
          <p:nvPicPr>
            <p:cNvPr id="46" name="图片 45" descr="光伏 (3)"/>
            <p:cNvPicPr>
              <a:picLocks noChangeAspect="1"/>
            </p:cNvPicPr>
            <p:nvPr>
              <p:custDataLst>
                <p:tags r:id="rId31"/>
              </p:custDataLst>
            </p:nvPr>
          </p:nvPicPr>
          <p:blipFill>
            <a:blip r:embed="rId40"/>
            <a:stretch>
              <a:fillRect/>
            </a:stretch>
          </p:blipFill>
          <p:spPr>
            <a:xfrm flipH="1">
              <a:off x="5419" y="4189"/>
              <a:ext cx="216" cy="216"/>
            </a:xfrm>
            <a:prstGeom prst="rect">
              <a:avLst/>
            </a:prstGeom>
          </p:spPr>
        </p:pic>
        <p:pic>
          <p:nvPicPr>
            <p:cNvPr id="51" name="图片 50" descr="光伏 (3)"/>
            <p:cNvPicPr>
              <a:picLocks noChangeAspect="1"/>
            </p:cNvPicPr>
            <p:nvPr>
              <p:custDataLst>
                <p:tags r:id="rId32"/>
              </p:custDataLst>
            </p:nvPr>
          </p:nvPicPr>
          <p:blipFill>
            <a:blip r:embed="rId40"/>
            <a:stretch>
              <a:fillRect/>
            </a:stretch>
          </p:blipFill>
          <p:spPr>
            <a:xfrm flipH="1">
              <a:off x="7080" y="4480"/>
              <a:ext cx="285" cy="285"/>
            </a:xfrm>
            <a:prstGeom prst="rect">
              <a:avLst/>
            </a:prstGeom>
          </p:spPr>
        </p:pic>
        <p:pic>
          <p:nvPicPr>
            <p:cNvPr id="179" name="图片 178" descr="光伏 (3)"/>
            <p:cNvPicPr>
              <a:picLocks noChangeAspect="1"/>
            </p:cNvPicPr>
            <p:nvPr>
              <p:custDataLst>
                <p:tags r:id="rId33"/>
              </p:custDataLst>
            </p:nvPr>
          </p:nvPicPr>
          <p:blipFill>
            <a:blip r:embed="rId40"/>
            <a:stretch>
              <a:fillRect/>
            </a:stretch>
          </p:blipFill>
          <p:spPr>
            <a:xfrm flipH="1">
              <a:off x="5436" y="4610"/>
              <a:ext cx="120" cy="120"/>
            </a:xfrm>
            <a:prstGeom prst="rect">
              <a:avLst/>
            </a:prstGeom>
          </p:spPr>
        </p:pic>
        <p:pic>
          <p:nvPicPr>
            <p:cNvPr id="180" name="图片 179" descr="光伏 (3)"/>
            <p:cNvPicPr>
              <a:picLocks noChangeAspect="1"/>
            </p:cNvPicPr>
            <p:nvPr>
              <p:custDataLst>
                <p:tags r:id="rId34"/>
              </p:custDataLst>
            </p:nvPr>
          </p:nvPicPr>
          <p:blipFill>
            <a:blip r:embed="rId40"/>
            <a:stretch>
              <a:fillRect/>
            </a:stretch>
          </p:blipFill>
          <p:spPr>
            <a:xfrm flipH="1">
              <a:off x="5295" y="3914"/>
              <a:ext cx="169" cy="169"/>
            </a:xfrm>
            <a:prstGeom prst="rect">
              <a:avLst/>
            </a:prstGeom>
          </p:spPr>
        </p:pic>
        <p:pic>
          <p:nvPicPr>
            <p:cNvPr id="181" name="图片 180" descr="光伏 (3)"/>
            <p:cNvPicPr>
              <a:picLocks noChangeAspect="1"/>
            </p:cNvPicPr>
            <p:nvPr>
              <p:custDataLst>
                <p:tags r:id="rId35"/>
              </p:custDataLst>
            </p:nvPr>
          </p:nvPicPr>
          <p:blipFill>
            <a:blip r:embed="rId40"/>
            <a:stretch>
              <a:fillRect/>
            </a:stretch>
          </p:blipFill>
          <p:spPr>
            <a:xfrm flipH="1">
              <a:off x="6769" y="4189"/>
              <a:ext cx="216" cy="216"/>
            </a:xfrm>
            <a:prstGeom prst="rect">
              <a:avLst/>
            </a:prstGeom>
          </p:spPr>
        </p:pic>
      </p:grpSp>
      <p:pic>
        <p:nvPicPr>
          <p:cNvPr id="3" name="图片 2"/>
          <p:cNvPicPr>
            <a:picLocks noChangeAspect="1"/>
          </p:cNvPicPr>
          <p:nvPr/>
        </p:nvPicPr>
        <p:blipFill>
          <a:blip r:embed="rId41" cstate="print">
            <a:extLst>
              <a:ext uri="{28A0092B-C50C-407E-A947-70E740481C1C}">
                <a14:useLocalDpi xmlns:a14="http://schemas.microsoft.com/office/drawing/2010/main" val="0"/>
              </a:ext>
            </a:extLst>
          </a:blip>
          <a:srcRect t="12051" r="1535" b="7160"/>
          <a:stretch>
            <a:fillRect/>
          </a:stretch>
        </p:blipFill>
        <p:spPr>
          <a:xfrm>
            <a:off x="1587860" y="4329431"/>
            <a:ext cx="5149725" cy="2381884"/>
          </a:xfrm>
          <a:prstGeom prst="rect">
            <a:avLst/>
          </a:prstGeom>
        </p:spPr>
      </p:pic>
      <p:pic>
        <p:nvPicPr>
          <p:cNvPr id="6" name="图片 5"/>
          <p:cNvPicPr>
            <a:picLocks noChangeAspect="1"/>
          </p:cNvPicPr>
          <p:nvPr/>
        </p:nvPicPr>
        <p:blipFill>
          <a:blip r:embed="rId42" cstate="print">
            <a:extLst>
              <a:ext uri="{28A0092B-C50C-407E-A947-70E740481C1C}">
                <a14:useLocalDpi xmlns:a14="http://schemas.microsoft.com/office/drawing/2010/main" val="0"/>
              </a:ext>
            </a:extLst>
          </a:blip>
          <a:srcRect t="5831"/>
          <a:stretch>
            <a:fillRect/>
          </a:stretch>
        </p:blipFill>
        <p:spPr>
          <a:xfrm>
            <a:off x="9427014" y="3406561"/>
            <a:ext cx="1610784" cy="328524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382" y="1121568"/>
            <a:ext cx="2754557" cy="3671888"/>
          </a:xfrm>
          <a:prstGeom prst="rect">
            <a:avLst/>
          </a:prstGeom>
        </p:spPr>
      </p:pic>
      <p:sp>
        <p:nvSpPr>
          <p:cNvPr id="34" name="文本框 33"/>
          <p:cNvSpPr txBox="1"/>
          <p:nvPr/>
        </p:nvSpPr>
        <p:spPr>
          <a:xfrm>
            <a:off x="4229972" y="1421540"/>
            <a:ext cx="3050327" cy="1200329"/>
          </a:xfrm>
          <a:prstGeom prst="rect">
            <a:avLst/>
          </a:prstGeom>
          <a:noFill/>
        </p:spPr>
        <p:txBody>
          <a:bodyPr wrap="square">
            <a:spAutoFit/>
          </a:bodyPr>
          <a:lstStyle/>
          <a:p>
            <a:r>
              <a:rPr lang="zh-CN" altLang="en-US" b="1" dirty="0"/>
              <a:t>四川大学 (985) • </a:t>
            </a:r>
            <a:r>
              <a:rPr lang="zh-CN" altLang="en-US" dirty="0"/>
              <a:t>计算机学院</a:t>
            </a:r>
            <a:endParaRPr lang="en-US" altLang="zh-CN" dirty="0"/>
          </a:p>
          <a:p>
            <a:r>
              <a:rPr lang="zh-CN" altLang="en-US" dirty="0"/>
              <a:t>计算机科学与技术 </a:t>
            </a:r>
            <a:r>
              <a:rPr lang="en-US" altLang="zh-CN" dirty="0"/>
              <a:t>• </a:t>
            </a:r>
            <a:r>
              <a:rPr lang="zh-CN" altLang="en-US" dirty="0"/>
              <a:t>硕士</a:t>
            </a:r>
            <a:endParaRPr lang="en-US" altLang="zh-CN" dirty="0"/>
          </a:p>
          <a:p>
            <a:endParaRPr lang="en-US" altLang="zh-CN" dirty="0"/>
          </a:p>
          <a:p>
            <a:endParaRPr lang="zh-CN" altLang="en-US" dirty="0"/>
          </a:p>
        </p:txBody>
      </p:sp>
      <p:cxnSp>
        <p:nvCxnSpPr>
          <p:cNvPr id="36" name="直接连接符 35"/>
          <p:cNvCxnSpPr/>
          <p:nvPr/>
        </p:nvCxnSpPr>
        <p:spPr>
          <a:xfrm>
            <a:off x="4229972" y="1343500"/>
            <a:ext cx="0" cy="183512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229972" y="4580701"/>
            <a:ext cx="3050327" cy="1477328"/>
          </a:xfrm>
          <a:prstGeom prst="rect">
            <a:avLst/>
          </a:prstGeom>
          <a:noFill/>
        </p:spPr>
        <p:txBody>
          <a:bodyPr wrap="square">
            <a:spAutoFit/>
          </a:bodyPr>
          <a:lstStyle/>
          <a:p>
            <a:r>
              <a:rPr lang="zh-CN" altLang="en-US" b="1" dirty="0"/>
              <a:t>四川大学 (985) • </a:t>
            </a:r>
            <a:r>
              <a:rPr lang="zh-CN" altLang="en-US" dirty="0"/>
              <a:t>计算机学院</a:t>
            </a:r>
            <a:endParaRPr lang="en-US" altLang="zh-CN" dirty="0"/>
          </a:p>
          <a:p>
            <a:r>
              <a:rPr lang="zh-CN" altLang="en-US" dirty="0"/>
              <a:t>计算机科学与技术 </a:t>
            </a:r>
            <a:r>
              <a:rPr lang="en-US" altLang="zh-CN" dirty="0"/>
              <a:t>• </a:t>
            </a:r>
            <a:r>
              <a:rPr lang="zh-CN" altLang="en-US" dirty="0"/>
              <a:t>学士</a:t>
            </a:r>
            <a:endParaRPr lang="en-US" altLang="zh-CN" dirty="0"/>
          </a:p>
          <a:p>
            <a:endParaRPr lang="en-US" altLang="zh-CN" dirty="0"/>
          </a:p>
          <a:p>
            <a:r>
              <a:rPr lang="en-US" altLang="zh-CN" dirty="0"/>
              <a:t>GPA</a:t>
            </a:r>
            <a:r>
              <a:rPr lang="zh-CN" altLang="en-US" dirty="0"/>
              <a:t>：</a:t>
            </a:r>
            <a:r>
              <a:rPr lang="en-US" altLang="zh-CN" dirty="0"/>
              <a:t>3.7</a:t>
            </a:r>
          </a:p>
          <a:p>
            <a:r>
              <a:rPr lang="zh-CN" altLang="en-US" dirty="0"/>
              <a:t>排名：</a:t>
            </a:r>
            <a:r>
              <a:rPr lang="en-US" altLang="zh-CN" dirty="0"/>
              <a:t>10%</a:t>
            </a:r>
            <a:endParaRPr lang="zh-CN" altLang="en-US" dirty="0"/>
          </a:p>
        </p:txBody>
      </p:sp>
      <p:sp>
        <p:nvSpPr>
          <p:cNvPr id="39" name="文本框 38"/>
          <p:cNvSpPr txBox="1"/>
          <p:nvPr/>
        </p:nvSpPr>
        <p:spPr>
          <a:xfrm>
            <a:off x="3339172" y="2874045"/>
            <a:ext cx="889987" cy="369332"/>
          </a:xfrm>
          <a:prstGeom prst="rect">
            <a:avLst/>
          </a:prstGeom>
          <a:noFill/>
        </p:spPr>
        <p:txBody>
          <a:bodyPr wrap="none" rtlCol="0">
            <a:spAutoFit/>
          </a:bodyPr>
          <a:lstStyle/>
          <a:p>
            <a:r>
              <a:rPr lang="en-US" altLang="zh-CN" dirty="0"/>
              <a:t>2023.9</a:t>
            </a:r>
            <a:endParaRPr lang="zh-CN" altLang="en-US" dirty="0"/>
          </a:p>
        </p:txBody>
      </p:sp>
      <p:sp>
        <p:nvSpPr>
          <p:cNvPr id="40" name="文本框 39"/>
          <p:cNvSpPr txBox="1"/>
          <p:nvPr/>
        </p:nvSpPr>
        <p:spPr>
          <a:xfrm>
            <a:off x="3339172" y="1373939"/>
            <a:ext cx="889987" cy="369332"/>
          </a:xfrm>
          <a:prstGeom prst="rect">
            <a:avLst/>
          </a:prstGeom>
          <a:noFill/>
        </p:spPr>
        <p:txBody>
          <a:bodyPr wrap="none" rtlCol="0">
            <a:spAutoFit/>
          </a:bodyPr>
          <a:lstStyle/>
          <a:p>
            <a:r>
              <a:rPr lang="en-US" altLang="zh-CN" dirty="0"/>
              <a:t>2026.6</a:t>
            </a:r>
            <a:endParaRPr lang="zh-CN" altLang="en-US" dirty="0"/>
          </a:p>
        </p:txBody>
      </p:sp>
      <p:cxnSp>
        <p:nvCxnSpPr>
          <p:cNvPr id="41" name="直接连接符 40"/>
          <p:cNvCxnSpPr/>
          <p:nvPr/>
        </p:nvCxnSpPr>
        <p:spPr>
          <a:xfrm>
            <a:off x="4229159" y="4502661"/>
            <a:ext cx="0" cy="18014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3339172" y="5934742"/>
            <a:ext cx="889987" cy="369332"/>
          </a:xfrm>
          <a:prstGeom prst="rect">
            <a:avLst/>
          </a:prstGeom>
          <a:noFill/>
        </p:spPr>
        <p:txBody>
          <a:bodyPr wrap="none" rtlCol="0">
            <a:spAutoFit/>
          </a:bodyPr>
          <a:lstStyle/>
          <a:p>
            <a:r>
              <a:rPr lang="en-US" altLang="zh-CN" dirty="0"/>
              <a:t>2019.9</a:t>
            </a:r>
            <a:endParaRPr lang="zh-CN" altLang="en-US" dirty="0"/>
          </a:p>
        </p:txBody>
      </p:sp>
      <p:sp>
        <p:nvSpPr>
          <p:cNvPr id="43" name="文本框 42"/>
          <p:cNvSpPr txBox="1"/>
          <p:nvPr/>
        </p:nvSpPr>
        <p:spPr>
          <a:xfrm>
            <a:off x="3339172" y="4477426"/>
            <a:ext cx="889987" cy="369332"/>
          </a:xfrm>
          <a:prstGeom prst="rect">
            <a:avLst/>
          </a:prstGeom>
          <a:noFill/>
        </p:spPr>
        <p:txBody>
          <a:bodyPr wrap="none" rtlCol="0">
            <a:spAutoFit/>
          </a:bodyPr>
          <a:lstStyle/>
          <a:p>
            <a:r>
              <a:rPr lang="en-US" altLang="zh-CN" dirty="0"/>
              <a:t>2023.6</a:t>
            </a:r>
            <a:endParaRPr lang="zh-CN" altLang="en-US" dirty="0"/>
          </a:p>
        </p:txBody>
      </p:sp>
      <p:cxnSp>
        <p:nvCxnSpPr>
          <p:cNvPr id="45" name="直接箭头连接符 44"/>
          <p:cNvCxnSpPr/>
          <p:nvPr/>
        </p:nvCxnSpPr>
        <p:spPr>
          <a:xfrm flipV="1">
            <a:off x="4675464" y="3713842"/>
            <a:ext cx="0" cy="38551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7" name="文本框 46"/>
          <p:cNvSpPr txBox="1"/>
          <p:nvPr/>
        </p:nvSpPr>
        <p:spPr>
          <a:xfrm>
            <a:off x="4830705" y="3752708"/>
            <a:ext cx="902811" cy="307777"/>
          </a:xfrm>
          <a:prstGeom prst="rect">
            <a:avLst/>
          </a:prstGeom>
          <a:noFill/>
        </p:spPr>
        <p:txBody>
          <a:bodyPr wrap="none" rtlCol="0">
            <a:spAutoFit/>
          </a:bodyPr>
          <a:lstStyle/>
          <a:p>
            <a:r>
              <a:rPr lang="zh-CN" altLang="en-US" sz="1400" dirty="0">
                <a:solidFill>
                  <a:srgbClr val="FF0000"/>
                </a:solidFill>
              </a:rPr>
              <a:t>免试保送</a:t>
            </a:r>
          </a:p>
        </p:txBody>
      </p:sp>
      <p:sp>
        <p:nvSpPr>
          <p:cNvPr id="72" name="文本框 71"/>
          <p:cNvSpPr txBox="1"/>
          <p:nvPr/>
        </p:nvSpPr>
        <p:spPr>
          <a:xfrm>
            <a:off x="118662" y="4990810"/>
            <a:ext cx="3150221" cy="646331"/>
          </a:xfrm>
          <a:prstGeom prst="rect">
            <a:avLst/>
          </a:prstGeom>
          <a:noFill/>
        </p:spPr>
        <p:txBody>
          <a:bodyPr wrap="none" rtlCol="0">
            <a:spAutoFit/>
          </a:bodyPr>
          <a:lstStyle/>
          <a:p>
            <a:r>
              <a:rPr lang="zh-CN" altLang="en-US" dirty="0"/>
              <a:t>联系电话：</a:t>
            </a:r>
            <a:r>
              <a:rPr lang="en-US" altLang="zh-CN" dirty="0"/>
              <a:t>18835438251</a:t>
            </a:r>
          </a:p>
          <a:p>
            <a:r>
              <a:rPr lang="zh-CN" altLang="en-US" dirty="0"/>
              <a:t>邮箱：</a:t>
            </a:r>
            <a:r>
              <a:rPr lang="en-US" altLang="zh-CN" dirty="0">
                <a:hlinkClick r:id="rId3"/>
              </a:rPr>
              <a:t>1261430883@qq.com</a:t>
            </a:r>
            <a:endParaRPr lang="en-US" altLang="zh-CN" dirty="0"/>
          </a:p>
        </p:txBody>
      </p:sp>
      <p:sp>
        <p:nvSpPr>
          <p:cNvPr id="76" name="文本框 75"/>
          <p:cNvSpPr txBox="1"/>
          <p:nvPr/>
        </p:nvSpPr>
        <p:spPr>
          <a:xfrm>
            <a:off x="7878266" y="1436147"/>
            <a:ext cx="3834430" cy="2131353"/>
          </a:xfrm>
          <a:prstGeom prst="rect">
            <a:avLst/>
          </a:prstGeom>
          <a:noFill/>
        </p:spPr>
        <p:txBody>
          <a:bodyPr wrap="square">
            <a:spAutoFit/>
          </a:bodyPr>
          <a:lstStyle/>
          <a:p>
            <a:pPr>
              <a:lnSpc>
                <a:spcPct val="150000"/>
              </a:lnSpc>
            </a:pPr>
            <a:r>
              <a:rPr lang="zh-CN" altLang="en-US" sz="2000" b="1" dirty="0"/>
              <a:t>在校期间的荣誉：</a:t>
            </a:r>
            <a:endParaRPr lang="en-US" altLang="zh-CN" sz="2000" b="1" dirty="0"/>
          </a:p>
          <a:p>
            <a:pPr>
              <a:lnSpc>
                <a:spcPct val="150000"/>
              </a:lnSpc>
            </a:pPr>
            <a:r>
              <a:rPr lang="zh-CN" altLang="en-US" sz="1400" dirty="0"/>
              <a:t>2024 年英特尔奖学金</a:t>
            </a:r>
            <a:endParaRPr lang="en-US" altLang="zh-CN" sz="1400" dirty="0"/>
          </a:p>
          <a:p>
            <a:pPr>
              <a:lnSpc>
                <a:spcPct val="150000"/>
              </a:lnSpc>
            </a:pPr>
            <a:r>
              <a:rPr lang="zh-CN" altLang="en-US" sz="1400" dirty="0"/>
              <a:t>四川大学 2023-2024 学年优秀研究生干部</a:t>
            </a:r>
            <a:endParaRPr lang="en-US" altLang="zh-CN" sz="1400" dirty="0"/>
          </a:p>
          <a:p>
            <a:pPr>
              <a:lnSpc>
                <a:spcPct val="150000"/>
              </a:lnSpc>
            </a:pPr>
            <a:r>
              <a:rPr lang="zh-CN" altLang="en-US" sz="1400" dirty="0"/>
              <a:t>四川大学 2023-2024 学年优秀研究生</a:t>
            </a:r>
            <a:endParaRPr lang="en-US" altLang="zh-CN" sz="1400" dirty="0"/>
          </a:p>
          <a:p>
            <a:pPr>
              <a:lnSpc>
                <a:spcPct val="150000"/>
              </a:lnSpc>
            </a:pPr>
            <a:r>
              <a:rPr lang="zh-CN" altLang="en-US" sz="1400" dirty="0"/>
              <a:t>四川大学研究生一等奖学金</a:t>
            </a:r>
            <a:endParaRPr lang="en-US" altLang="zh-CN" sz="1400" dirty="0"/>
          </a:p>
          <a:p>
            <a:pPr>
              <a:lnSpc>
                <a:spcPct val="150000"/>
              </a:lnSpc>
            </a:pPr>
            <a:r>
              <a:rPr lang="zh-CN" altLang="en-US" sz="1400" dirty="0"/>
              <a:t>四川大学优秀学生</a:t>
            </a:r>
          </a:p>
        </p:txBody>
      </p:sp>
      <p:cxnSp>
        <p:nvCxnSpPr>
          <p:cNvPr id="77" name="直接连接符 76"/>
          <p:cNvCxnSpPr/>
          <p:nvPr/>
        </p:nvCxnSpPr>
        <p:spPr>
          <a:xfrm>
            <a:off x="7579282" y="1343500"/>
            <a:ext cx="0" cy="544192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7878266" y="3752708"/>
            <a:ext cx="4083352" cy="3100849"/>
          </a:xfrm>
          <a:prstGeom prst="rect">
            <a:avLst/>
          </a:prstGeom>
          <a:noFill/>
        </p:spPr>
        <p:txBody>
          <a:bodyPr wrap="square">
            <a:spAutoFit/>
          </a:bodyPr>
          <a:lstStyle>
            <a:defPPr>
              <a:defRPr lang="zh-CN"/>
            </a:defPPr>
            <a:lvl1pPr>
              <a:lnSpc>
                <a:spcPct val="150000"/>
              </a:lnSpc>
              <a:defRPr sz="1400" b="1"/>
            </a:lvl1pPr>
          </a:lstStyle>
          <a:p>
            <a:r>
              <a:rPr lang="zh-CN" altLang="en-US" sz="2000" dirty="0"/>
              <a:t>技能：</a:t>
            </a:r>
            <a:endParaRPr lang="en-US" altLang="zh-CN" sz="2000" dirty="0"/>
          </a:p>
          <a:p>
            <a:r>
              <a:rPr lang="zh-CN" altLang="en-US" dirty="0"/>
              <a:t>Go</a:t>
            </a:r>
            <a:r>
              <a:rPr lang="zh-CN" altLang="en-US" b="0" dirty="0"/>
              <a:t>：Go 基础、协程、Gin、Gorm</a:t>
            </a:r>
            <a:endParaRPr lang="en-US" altLang="zh-CN" b="0" dirty="0"/>
          </a:p>
          <a:p>
            <a:r>
              <a:rPr lang="zh-CN" altLang="en-US" dirty="0"/>
              <a:t>其他语言</a:t>
            </a:r>
            <a:r>
              <a:rPr lang="zh-CN" altLang="en-US" b="0" dirty="0"/>
              <a:t>：Python、Java（了解）、C++（了解）</a:t>
            </a:r>
            <a:endParaRPr lang="en-US" altLang="zh-CN" b="0" dirty="0"/>
          </a:p>
          <a:p>
            <a:r>
              <a:rPr lang="zh-CN" altLang="en-US" dirty="0"/>
              <a:t>数据库</a:t>
            </a:r>
            <a:r>
              <a:rPr lang="zh-CN" altLang="en-US" b="0" dirty="0"/>
              <a:t>：MySQL 、Redis、ElasticSearch</a:t>
            </a:r>
            <a:endParaRPr lang="en-US" altLang="zh-CN" b="0" dirty="0"/>
          </a:p>
          <a:p>
            <a:r>
              <a:rPr lang="zh-CN" altLang="en-US" dirty="0"/>
              <a:t>消息中间件</a:t>
            </a:r>
            <a:r>
              <a:rPr lang="zh-CN" altLang="en-US" b="0" dirty="0"/>
              <a:t>：Asynq</a:t>
            </a:r>
            <a:endParaRPr lang="en-US" altLang="zh-CN" b="0" dirty="0"/>
          </a:p>
          <a:p>
            <a:r>
              <a:rPr lang="zh-CN" altLang="en-US" dirty="0"/>
              <a:t>工具</a:t>
            </a:r>
            <a:r>
              <a:rPr lang="zh-CN" altLang="en-US" b="0" dirty="0"/>
              <a:t>： Jaeger、k8s、Docker、Nginx</a:t>
            </a:r>
            <a:endParaRPr lang="en-US" altLang="zh-CN" b="0" dirty="0"/>
          </a:p>
          <a:p>
            <a:r>
              <a:rPr lang="zh-CN" altLang="en-US" dirty="0"/>
              <a:t>AI 工具</a:t>
            </a:r>
            <a:r>
              <a:rPr lang="zh-CN" altLang="en-US" b="0" dirty="0"/>
              <a:t>：Pytorch 、Ollama、LangChain</a:t>
            </a:r>
            <a:endParaRPr lang="en-US" altLang="zh-CN" b="0" dirty="0"/>
          </a:p>
          <a:p>
            <a:r>
              <a:rPr lang="zh-CN" altLang="en-US" dirty="0"/>
              <a:t>算法</a:t>
            </a:r>
            <a:r>
              <a:rPr lang="zh-CN" altLang="en-US" b="0" dirty="0"/>
              <a:t>： 多模态模型，时间序列-时空数据神经网络</a:t>
            </a:r>
            <a:endParaRPr lang="en-US" altLang="zh-CN" b="0" dirty="0"/>
          </a:p>
          <a:p>
            <a:r>
              <a:rPr lang="zh-CN" altLang="en-US" dirty="0"/>
              <a:t>语言水平</a:t>
            </a:r>
            <a:r>
              <a:rPr lang="zh-CN" altLang="en-US" b="0" dirty="0"/>
              <a:t>：英语 — CET6（516）</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3"/>
            <a:ext cx="8535156" cy="1825255"/>
            <a:chOff x="4943475" y="4003240"/>
            <a:chExt cx="8535156" cy="1347856"/>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latin typeface="+mj-ea"/>
                    <a:ea typeface="+mj-ea"/>
                  </a:rPr>
                  <a:t>Overview</a:t>
                </a:r>
                <a:endParaRPr kumimoji="0" lang="zh-CN" altLang="en-US" sz="2800" b="1" i="0" u="none" strike="noStrike" kern="0" cap="none" spc="0" normalizeH="0" baseline="0" noProof="0" dirty="0">
                  <a:ln>
                    <a:noFill/>
                  </a:ln>
                  <a:effectLst/>
                  <a:uLnTx/>
                  <a:uFillTx/>
                  <a:latin typeface="+mj-ea"/>
                  <a:ea typeface="+mj-ea"/>
                </a:endParaRPr>
              </a:p>
            </p:txBody>
          </p:sp>
        </p:grpSp>
        <p:grpSp>
          <p:nvGrpSpPr>
            <p:cNvPr id="12" name="组合 11"/>
            <p:cNvGrpSpPr/>
            <p:nvPr/>
          </p:nvGrpSpPr>
          <p:grpSpPr>
            <a:xfrm>
              <a:off x="4943475" y="4722855"/>
              <a:ext cx="3323232" cy="617686"/>
              <a:chOff x="4571659" y="4667709"/>
              <a:chExt cx="3323232" cy="617686"/>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609600"/>
              </a:xfrm>
              <a:prstGeom prst="rect">
                <a:avLst/>
              </a:prstGeom>
              <a:noFill/>
              <a:ln w="12700" cap="flat" cmpd="sng" algn="ctr">
                <a:noFill/>
                <a:prstDash val="solid"/>
                <a:miter lim="800000"/>
              </a:ln>
              <a:effectLst/>
            </p:spPr>
            <p:txBody>
              <a:bodyPr lIns="0" rIns="0" rtlCol="0" anchor="ctr"/>
              <a:lstStyle/>
              <a:p>
                <a:endParaRPr lang="en-US" altLang="zh-CN" sz="2800" b="1" kern="0" dirty="0">
                  <a:solidFill>
                    <a:schemeClr val="accent2"/>
                  </a:solidFill>
                  <a:latin typeface="+mj-ea"/>
                  <a:ea typeface="+mj-ea"/>
                </a:endParaRP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论文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学校</a:t>
            </a:r>
            <a:r>
              <a:rPr lang="en-US" altLang="zh-CN" sz="2800" b="1" kern="0" dirty="0">
                <a:latin typeface="+mj-ea"/>
                <a:ea typeface="+mj-ea"/>
              </a:rPr>
              <a:t>/</a:t>
            </a:r>
            <a:r>
              <a:rPr lang="zh-CN" altLang="en-US" sz="2800" b="1" kern="0" dirty="0">
                <a:latin typeface="+mj-ea"/>
                <a:ea typeface="+mj-ea"/>
              </a:rPr>
              <a:t>社会实践经历</a:t>
            </a:r>
          </a:p>
        </p:txBody>
      </p:sp>
      <p:sp>
        <p:nvSpPr>
          <p:cNvPr id="3" name="矩形 2"/>
          <p:cNvSpPr/>
          <p:nvPr/>
        </p:nvSpPr>
        <p:spPr>
          <a:xfrm>
            <a:off x="4346199" y="4935838"/>
            <a:ext cx="2702301" cy="1455337"/>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latin typeface="+mj-ea"/>
                <a:ea typeface="+mj-ea"/>
              </a:rPr>
              <a:t>启元实验室</a:t>
            </a:r>
            <a:endParaRPr lang="en-US" altLang="zh-CN" sz="1400" b="1" kern="0" dirty="0">
              <a:latin typeface="+mj-ea"/>
              <a:ea typeface="+mj-ea"/>
            </a:endParaRPr>
          </a:p>
          <a:p>
            <a:pPr marL="342900" indent="-342900">
              <a:buAutoNum type="alphaLcPeriod"/>
            </a:pPr>
            <a:r>
              <a:rPr lang="zh-CN" altLang="en-US" sz="1400" b="1" kern="0" dirty="0">
                <a:latin typeface="+mj-ea"/>
                <a:ea typeface="+mj-ea"/>
              </a:rPr>
              <a:t>曦谋决策</a:t>
            </a:r>
            <a:r>
              <a:rPr lang="en-US" altLang="zh-CN" sz="1400" b="1" kern="0" dirty="0">
                <a:latin typeface="+mj-ea"/>
                <a:ea typeface="+mj-ea"/>
              </a:rPr>
              <a:t>&amp;</a:t>
            </a:r>
            <a:r>
              <a:rPr lang="zh-CN" altLang="en-US" sz="1400" b="1" kern="0" dirty="0">
                <a:latin typeface="+mj-ea"/>
                <a:ea typeface="+mj-ea"/>
              </a:rPr>
              <a:t>国家电网</a:t>
            </a:r>
            <a:endParaRPr lang="en-US" altLang="zh-CN" sz="1400" b="1" kern="0" dirty="0">
              <a:latin typeface="+mj-ea"/>
              <a:ea typeface="+mj-ea"/>
            </a:endParaRPr>
          </a:p>
          <a:p>
            <a:pPr marL="342900" indent="-342900">
              <a:buAutoNum type="alphaLcPeriod"/>
            </a:pPr>
            <a:r>
              <a:rPr lang="zh-CN" altLang="en-US" sz="1400" b="1" kern="0" dirty="0">
                <a:solidFill>
                  <a:srgbClr val="FF0000"/>
                </a:solidFill>
                <a:latin typeface="+mj-ea"/>
                <a:ea typeface="+mj-ea"/>
              </a:rPr>
              <a:t>百度智能云</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sz="2800" dirty="0">
                <a:sym typeface="+mn-ea"/>
              </a:rPr>
              <a:t>实习经历</a:t>
            </a:r>
            <a:r>
              <a:rPr lang="en-US" altLang="zh-CN" sz="2800" dirty="0">
                <a:sym typeface="+mn-ea"/>
              </a:rPr>
              <a:t>3</a:t>
            </a:r>
            <a:r>
              <a:rPr lang="zh-CN" altLang="en-US" sz="2800" dirty="0">
                <a:sym typeface="+mn-ea"/>
              </a:rPr>
              <a:t>：百度智能云</a:t>
            </a:r>
            <a:r>
              <a:rPr lang="en-US" altLang="zh-CN" sz="2800" dirty="0">
                <a:sym typeface="+mn-ea"/>
              </a:rPr>
              <a:t>-TextMind</a:t>
            </a:r>
          </a:p>
        </p:txBody>
      </p:sp>
      <p:pic>
        <p:nvPicPr>
          <p:cNvPr id="15" name="图片 14" descr="流程图-202504021726"/>
          <p:cNvPicPr>
            <a:picLocks noChangeAspect="1"/>
          </p:cNvPicPr>
          <p:nvPr/>
        </p:nvPicPr>
        <p:blipFill>
          <a:blip r:embed="rId3"/>
          <a:stretch>
            <a:fillRect/>
          </a:stretch>
        </p:blipFill>
        <p:spPr>
          <a:xfrm>
            <a:off x="1587500" y="1314450"/>
            <a:ext cx="8474710" cy="554355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sz="2800" dirty="0"/>
              <a:t>优化</a:t>
            </a:r>
            <a:r>
              <a:rPr lang="en-US" altLang="zh-CN" sz="2800" dirty="0"/>
              <a:t>1:</a:t>
            </a:r>
            <a:r>
              <a:rPr lang="zh-CN" altLang="en-US" sz="2800" dirty="0"/>
              <a:t>提升资源利用效率</a:t>
            </a:r>
          </a:p>
        </p:txBody>
      </p:sp>
      <p:pic>
        <p:nvPicPr>
          <p:cNvPr id="2" name="图片 1"/>
          <p:cNvPicPr>
            <a:picLocks noChangeAspect="1"/>
          </p:cNvPicPr>
          <p:nvPr/>
        </p:nvPicPr>
        <p:blipFill>
          <a:blip r:embed="rId3"/>
          <a:stretch>
            <a:fillRect/>
          </a:stretch>
        </p:blipFill>
        <p:spPr>
          <a:xfrm>
            <a:off x="946333" y="1002822"/>
            <a:ext cx="5324171" cy="4559069"/>
          </a:xfrm>
          <a:prstGeom prst="rect">
            <a:avLst/>
          </a:prstGeom>
        </p:spPr>
      </p:pic>
      <p:sp>
        <p:nvSpPr>
          <p:cNvPr id="4" name="文本框 3"/>
          <p:cNvSpPr txBox="1"/>
          <p:nvPr/>
        </p:nvSpPr>
        <p:spPr>
          <a:xfrm>
            <a:off x="1458852" y="5561891"/>
            <a:ext cx="5954071" cy="645160"/>
          </a:xfrm>
          <a:prstGeom prst="rect">
            <a:avLst/>
          </a:prstGeom>
          <a:noFill/>
        </p:spPr>
        <p:txBody>
          <a:bodyPr wrap="square" rtlCol="0">
            <a:spAutoFit/>
          </a:bodyPr>
          <a:lstStyle/>
          <a:p>
            <a:r>
              <a:rPr lang="zh-CN" altLang="en-US" sz="1200" dirty="0"/>
              <a:t>为了解决当实例扩容时，资源利用率较低的情况，对原先的消息队列的并发分配方式由一个协程串行打平为每个不同的</a:t>
            </a:r>
            <a:r>
              <a:rPr lang="en-US" altLang="zh-CN" sz="1200" dirty="0"/>
              <a:t>worker</a:t>
            </a:r>
            <a:r>
              <a:rPr lang="zh-CN" altLang="en-US" sz="1200" dirty="0"/>
              <a:t>协程并发分配分离，各阶段互不影响，可灵活进行并发控制，提升资源利用率。</a:t>
            </a:r>
          </a:p>
        </p:txBody>
      </p:sp>
      <p:pic>
        <p:nvPicPr>
          <p:cNvPr id="7" name="图片 6"/>
          <p:cNvPicPr>
            <a:picLocks noChangeAspect="1"/>
          </p:cNvPicPr>
          <p:nvPr/>
        </p:nvPicPr>
        <p:blipFill>
          <a:blip r:embed="rId4"/>
          <a:stretch>
            <a:fillRect/>
          </a:stretch>
        </p:blipFill>
        <p:spPr>
          <a:xfrm>
            <a:off x="7708159" y="1142908"/>
            <a:ext cx="3406246" cy="3871586"/>
          </a:xfrm>
          <a:prstGeom prst="rect">
            <a:avLst/>
          </a:prstGeom>
        </p:spPr>
      </p:pic>
      <p:sp>
        <p:nvSpPr>
          <p:cNvPr id="8" name="文本框 7"/>
          <p:cNvSpPr txBox="1"/>
          <p:nvPr/>
        </p:nvSpPr>
        <p:spPr>
          <a:xfrm>
            <a:off x="7708522" y="5561891"/>
            <a:ext cx="5954071" cy="275590"/>
          </a:xfrm>
          <a:prstGeom prst="rect">
            <a:avLst/>
          </a:prstGeom>
          <a:noFill/>
        </p:spPr>
        <p:txBody>
          <a:bodyPr wrap="square" rtlCol="0">
            <a:spAutoFit/>
          </a:bodyPr>
          <a:lstStyle/>
          <a:p>
            <a:r>
              <a:rPr lang="zh-CN" altLang="en-US" sz="1200" dirty="0"/>
              <a:t>避免同一批次文件大小相差较大造成的空等待</a:t>
            </a:r>
            <a:r>
              <a:rPr lang="en-US" altLang="zh-CN" sz="1200" dirty="0"/>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sz="2800" dirty="0"/>
              <a:t>优化</a:t>
            </a:r>
            <a:r>
              <a:rPr lang="en-US" altLang="zh-CN" sz="2800" dirty="0"/>
              <a:t>2: </a:t>
            </a:r>
            <a:r>
              <a:rPr lang="zh-CN" altLang="en-US" sz="2800" dirty="0"/>
              <a:t>充分利用算力</a:t>
            </a:r>
            <a:r>
              <a:rPr lang="en-US" altLang="zh-CN" sz="2800" dirty="0"/>
              <a:t>&amp;</a:t>
            </a:r>
            <a:r>
              <a:rPr lang="zh-CN" altLang="en-US" sz="2800" dirty="0"/>
              <a:t>模型多任务能力</a:t>
            </a:r>
          </a:p>
        </p:txBody>
      </p:sp>
      <p:sp>
        <p:nvSpPr>
          <p:cNvPr id="5" name="文本框 4"/>
          <p:cNvSpPr txBox="1"/>
          <p:nvPr/>
        </p:nvSpPr>
        <p:spPr>
          <a:xfrm>
            <a:off x="3928110" y="1168400"/>
            <a:ext cx="5131435" cy="2597785"/>
          </a:xfrm>
          <a:prstGeom prst="rect">
            <a:avLst/>
          </a:prstGeom>
          <a:ln>
            <a:solidFill>
              <a:schemeClr val="tx1"/>
            </a:solidFill>
            <a:prstDash val="dash"/>
          </a:ln>
        </p:spPr>
        <p:txBody>
          <a:bodyPr>
            <a:noAutofit/>
          </a:bodyPr>
          <a:lstStyle/>
          <a:p>
            <a:r>
              <a:rPr lang="en-US" altLang="zh-CN" sz="700" dirty="0"/>
              <a:t>{</a:t>
            </a:r>
          </a:p>
          <a:p>
            <a:r>
              <a:rPr lang="en-US" altLang="zh-CN" sz="700" dirty="0"/>
              <a:t>    "</a:t>
            </a:r>
            <a:r>
              <a:rPr lang="zh-CN" altLang="en-US" sz="700" dirty="0"/>
              <a:t>段落</a:t>
            </a:r>
            <a:r>
              <a:rPr lang="en-US" altLang="zh-CN" sz="700" dirty="0"/>
              <a:t>1": {</a:t>
            </a:r>
          </a:p>
          <a:p>
            <a:r>
              <a:rPr lang="en-US" altLang="zh-CN" sz="700" dirty="0"/>
              <a:t>        "</a:t>
            </a:r>
            <a:r>
              <a:rPr lang="zh-CN" altLang="en-US" sz="700" dirty="0"/>
              <a:t>标题</a:t>
            </a:r>
            <a:r>
              <a:rPr lang="en-US" altLang="zh-CN" sz="700" dirty="0"/>
              <a:t>": "</a:t>
            </a:r>
            <a:r>
              <a:rPr lang="zh-CN" altLang="en-US" sz="700" dirty="0"/>
              <a:t>合同条款 </a:t>
            </a:r>
            <a:r>
              <a:rPr lang="en-US" altLang="zh-CN" sz="700" dirty="0"/>
              <a:t>3.</a:t>
            </a:r>
            <a:r>
              <a:rPr lang="zh-CN" altLang="en-US" sz="700" dirty="0"/>
              <a:t>包装和运输</a:t>
            </a:r>
            <a:r>
              <a:rPr lang="en-US" altLang="zh-CN" sz="700" dirty="0"/>
              <a:t>",</a:t>
            </a:r>
          </a:p>
          <a:p>
            <a:r>
              <a:rPr lang="en-US" altLang="zh-CN" sz="700" dirty="0"/>
              <a:t>        "</a:t>
            </a:r>
            <a:r>
              <a:rPr lang="zh-CN" altLang="en-US" sz="700" dirty="0"/>
              <a:t>文本</a:t>
            </a:r>
            <a:r>
              <a:rPr lang="en-US" altLang="zh-CN" sz="700" dirty="0"/>
              <a:t>": "</a:t>
            </a:r>
            <a:r>
              <a:rPr lang="zh-CN" altLang="en-US" sz="700" dirty="0"/>
              <a:t>包装：卖方负责合同设备的包装。合同设备包装必须符合所有相关法律的要求，包括与环境、职业健康和安全有关的法律、法规标准。合同设备的包装物归买方所有。</a:t>
            </a:r>
            <a:r>
              <a:rPr lang="en-US" altLang="zh-CN" sz="700" dirty="0"/>
              <a:t>"</a:t>
            </a:r>
          </a:p>
          <a:p>
            <a:r>
              <a:rPr lang="en-US" altLang="zh-CN" sz="700" dirty="0"/>
              <a:t>    },</a:t>
            </a:r>
          </a:p>
          <a:p>
            <a:r>
              <a:rPr lang="en-US" altLang="zh-CN" sz="700" dirty="0"/>
              <a:t>    "</a:t>
            </a:r>
            <a:r>
              <a:rPr lang="zh-CN" altLang="en-US" sz="700" dirty="0"/>
              <a:t>段落</a:t>
            </a:r>
            <a:r>
              <a:rPr lang="en-US" altLang="zh-CN" sz="700" dirty="0"/>
              <a:t>2": {</a:t>
            </a:r>
          </a:p>
          <a:p>
            <a:r>
              <a:rPr lang="en-US" altLang="zh-CN" sz="700" dirty="0"/>
              <a:t>        "</a:t>
            </a:r>
            <a:r>
              <a:rPr lang="zh-CN" altLang="en-US" sz="700" dirty="0"/>
              <a:t>标题</a:t>
            </a:r>
            <a:r>
              <a:rPr lang="en-US" altLang="zh-CN" sz="700" dirty="0"/>
              <a:t>": "</a:t>
            </a:r>
            <a:r>
              <a:rPr lang="zh-CN" altLang="en-US" sz="700" dirty="0"/>
              <a:t>合同条款 </a:t>
            </a:r>
            <a:r>
              <a:rPr lang="en-US" altLang="zh-CN" sz="700" dirty="0"/>
              <a:t>3.</a:t>
            </a:r>
            <a:r>
              <a:rPr lang="zh-CN" altLang="en-US" sz="700" dirty="0"/>
              <a:t>包装和运输</a:t>
            </a:r>
            <a:r>
              <a:rPr lang="en-US" altLang="zh-CN" sz="700" dirty="0"/>
              <a:t>",</a:t>
            </a:r>
          </a:p>
          <a:p>
            <a:r>
              <a:rPr lang="en-US" altLang="zh-CN" sz="700" dirty="0"/>
              <a:t>        "</a:t>
            </a:r>
            <a:r>
              <a:rPr lang="zh-CN" altLang="en-US" sz="700" dirty="0"/>
              <a:t>文本</a:t>
            </a:r>
            <a:r>
              <a:rPr lang="en-US" altLang="zh-CN" sz="700" dirty="0"/>
              <a:t>": "</a:t>
            </a:r>
            <a:r>
              <a:rPr lang="zh-CN" altLang="en-US" sz="700" dirty="0"/>
              <a:t>卖方应该根据合同设备的特性及买方要求对合同设备进行妥善包装并添加标签，包装和添加标签的方式应该符合中转运输和仓储的要求。包装物外应粘贴或以醒目的中文字体标明以下各项：合同名称、买方合同号、买方名称、卖方名称、收货人姓名、电话、目的地、合同设备名称等。</a:t>
            </a:r>
            <a:r>
              <a:rPr lang="en-US" altLang="zh-CN" sz="700" dirty="0"/>
              <a:t>"</a:t>
            </a:r>
          </a:p>
          <a:p>
            <a:r>
              <a:rPr lang="en-US" altLang="zh-CN" sz="700" dirty="0"/>
              <a:t>    },</a:t>
            </a:r>
          </a:p>
          <a:p>
            <a:r>
              <a:rPr lang="en-US" altLang="zh-CN" sz="700" dirty="0"/>
              <a:t>    "</a:t>
            </a:r>
            <a:r>
              <a:rPr lang="zh-CN" altLang="en-US" sz="700" dirty="0"/>
              <a:t>段落</a:t>
            </a:r>
            <a:r>
              <a:rPr lang="en-US" altLang="zh-CN" sz="700" dirty="0"/>
              <a:t>3": {</a:t>
            </a:r>
          </a:p>
          <a:p>
            <a:r>
              <a:rPr lang="en-US" altLang="zh-CN" sz="700" dirty="0"/>
              <a:t>        "</a:t>
            </a:r>
            <a:r>
              <a:rPr lang="zh-CN" altLang="en-US" sz="700" dirty="0"/>
              <a:t>标题</a:t>
            </a:r>
            <a:r>
              <a:rPr lang="en-US" altLang="zh-CN" sz="700" dirty="0"/>
              <a:t>": "</a:t>
            </a:r>
            <a:r>
              <a:rPr lang="zh-CN" altLang="en-US" sz="700" dirty="0"/>
              <a:t>合同条款 </a:t>
            </a:r>
            <a:r>
              <a:rPr lang="en-US" altLang="zh-CN" sz="700" dirty="0"/>
              <a:t>3.</a:t>
            </a:r>
            <a:r>
              <a:rPr lang="zh-CN" altLang="en-US" sz="700" dirty="0"/>
              <a:t>包装和运输</a:t>
            </a:r>
            <a:r>
              <a:rPr lang="en-US" altLang="zh-CN" sz="700" dirty="0"/>
              <a:t>",</a:t>
            </a:r>
          </a:p>
          <a:p>
            <a:r>
              <a:rPr lang="en-US" altLang="zh-CN" sz="700" dirty="0"/>
              <a:t>        "</a:t>
            </a:r>
            <a:r>
              <a:rPr lang="zh-CN" altLang="en-US" sz="700" dirty="0"/>
              <a:t>文本</a:t>
            </a:r>
            <a:r>
              <a:rPr lang="en-US" altLang="zh-CN" sz="700" dirty="0"/>
              <a:t>": "</a:t>
            </a:r>
            <a:r>
              <a:rPr lang="zh-CN" altLang="en-US" sz="700" dirty="0"/>
              <a:t>本次所采购设备应配备可供长途运输的包装，满足运输途中的防水、防潮、防捧的要求。由于卖方包装不当致使合同设备遭到损坏或丢失的，不论在何时何地发现，卖方均应负责及时补供、修理、更换或赔偿。</a:t>
            </a:r>
            <a:r>
              <a:rPr lang="en-US" altLang="zh-CN" sz="700" dirty="0"/>
              <a:t>"</a:t>
            </a:r>
          </a:p>
          <a:p>
            <a:r>
              <a:rPr lang="en-US" altLang="zh-CN" sz="700" dirty="0"/>
              <a:t>    },</a:t>
            </a:r>
          </a:p>
          <a:p>
            <a:r>
              <a:rPr lang="en-US" altLang="zh-CN" sz="700" dirty="0"/>
              <a:t>    "</a:t>
            </a:r>
            <a:r>
              <a:rPr lang="zh-CN" altLang="en-US" sz="700" dirty="0"/>
              <a:t>段落</a:t>
            </a:r>
            <a:r>
              <a:rPr lang="en-US" altLang="zh-CN" sz="700" dirty="0"/>
              <a:t>4": {</a:t>
            </a:r>
          </a:p>
          <a:p>
            <a:r>
              <a:rPr lang="en-US" altLang="zh-CN" sz="700" dirty="0"/>
              <a:t>        "</a:t>
            </a:r>
            <a:r>
              <a:rPr lang="zh-CN" altLang="en-US" sz="700" dirty="0"/>
              <a:t>标题</a:t>
            </a:r>
            <a:r>
              <a:rPr lang="en-US" altLang="zh-CN" sz="700" dirty="0"/>
              <a:t>": "</a:t>
            </a:r>
            <a:r>
              <a:rPr lang="zh-CN" altLang="en-US" sz="700" dirty="0"/>
              <a:t>合同条款 </a:t>
            </a:r>
            <a:r>
              <a:rPr lang="en-US" altLang="zh-CN" sz="700" dirty="0"/>
              <a:t>3.</a:t>
            </a:r>
            <a:r>
              <a:rPr lang="zh-CN" altLang="en-US" sz="700" dirty="0"/>
              <a:t>包装和运输</a:t>
            </a:r>
            <a:r>
              <a:rPr lang="en-US" altLang="zh-CN" sz="700" dirty="0"/>
              <a:t>",</a:t>
            </a:r>
          </a:p>
          <a:p>
            <a:r>
              <a:rPr lang="en-US" altLang="zh-CN" sz="700" dirty="0"/>
              <a:t>        "</a:t>
            </a:r>
            <a:r>
              <a:rPr lang="zh-CN" altLang="en-US" sz="700" dirty="0"/>
              <a:t>文本</a:t>
            </a:r>
            <a:r>
              <a:rPr lang="en-US" altLang="zh-CN" sz="700" dirty="0"/>
              <a:t>": "</a:t>
            </a:r>
            <a:r>
              <a:rPr lang="zh-CN" altLang="en-US" sz="700" dirty="0"/>
              <a:t>运输：卖方负责将合同设备按照双方约定的运输方式运抵交货地点，合同设备运输过程中的相关费用和风险由卖方承担。卖方供货范围中若含危险化学品，危险化学品的运输必须符合所有相关法律的要求。卖方应选择具有相应危险化学品运输资质的企业运送合同项下的危险化学品，并随车携带化学品安全技术说明。</a:t>
            </a:r>
            <a:r>
              <a:rPr lang="en-US" altLang="zh-CN" sz="700" dirty="0"/>
              <a:t>"</a:t>
            </a:r>
          </a:p>
          <a:p>
            <a:r>
              <a:rPr lang="en-US" altLang="zh-CN" sz="700" dirty="0"/>
              <a:t>    }</a:t>
            </a:r>
          </a:p>
          <a:p>
            <a:r>
              <a:rPr lang="en-US" altLang="zh-CN" sz="700" dirty="0"/>
              <a:t>}</a:t>
            </a:r>
          </a:p>
        </p:txBody>
      </p:sp>
      <p:sp>
        <p:nvSpPr>
          <p:cNvPr id="6" name="文本框 5"/>
          <p:cNvSpPr txBox="1"/>
          <p:nvPr/>
        </p:nvSpPr>
        <p:spPr>
          <a:xfrm>
            <a:off x="3928745" y="3877945"/>
            <a:ext cx="5131435" cy="2030095"/>
          </a:xfrm>
          <a:prstGeom prst="rect">
            <a:avLst/>
          </a:prstGeom>
          <a:ln>
            <a:solidFill>
              <a:schemeClr val="tx1"/>
            </a:solidFill>
            <a:prstDash val="dash"/>
          </a:ln>
        </p:spPr>
        <p:txBody>
          <a:bodyPr wrap="square">
            <a:noAutofit/>
          </a:bodyPr>
          <a:lstStyle/>
          <a:p>
            <a:r>
              <a:rPr lang="en-US" altLang="zh-CN" sz="900" dirty="0"/>
              <a:t>{</a:t>
            </a:r>
          </a:p>
          <a:p>
            <a:r>
              <a:rPr lang="en-US" altLang="zh-CN" sz="900" dirty="0"/>
              <a:t>    "</a:t>
            </a:r>
            <a:r>
              <a:rPr lang="zh-CN" altLang="en-US" sz="900" dirty="0"/>
              <a:t>段落</a:t>
            </a:r>
            <a:r>
              <a:rPr lang="en-US" altLang="zh-CN" sz="900" dirty="0"/>
              <a:t>1": [</a:t>
            </a:r>
          </a:p>
          <a:p>
            <a:r>
              <a:rPr lang="en-US" altLang="zh-CN" sz="900" dirty="0"/>
              <a:t>        "</a:t>
            </a:r>
            <a:r>
              <a:rPr lang="zh-CN" altLang="en-US" sz="900" dirty="0"/>
              <a:t>包装条款</a:t>
            </a:r>
            <a:r>
              <a:rPr lang="en-US" altLang="zh-CN" sz="900" dirty="0"/>
              <a:t>"</a:t>
            </a:r>
          </a:p>
          <a:p>
            <a:r>
              <a:rPr lang="en-US" altLang="zh-CN" sz="900" dirty="0"/>
              <a:t>    ],</a:t>
            </a:r>
          </a:p>
          <a:p>
            <a:r>
              <a:rPr lang="en-US" altLang="zh-CN" sz="900" dirty="0"/>
              <a:t>    "</a:t>
            </a:r>
            <a:r>
              <a:rPr lang="zh-CN" altLang="en-US" sz="900" dirty="0"/>
              <a:t>段落</a:t>
            </a:r>
            <a:r>
              <a:rPr lang="en-US" altLang="zh-CN" sz="900" dirty="0"/>
              <a:t>2": [</a:t>
            </a:r>
          </a:p>
          <a:p>
            <a:r>
              <a:rPr lang="en-US" altLang="zh-CN" sz="900" dirty="0"/>
              <a:t>        "</a:t>
            </a:r>
            <a:r>
              <a:rPr lang="zh-CN" altLang="en-US" sz="900" dirty="0"/>
              <a:t>包装条款</a:t>
            </a:r>
            <a:r>
              <a:rPr lang="en-US" altLang="zh-CN" sz="900" dirty="0"/>
              <a:t>"</a:t>
            </a:r>
          </a:p>
          <a:p>
            <a:r>
              <a:rPr lang="en-US" altLang="zh-CN" sz="900" dirty="0"/>
              <a:t>    ],</a:t>
            </a:r>
          </a:p>
          <a:p>
            <a:r>
              <a:rPr lang="en-US" altLang="zh-CN" sz="900" dirty="0"/>
              <a:t>    "</a:t>
            </a:r>
            <a:r>
              <a:rPr lang="zh-CN" altLang="en-US" sz="900" dirty="0"/>
              <a:t>段落</a:t>
            </a:r>
            <a:r>
              <a:rPr lang="en-US" altLang="zh-CN" sz="900" dirty="0"/>
              <a:t>3": [</a:t>
            </a:r>
          </a:p>
          <a:p>
            <a:r>
              <a:rPr lang="en-US" altLang="zh-CN" sz="900" dirty="0"/>
              <a:t>        "</a:t>
            </a:r>
            <a:r>
              <a:rPr lang="zh-CN" altLang="en-US" sz="900" dirty="0"/>
              <a:t>包装条款</a:t>
            </a:r>
            <a:r>
              <a:rPr lang="en-US" altLang="zh-CN" sz="900" dirty="0"/>
              <a:t>"</a:t>
            </a:r>
          </a:p>
          <a:p>
            <a:r>
              <a:rPr lang="en-US" altLang="zh-CN" sz="900" dirty="0"/>
              <a:t>    ],</a:t>
            </a:r>
          </a:p>
          <a:p>
            <a:r>
              <a:rPr lang="en-US" altLang="zh-CN" sz="900" dirty="0"/>
              <a:t>    "</a:t>
            </a:r>
            <a:r>
              <a:rPr lang="zh-CN" altLang="en-US" sz="900" dirty="0"/>
              <a:t>段落</a:t>
            </a:r>
            <a:r>
              <a:rPr lang="en-US" altLang="zh-CN" sz="900" dirty="0"/>
              <a:t>4": [</a:t>
            </a:r>
          </a:p>
          <a:p>
            <a:r>
              <a:rPr lang="en-US" altLang="zh-CN" sz="900" dirty="0"/>
              <a:t>        "</a:t>
            </a:r>
            <a:r>
              <a:rPr lang="zh-CN" altLang="en-US" sz="900" dirty="0"/>
              <a:t>交付条款</a:t>
            </a:r>
            <a:r>
              <a:rPr lang="en-US" altLang="zh-CN" sz="900" dirty="0"/>
              <a:t>"</a:t>
            </a:r>
          </a:p>
          <a:p>
            <a:r>
              <a:rPr lang="en-US" altLang="zh-CN" sz="900" dirty="0"/>
              <a:t>    ]</a:t>
            </a:r>
          </a:p>
          <a:p>
            <a:r>
              <a:rPr lang="en-US" altLang="zh-CN" sz="900" dirty="0"/>
              <a:t>}</a:t>
            </a:r>
          </a:p>
        </p:txBody>
      </p:sp>
      <p:sp>
        <p:nvSpPr>
          <p:cNvPr id="7" name="文本框 6"/>
          <p:cNvSpPr txBox="1"/>
          <p:nvPr/>
        </p:nvSpPr>
        <p:spPr>
          <a:xfrm>
            <a:off x="3300095" y="1934210"/>
            <a:ext cx="266065" cy="351155"/>
          </a:xfrm>
          <a:prstGeom prst="rect">
            <a:avLst/>
          </a:prstGeom>
          <a:noFill/>
        </p:spPr>
        <p:txBody>
          <a:bodyPr wrap="square" rtlCol="0">
            <a:noAutofit/>
          </a:bodyPr>
          <a:lstStyle/>
          <a:p>
            <a:r>
              <a:rPr lang="zh-CN" altLang="en-US"/>
              <a:t>输入</a:t>
            </a:r>
          </a:p>
        </p:txBody>
      </p:sp>
      <p:sp>
        <p:nvSpPr>
          <p:cNvPr id="8" name="文本框 7"/>
          <p:cNvSpPr txBox="1"/>
          <p:nvPr/>
        </p:nvSpPr>
        <p:spPr>
          <a:xfrm>
            <a:off x="3427095" y="4332605"/>
            <a:ext cx="266065" cy="351155"/>
          </a:xfrm>
          <a:prstGeom prst="rect">
            <a:avLst/>
          </a:prstGeom>
          <a:noFill/>
        </p:spPr>
        <p:txBody>
          <a:bodyPr wrap="square" rtlCol="0">
            <a:noAutofit/>
          </a:bodyPr>
          <a:lstStyle/>
          <a:p>
            <a:r>
              <a:rPr lang="zh-CN" altLang="en-US"/>
              <a:t>输出</a:t>
            </a:r>
          </a:p>
        </p:txBody>
      </p:sp>
      <p:sp>
        <p:nvSpPr>
          <p:cNvPr id="9" name="文本框 8"/>
          <p:cNvSpPr txBox="1"/>
          <p:nvPr/>
        </p:nvSpPr>
        <p:spPr>
          <a:xfrm>
            <a:off x="3549015" y="5908040"/>
            <a:ext cx="6096000" cy="922020"/>
          </a:xfrm>
          <a:prstGeom prst="rect">
            <a:avLst/>
          </a:prstGeom>
          <a:noFill/>
        </p:spPr>
        <p:txBody>
          <a:bodyPr wrap="square" rtlCol="0" anchor="t">
            <a:spAutoFit/>
          </a:bodyPr>
          <a:lstStyle/>
          <a:p>
            <a:r>
              <a:rPr lang="zh-CN" altLang="en-US"/>
              <a:t>为了解决系统吞吐量过小导致的任务超时问题，微调文心</a:t>
            </a:r>
            <a:r>
              <a:rPr lang="en-US" altLang="zh-CN"/>
              <a:t>Speed</a:t>
            </a:r>
            <a:r>
              <a:rPr lang="zh-CN" altLang="en-US"/>
              <a:t>实现</a:t>
            </a:r>
            <a:r>
              <a:rPr lang="zh-CN" altLang="en-US" b="1"/>
              <a:t>多切片分类</a:t>
            </a:r>
            <a:r>
              <a:rPr lang="zh-CN" altLang="en-US"/>
              <a:t>，分类</a:t>
            </a:r>
            <a:r>
              <a:rPr lang="en-US" altLang="zh-CN"/>
              <a:t>F1score</a:t>
            </a:r>
            <a:r>
              <a:rPr lang="zh-CN" altLang="en-US"/>
              <a:t>达到</a:t>
            </a:r>
            <a:r>
              <a:rPr lang="en-US" altLang="zh-CN"/>
              <a:t>0.75</a:t>
            </a:r>
            <a:r>
              <a:rPr lang="zh-CN" altLang="en-US"/>
              <a:t>，与单切片性能相当。系统整体速度提升了</a:t>
            </a:r>
            <a:r>
              <a:rPr lang="en-US" altLang="zh-CN"/>
              <a:t>3.3</a:t>
            </a:r>
            <a:r>
              <a:rPr lang="zh-CN" altLang="en-US"/>
              <a:t>倍。</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B1097F-8405-F644-D7C5-2DFD42FA84F9}"/>
            </a:ext>
          </a:extLst>
        </p:cNvPr>
        <p:cNvGrpSpPr/>
        <p:nvPr/>
      </p:nvGrpSpPr>
      <p:grpSpPr>
        <a:xfrm>
          <a:off x="0" y="0"/>
          <a:ext cx="0" cy="0"/>
          <a:chOff x="0" y="0"/>
          <a:chExt cx="0" cy="0"/>
        </a:xfrm>
      </p:grpSpPr>
      <p:sp>
        <p:nvSpPr>
          <p:cNvPr id="24" name="文本占位符 23">
            <a:extLst>
              <a:ext uri="{FF2B5EF4-FFF2-40B4-BE49-F238E27FC236}">
                <a16:creationId xmlns:a16="http://schemas.microsoft.com/office/drawing/2014/main" id="{C1D7085F-5815-03B1-6937-5806AF6765C5}"/>
              </a:ext>
            </a:extLst>
          </p:cNvPr>
          <p:cNvSpPr>
            <a:spLocks noGrp="1"/>
          </p:cNvSpPr>
          <p:nvPr>
            <p:ph type="body" sz="quarter" idx="10"/>
          </p:nvPr>
        </p:nvSpPr>
        <p:spPr>
          <a:xfrm>
            <a:off x="1587197" y="340254"/>
            <a:ext cx="7252596" cy="530225"/>
          </a:xfrm>
        </p:spPr>
        <p:txBody>
          <a:bodyPr/>
          <a:lstStyle/>
          <a:p>
            <a:r>
              <a:rPr lang="en-US" altLang="zh-CN" sz="2800" dirty="0" err="1">
                <a:sym typeface="+mn-ea"/>
              </a:rPr>
              <a:t>UnifiedTSLib</a:t>
            </a:r>
            <a:r>
              <a:rPr lang="en-US" altLang="zh-CN" sz="2800" dirty="0">
                <a:sym typeface="+mn-ea"/>
              </a:rPr>
              <a:t> </a:t>
            </a:r>
            <a:r>
              <a:rPr lang="zh-CN" altLang="en-US" sz="2800" dirty="0">
                <a:sym typeface="+mn-ea"/>
              </a:rPr>
              <a:t>开源项目</a:t>
            </a:r>
            <a:endParaRPr lang="en-US" altLang="zh-CN" sz="2800" dirty="0">
              <a:sym typeface="+mn-ea"/>
            </a:endParaRPr>
          </a:p>
        </p:txBody>
      </p:sp>
      <p:pic>
        <p:nvPicPr>
          <p:cNvPr id="3" name="图片 2">
            <a:extLst>
              <a:ext uri="{FF2B5EF4-FFF2-40B4-BE49-F238E27FC236}">
                <a16:creationId xmlns:a16="http://schemas.microsoft.com/office/drawing/2014/main" id="{5A92A35F-EE2C-F190-EFDC-63CB6688935D}"/>
              </a:ext>
            </a:extLst>
          </p:cNvPr>
          <p:cNvPicPr>
            <a:picLocks noChangeAspect="1"/>
          </p:cNvPicPr>
          <p:nvPr/>
        </p:nvPicPr>
        <p:blipFill>
          <a:blip r:embed="rId3"/>
          <a:stretch>
            <a:fillRect/>
          </a:stretch>
        </p:blipFill>
        <p:spPr>
          <a:xfrm>
            <a:off x="137278" y="1543289"/>
            <a:ext cx="6567698" cy="4696429"/>
          </a:xfrm>
          <a:prstGeom prst="rect">
            <a:avLst/>
          </a:prstGeom>
        </p:spPr>
      </p:pic>
      <p:pic>
        <p:nvPicPr>
          <p:cNvPr id="7" name="图片 6">
            <a:extLst>
              <a:ext uri="{FF2B5EF4-FFF2-40B4-BE49-F238E27FC236}">
                <a16:creationId xmlns:a16="http://schemas.microsoft.com/office/drawing/2014/main" id="{6DA5BA0D-66CA-536F-56AC-43C72C40021E}"/>
              </a:ext>
            </a:extLst>
          </p:cNvPr>
          <p:cNvPicPr>
            <a:picLocks noChangeAspect="1"/>
          </p:cNvPicPr>
          <p:nvPr/>
        </p:nvPicPr>
        <p:blipFill>
          <a:blip r:embed="rId4"/>
          <a:srcRect l="35692" r="34911"/>
          <a:stretch/>
        </p:blipFill>
        <p:spPr>
          <a:xfrm>
            <a:off x="6812629" y="1151935"/>
            <a:ext cx="2027164" cy="5129344"/>
          </a:xfrm>
          <a:prstGeom prst="rect">
            <a:avLst/>
          </a:prstGeom>
        </p:spPr>
      </p:pic>
      <p:pic>
        <p:nvPicPr>
          <p:cNvPr id="9" name="图片 8">
            <a:extLst>
              <a:ext uri="{FF2B5EF4-FFF2-40B4-BE49-F238E27FC236}">
                <a16:creationId xmlns:a16="http://schemas.microsoft.com/office/drawing/2014/main" id="{2CFB1161-E2C7-B80A-DA88-AC192760CF22}"/>
              </a:ext>
            </a:extLst>
          </p:cNvPr>
          <p:cNvPicPr>
            <a:picLocks noChangeAspect="1"/>
          </p:cNvPicPr>
          <p:nvPr/>
        </p:nvPicPr>
        <p:blipFill>
          <a:blip r:embed="rId5"/>
          <a:srcRect l="39627" r="35209"/>
          <a:stretch/>
        </p:blipFill>
        <p:spPr>
          <a:xfrm>
            <a:off x="10114240" y="1299554"/>
            <a:ext cx="1563555" cy="4956582"/>
          </a:xfrm>
          <a:prstGeom prst="rect">
            <a:avLst/>
          </a:prstGeom>
        </p:spPr>
      </p:pic>
      <p:sp>
        <p:nvSpPr>
          <p:cNvPr id="10" name="箭头: 右 9">
            <a:extLst>
              <a:ext uri="{FF2B5EF4-FFF2-40B4-BE49-F238E27FC236}">
                <a16:creationId xmlns:a16="http://schemas.microsoft.com/office/drawing/2014/main" id="{3425ACCB-1D4F-7DEB-823D-C88EAE497485}"/>
              </a:ext>
            </a:extLst>
          </p:cNvPr>
          <p:cNvSpPr/>
          <p:nvPr/>
        </p:nvSpPr>
        <p:spPr>
          <a:xfrm>
            <a:off x="8839793" y="3131203"/>
            <a:ext cx="1214367" cy="7603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845541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3"/>
            <a:ext cx="8535156" cy="1825255"/>
            <a:chOff x="4943475" y="4003240"/>
            <a:chExt cx="8535156" cy="1347856"/>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latin typeface="+mj-ea"/>
                    <a:ea typeface="+mj-ea"/>
                  </a:rPr>
                  <a:t>Overview</a:t>
                </a:r>
                <a:endParaRPr kumimoji="0" lang="zh-CN" altLang="en-US" sz="2800" b="1" i="0" u="none" strike="noStrike" kern="0" cap="none" spc="0" normalizeH="0" baseline="0" noProof="0" dirty="0">
                  <a:ln>
                    <a:noFill/>
                  </a:ln>
                  <a:effectLst/>
                  <a:uLnTx/>
                  <a:uFillTx/>
                  <a:latin typeface="+mj-ea"/>
                  <a:ea typeface="+mj-ea"/>
                </a:endParaRPr>
              </a:p>
            </p:txBody>
          </p:sp>
        </p:grpSp>
        <p:grpSp>
          <p:nvGrpSpPr>
            <p:cNvPr id="12" name="组合 11"/>
            <p:cNvGrpSpPr/>
            <p:nvPr/>
          </p:nvGrpSpPr>
          <p:grpSpPr>
            <a:xfrm>
              <a:off x="4943475" y="4722855"/>
              <a:ext cx="3323232" cy="617686"/>
              <a:chOff x="4571659" y="4667709"/>
              <a:chExt cx="3323232" cy="617686"/>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609600"/>
              </a:xfrm>
              <a:prstGeom prst="rect">
                <a:avLst/>
              </a:prstGeom>
              <a:noFill/>
              <a:ln w="12700" cap="flat" cmpd="sng" algn="ctr">
                <a:noFill/>
                <a:prstDash val="solid"/>
                <a:miter lim="800000"/>
              </a:ln>
              <a:effectLst/>
            </p:spPr>
            <p:txBody>
              <a:bodyPr lIns="0" rIns="0" rtlCol="0" anchor="ctr"/>
              <a:lstStyle/>
              <a:p>
                <a:endParaRPr lang="en-US" altLang="zh-CN" sz="2800" b="1" kern="0" dirty="0">
                  <a:solidFill>
                    <a:schemeClr val="accent2"/>
                  </a:solidFill>
                  <a:latin typeface="+mj-ea"/>
                  <a:ea typeface="+mj-ea"/>
                </a:endParaRP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论文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solidFill>
                  <a:srgbClr val="FF0000"/>
                </a:solidFill>
                <a:latin typeface="+mj-ea"/>
                <a:ea typeface="+mj-ea"/>
              </a:rPr>
              <a:t>学校</a:t>
            </a:r>
            <a:r>
              <a:rPr lang="en-US" altLang="zh-CN" sz="2800" b="1" kern="0" dirty="0">
                <a:solidFill>
                  <a:srgbClr val="FF0000"/>
                </a:solidFill>
                <a:latin typeface="+mj-ea"/>
                <a:ea typeface="+mj-ea"/>
              </a:rPr>
              <a:t>/</a:t>
            </a:r>
            <a:r>
              <a:rPr lang="zh-CN" altLang="en-US" sz="2800" b="1" kern="0" dirty="0">
                <a:solidFill>
                  <a:srgbClr val="FF0000"/>
                </a:solidFill>
                <a:latin typeface="+mj-ea"/>
                <a:ea typeface="+mj-ea"/>
              </a:rPr>
              <a:t>社会实践经历</a:t>
            </a:r>
          </a:p>
        </p:txBody>
      </p:sp>
      <p:sp>
        <p:nvSpPr>
          <p:cNvPr id="3" name="矩形 2"/>
          <p:cNvSpPr/>
          <p:nvPr/>
        </p:nvSpPr>
        <p:spPr>
          <a:xfrm>
            <a:off x="4346199" y="4935838"/>
            <a:ext cx="2702301" cy="1455337"/>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latin typeface="+mj-ea"/>
                <a:ea typeface="+mj-ea"/>
              </a:rPr>
              <a:t>启元实验室</a:t>
            </a:r>
            <a:endParaRPr lang="en-US" altLang="zh-CN" sz="1400" b="1" kern="0" dirty="0">
              <a:latin typeface="+mj-ea"/>
              <a:ea typeface="+mj-ea"/>
            </a:endParaRPr>
          </a:p>
          <a:p>
            <a:pPr marL="342900" indent="-342900">
              <a:buAutoNum type="alphaLcPeriod"/>
            </a:pPr>
            <a:r>
              <a:rPr lang="zh-CN" altLang="en-US" sz="1400" b="1" kern="0" dirty="0">
                <a:latin typeface="+mj-ea"/>
                <a:ea typeface="+mj-ea"/>
              </a:rPr>
              <a:t>曦谋决策</a:t>
            </a:r>
            <a:r>
              <a:rPr lang="en-US" altLang="zh-CN" sz="1400" b="1" kern="0" dirty="0">
                <a:latin typeface="+mj-ea"/>
                <a:ea typeface="+mj-ea"/>
              </a:rPr>
              <a:t>&amp;</a:t>
            </a:r>
            <a:r>
              <a:rPr lang="zh-CN" altLang="en-US" sz="1400" b="1" kern="0" dirty="0">
                <a:latin typeface="+mj-ea"/>
                <a:ea typeface="+mj-ea"/>
              </a:rPr>
              <a:t>国家电网</a:t>
            </a:r>
            <a:endParaRPr lang="en-US" altLang="zh-CN" sz="1400" b="1" kern="0" dirty="0">
              <a:latin typeface="+mj-ea"/>
              <a:ea typeface="+mj-ea"/>
            </a:endParaRPr>
          </a:p>
          <a:p>
            <a:pPr marL="342900" indent="-342900">
              <a:buAutoNum type="alphaLcPeriod"/>
            </a:pPr>
            <a:r>
              <a:rPr lang="zh-CN" altLang="en-US" sz="1400" b="1" kern="0" dirty="0">
                <a:latin typeface="+mj-ea"/>
                <a:ea typeface="+mj-ea"/>
              </a:rPr>
              <a:t>百度智能云</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0"/>
          </p:nvPr>
        </p:nvSpPr>
        <p:spPr>
          <a:xfrm>
            <a:off x="1587197" y="340254"/>
            <a:ext cx="7252596" cy="530225"/>
          </a:xfrm>
        </p:spPr>
        <p:txBody>
          <a:bodyPr/>
          <a:lstStyle/>
          <a:p>
            <a:r>
              <a:rPr lang="zh-CN" altLang="en-US" sz="3600" b="1" kern="0" dirty="0">
                <a:latin typeface="+mj-ea"/>
                <a:ea typeface="+mj-ea"/>
              </a:rPr>
              <a:t>学校</a:t>
            </a:r>
            <a:r>
              <a:rPr lang="en-US" altLang="zh-CN" sz="3600" b="1" kern="0" dirty="0">
                <a:latin typeface="+mj-ea"/>
                <a:ea typeface="+mj-ea"/>
              </a:rPr>
              <a:t>/</a:t>
            </a:r>
            <a:r>
              <a:rPr lang="zh-CN" altLang="en-US" sz="3600" b="1" kern="0" dirty="0">
                <a:latin typeface="+mj-ea"/>
                <a:ea typeface="+mj-ea"/>
              </a:rPr>
              <a:t>社会实践经历</a:t>
            </a:r>
          </a:p>
          <a:p>
            <a:endParaRPr lang="zh-CN"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7800" y="1066800"/>
            <a:ext cx="3544711" cy="2658533"/>
          </a:xfrm>
          <a:prstGeom prst="rect">
            <a:avLst/>
          </a:prstGeom>
        </p:spPr>
      </p:pic>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48666" y="1066800"/>
            <a:ext cx="3429001" cy="2571751"/>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rcRect b="44074"/>
          <a:stretch>
            <a:fillRect/>
          </a:stretch>
        </p:blipFill>
        <p:spPr>
          <a:xfrm>
            <a:off x="8575263" y="1066800"/>
            <a:ext cx="2262158" cy="2780069"/>
          </a:xfrm>
          <a:prstGeom prst="rect">
            <a:avLst/>
          </a:prstGeom>
        </p:spPr>
      </p:pic>
      <p:pic>
        <p:nvPicPr>
          <p:cNvPr id="8" name="图片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4329" y="4179332"/>
            <a:ext cx="3391651" cy="2260771"/>
          </a:xfrm>
          <a:prstGeom prst="rect">
            <a:avLst/>
          </a:prstGeom>
        </p:spPr>
      </p:pic>
      <p:pic>
        <p:nvPicPr>
          <p:cNvPr id="9" name="图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422950" y="4179332"/>
            <a:ext cx="3004281" cy="2252330"/>
          </a:xfrm>
          <a:prstGeom prst="rect">
            <a:avLst/>
          </a:prstGeom>
        </p:spPr>
      </p:pic>
      <p:pic>
        <p:nvPicPr>
          <p:cNvPr id="10" name="图片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204201" y="4106296"/>
            <a:ext cx="3004282" cy="2252331"/>
          </a:xfrm>
          <a:prstGeom prst="rect">
            <a:avLst/>
          </a:prstGeom>
        </p:spPr>
      </p:pic>
      <p:sp>
        <p:nvSpPr>
          <p:cNvPr id="11" name="文本框 10"/>
          <p:cNvSpPr txBox="1"/>
          <p:nvPr/>
        </p:nvSpPr>
        <p:spPr>
          <a:xfrm>
            <a:off x="982134" y="3810000"/>
            <a:ext cx="1569660" cy="369332"/>
          </a:xfrm>
          <a:prstGeom prst="rect">
            <a:avLst/>
          </a:prstGeom>
          <a:noFill/>
        </p:spPr>
        <p:txBody>
          <a:bodyPr wrap="none" rtlCol="0">
            <a:spAutoFit/>
          </a:bodyPr>
          <a:lstStyle/>
          <a:p>
            <a:r>
              <a:rPr lang="zh-CN" altLang="en-US" dirty="0"/>
              <a:t>英特尔奖学金</a:t>
            </a:r>
          </a:p>
        </p:txBody>
      </p:sp>
      <p:sp>
        <p:nvSpPr>
          <p:cNvPr id="12" name="文本框 11"/>
          <p:cNvSpPr txBox="1"/>
          <p:nvPr/>
        </p:nvSpPr>
        <p:spPr>
          <a:xfrm>
            <a:off x="4978401" y="3810000"/>
            <a:ext cx="2262158" cy="369332"/>
          </a:xfrm>
          <a:prstGeom prst="rect">
            <a:avLst/>
          </a:prstGeom>
          <a:noFill/>
        </p:spPr>
        <p:txBody>
          <a:bodyPr wrap="none" rtlCol="0">
            <a:spAutoFit/>
          </a:bodyPr>
          <a:lstStyle/>
          <a:p>
            <a:r>
              <a:rPr lang="zh-CN" altLang="en-US" dirty="0"/>
              <a:t>电子科大附中校园行</a:t>
            </a:r>
          </a:p>
        </p:txBody>
      </p:sp>
      <p:sp>
        <p:nvSpPr>
          <p:cNvPr id="13" name="文本框 12"/>
          <p:cNvSpPr txBox="1"/>
          <p:nvPr/>
        </p:nvSpPr>
        <p:spPr>
          <a:xfrm>
            <a:off x="8536087" y="3810000"/>
            <a:ext cx="2377574" cy="369332"/>
          </a:xfrm>
          <a:prstGeom prst="rect">
            <a:avLst/>
          </a:prstGeom>
          <a:noFill/>
        </p:spPr>
        <p:txBody>
          <a:bodyPr wrap="none" rtlCol="0">
            <a:spAutoFit/>
          </a:bodyPr>
          <a:lstStyle/>
          <a:p>
            <a:r>
              <a:rPr lang="zh-CN" altLang="en-US" dirty="0"/>
              <a:t>研究生志愿时长</a:t>
            </a:r>
            <a:r>
              <a:rPr lang="en-US" altLang="zh-CN" dirty="0"/>
              <a:t>71.7h</a:t>
            </a:r>
            <a:endParaRPr lang="zh-CN" altLang="en-US" dirty="0"/>
          </a:p>
        </p:txBody>
      </p:sp>
      <p:sp>
        <p:nvSpPr>
          <p:cNvPr id="14" name="文本框 13"/>
          <p:cNvSpPr txBox="1"/>
          <p:nvPr/>
        </p:nvSpPr>
        <p:spPr>
          <a:xfrm>
            <a:off x="982134" y="6524770"/>
            <a:ext cx="2031325" cy="369332"/>
          </a:xfrm>
          <a:prstGeom prst="rect">
            <a:avLst/>
          </a:prstGeom>
          <a:noFill/>
        </p:spPr>
        <p:txBody>
          <a:bodyPr wrap="none" rtlCol="0">
            <a:spAutoFit/>
          </a:bodyPr>
          <a:lstStyle/>
          <a:p>
            <a:r>
              <a:rPr lang="zh-CN" altLang="en-US" dirty="0"/>
              <a:t>保研夏令营志愿者</a:t>
            </a:r>
          </a:p>
        </p:txBody>
      </p:sp>
      <p:sp>
        <p:nvSpPr>
          <p:cNvPr id="15" name="文本框 14"/>
          <p:cNvSpPr txBox="1"/>
          <p:nvPr/>
        </p:nvSpPr>
        <p:spPr>
          <a:xfrm>
            <a:off x="4909427" y="6524770"/>
            <a:ext cx="1800493" cy="369332"/>
          </a:xfrm>
          <a:prstGeom prst="rect">
            <a:avLst/>
          </a:prstGeom>
          <a:noFill/>
        </p:spPr>
        <p:txBody>
          <a:bodyPr wrap="none" rtlCol="0">
            <a:spAutoFit/>
          </a:bodyPr>
          <a:lstStyle/>
          <a:p>
            <a:r>
              <a:rPr lang="zh-CN" altLang="en-US" dirty="0"/>
              <a:t>优秀研究生干部</a:t>
            </a:r>
          </a:p>
        </p:txBody>
      </p:sp>
      <p:sp>
        <p:nvSpPr>
          <p:cNvPr id="16" name="文本框 15"/>
          <p:cNvSpPr txBox="1"/>
          <p:nvPr/>
        </p:nvSpPr>
        <p:spPr>
          <a:xfrm>
            <a:off x="9125596" y="6524770"/>
            <a:ext cx="1338828" cy="369332"/>
          </a:xfrm>
          <a:prstGeom prst="rect">
            <a:avLst/>
          </a:prstGeom>
          <a:noFill/>
        </p:spPr>
        <p:txBody>
          <a:bodyPr wrap="none" rtlCol="0">
            <a:spAutoFit/>
          </a:bodyPr>
          <a:lstStyle/>
          <a:p>
            <a:r>
              <a:rPr lang="zh-CN" altLang="en-US" dirty="0"/>
              <a:t>优秀研究生</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占位符 34"/>
          <p:cNvPicPr>
            <a:picLocks noGrp="1" noChangeAspect="1"/>
          </p:cNvPicPr>
          <p:nvPr>
            <p:ph type="pic" idx="10"/>
          </p:nvPr>
        </p:nvPicPr>
        <p:blipFill>
          <a:blip r:embed="rId2" cstate="email"/>
          <a:srcRect/>
          <a:stretch>
            <a:fillRect/>
          </a:stretch>
        </p:blipFill>
        <p:spPr>
          <a:xfrm>
            <a:off x="0" y="-3175"/>
            <a:ext cx="12192000" cy="3429000"/>
          </a:xfrm>
        </p:spPr>
      </p:pic>
      <p:sp>
        <p:nvSpPr>
          <p:cNvPr id="5" name="矩形 4"/>
          <p:cNvSpPr/>
          <p:nvPr/>
        </p:nvSpPr>
        <p:spPr>
          <a:xfrm>
            <a:off x="1072054" y="-1"/>
            <a:ext cx="2638098" cy="531823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90204"/>
              <a:ea typeface="微软雅黑"/>
              <a:cs typeface="+mn-cs"/>
            </a:endParaRPr>
          </a:p>
        </p:txBody>
      </p:sp>
      <p:grpSp>
        <p:nvGrpSpPr>
          <p:cNvPr id="6" name="组合 5"/>
          <p:cNvGrpSpPr/>
          <p:nvPr/>
        </p:nvGrpSpPr>
        <p:grpSpPr>
          <a:xfrm>
            <a:off x="1650123" y="3932052"/>
            <a:ext cx="1628038" cy="1148192"/>
            <a:chOff x="1660634" y="3837459"/>
            <a:chExt cx="1628038" cy="1148192"/>
          </a:xfrm>
        </p:grpSpPr>
        <p:sp>
          <p:nvSpPr>
            <p:cNvPr id="7" name="文本框 6"/>
            <p:cNvSpPr txBox="1"/>
            <p:nvPr/>
          </p:nvSpPr>
          <p:spPr>
            <a:xfrm>
              <a:off x="1660634" y="3837459"/>
              <a:ext cx="1460938" cy="83099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微软雅黑"/>
                </a:rPr>
                <a:t>目录</a:t>
              </a:r>
            </a:p>
          </p:txBody>
        </p:sp>
        <p:sp>
          <p:nvSpPr>
            <p:cNvPr id="8" name="文本框 7"/>
            <p:cNvSpPr txBox="1"/>
            <p:nvPr/>
          </p:nvSpPr>
          <p:spPr>
            <a:xfrm>
              <a:off x="1722631" y="4585541"/>
              <a:ext cx="156604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schemeClr val="bg1"/>
                  </a:solidFill>
                  <a:effectLst/>
                  <a:uLnTx/>
                  <a:uFillTx/>
                </a:rPr>
                <a:t>CONTENT</a:t>
              </a:r>
              <a:endParaRPr kumimoji="0" lang="zh-CN" altLang="en-US" sz="2000" b="0" i="0" u="none" strike="noStrike" kern="0" cap="none" spc="0" normalizeH="0" baseline="0" noProof="0" dirty="0">
                <a:ln>
                  <a:noFill/>
                </a:ln>
                <a:solidFill>
                  <a:schemeClr val="bg1"/>
                </a:solidFill>
                <a:effectLst/>
                <a:uLnTx/>
                <a:uFillTx/>
              </a:endParaRPr>
            </a:p>
          </p:txBody>
        </p:sp>
      </p:grpSp>
      <p:grpSp>
        <p:nvGrpSpPr>
          <p:cNvPr id="2" name="组合 1"/>
          <p:cNvGrpSpPr/>
          <p:nvPr/>
        </p:nvGrpSpPr>
        <p:grpSpPr>
          <a:xfrm>
            <a:off x="3725268" y="3950392"/>
            <a:ext cx="8535156" cy="2440783"/>
            <a:chOff x="4943475" y="4003240"/>
            <a:chExt cx="8535156" cy="1802392"/>
          </a:xfrm>
        </p:grpSpPr>
        <p:grpSp>
          <p:nvGrpSpPr>
            <p:cNvPr id="10" name="组合 9"/>
            <p:cNvGrpSpPr/>
            <p:nvPr/>
          </p:nvGrpSpPr>
          <p:grpSpPr>
            <a:xfrm>
              <a:off x="4943475" y="4003240"/>
              <a:ext cx="3538375" cy="621233"/>
              <a:chOff x="4575794" y="4109079"/>
              <a:chExt cx="3538375" cy="621233"/>
            </a:xfrm>
          </p:grpSpPr>
          <p:sp>
            <p:nvSpPr>
              <p:cNvPr id="17" name="矩形 16"/>
              <p:cNvSpPr/>
              <p:nvPr/>
            </p:nvSpPr>
            <p:spPr>
              <a:xfrm>
                <a:off x="4575794" y="4109079"/>
                <a:ext cx="484351"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rPr>
                  <a:t>01    </a:t>
                </a:r>
                <a:endParaRPr kumimoji="0" lang="zh-CN" altLang="en-US" sz="3200" b="1" i="0" u="none" strike="noStrike" kern="0" cap="none" spc="0" normalizeH="0" baseline="0" noProof="0" dirty="0">
                  <a:ln>
                    <a:noFill/>
                  </a:ln>
                  <a:solidFill>
                    <a:schemeClr val="accent1"/>
                  </a:solidFill>
                  <a:effectLst/>
                  <a:uLnTx/>
                  <a:uFillTx/>
                  <a:latin typeface="Arial" panose="020B0604020202090204"/>
                  <a:ea typeface="思源黑体 CN Bold" panose="020B0800000000000000" pitchFamily="34" charset="-122"/>
                  <a:cs typeface="+mn-cs"/>
                </a:endParaRPr>
              </a:p>
            </p:txBody>
          </p:sp>
          <p:sp>
            <p:nvSpPr>
              <p:cNvPr id="18" name="矩形 17"/>
              <p:cNvSpPr/>
              <p:nvPr/>
            </p:nvSpPr>
            <p:spPr>
              <a:xfrm>
                <a:off x="5192599" y="4120712"/>
                <a:ext cx="2921570" cy="609600"/>
              </a:xfrm>
              <a:prstGeom prst="rect">
                <a:avLst/>
              </a:prstGeom>
              <a:noFill/>
              <a:ln w="12700" cap="flat" cmpd="sng" algn="ctr">
                <a:noFill/>
                <a:prstDash val="solid"/>
                <a:miter lim="800000"/>
              </a:ln>
              <a:effectLst/>
            </p:spPr>
            <p:txBody>
              <a:bodyPr lIns="0" rIns="0" rtlCol="0" anchor="ctr"/>
              <a:lstStyle/>
              <a:p>
                <a:pPr marL="0" marR="0" lvl="0" indent="0" defTabSz="914400" eaLnBrk="1" fontAlgn="auto" latinLnBrk="0" hangingPunct="1">
                  <a:lnSpc>
                    <a:spcPct val="100000"/>
                  </a:lnSpc>
                  <a:spcBef>
                    <a:spcPts val="0"/>
                  </a:spcBef>
                  <a:spcAft>
                    <a:spcPts val="0"/>
                  </a:spcAft>
                  <a:buClrTx/>
                  <a:buSzTx/>
                  <a:buFontTx/>
                  <a:buNone/>
                  <a:defRPr/>
                </a:pPr>
                <a:r>
                  <a:rPr lang="en-US" altLang="zh-CN" sz="2800" b="1" kern="0" dirty="0">
                    <a:latin typeface="+mj-ea"/>
                    <a:ea typeface="+mj-ea"/>
                  </a:rPr>
                  <a:t>Overview</a:t>
                </a:r>
                <a:endParaRPr kumimoji="0" lang="zh-CN" altLang="en-US" sz="2800" b="1" i="0" u="none" strike="noStrike" kern="0" cap="none" spc="0" normalizeH="0" baseline="0" noProof="0" dirty="0">
                  <a:ln>
                    <a:noFill/>
                  </a:ln>
                  <a:effectLst/>
                  <a:uLnTx/>
                  <a:uFillTx/>
                  <a:latin typeface="+mj-ea"/>
                  <a:ea typeface="+mj-ea"/>
                </a:endParaRPr>
              </a:p>
            </p:txBody>
          </p:sp>
        </p:grpSp>
        <p:grpSp>
          <p:nvGrpSpPr>
            <p:cNvPr id="12" name="组合 11"/>
            <p:cNvGrpSpPr/>
            <p:nvPr/>
          </p:nvGrpSpPr>
          <p:grpSpPr>
            <a:xfrm>
              <a:off x="4943475" y="4722855"/>
              <a:ext cx="3323232" cy="1082777"/>
              <a:chOff x="4571659" y="4667709"/>
              <a:chExt cx="3323232" cy="1082777"/>
            </a:xfrm>
          </p:grpSpPr>
          <p:sp>
            <p:nvSpPr>
              <p:cNvPr id="13" name="矩形 12"/>
              <p:cNvSpPr/>
              <p:nvPr/>
            </p:nvSpPr>
            <p:spPr>
              <a:xfrm>
                <a:off x="4571659" y="4667709"/>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03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14" name="矩形 13"/>
              <p:cNvSpPr/>
              <p:nvPr/>
            </p:nvSpPr>
            <p:spPr>
              <a:xfrm>
                <a:off x="5192590" y="4675795"/>
                <a:ext cx="2702301" cy="1074691"/>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实习经历</a:t>
                </a:r>
                <a:endParaRPr lang="en-US" altLang="zh-CN" sz="2800" b="1" kern="0" dirty="0">
                  <a:latin typeface="+mj-ea"/>
                  <a:ea typeface="+mj-ea"/>
                </a:endParaRPr>
              </a:p>
              <a:p>
                <a:pPr marL="342900" indent="-342900">
                  <a:buAutoNum type="alphaLcPeriod"/>
                </a:pPr>
                <a:r>
                  <a:rPr lang="zh-CN" altLang="en-US" sz="1400" b="1" kern="0" dirty="0">
                    <a:latin typeface="+mj-ea"/>
                    <a:ea typeface="+mj-ea"/>
                  </a:rPr>
                  <a:t>启元实验室</a:t>
                </a:r>
                <a:endParaRPr lang="en-US" altLang="zh-CN" sz="1400" b="1" kern="0" dirty="0">
                  <a:latin typeface="+mj-ea"/>
                  <a:ea typeface="+mj-ea"/>
                </a:endParaRPr>
              </a:p>
              <a:p>
                <a:pPr marL="342900" indent="-342900">
                  <a:buAutoNum type="alphaLcPeriod"/>
                </a:pPr>
                <a:r>
                  <a:rPr lang="zh-CN" altLang="en-US" sz="1400" b="1" kern="0" dirty="0">
                    <a:latin typeface="+mj-ea"/>
                    <a:ea typeface="+mj-ea"/>
                  </a:rPr>
                  <a:t>曦谋决策</a:t>
                </a:r>
                <a:r>
                  <a:rPr lang="en-US" altLang="zh-CN" sz="1400" b="1" kern="0" dirty="0">
                    <a:latin typeface="+mj-ea"/>
                    <a:ea typeface="+mj-ea"/>
                  </a:rPr>
                  <a:t>&amp;</a:t>
                </a:r>
                <a:r>
                  <a:rPr lang="zh-CN" altLang="en-US" sz="1400" b="1" kern="0" dirty="0">
                    <a:latin typeface="+mj-ea"/>
                    <a:ea typeface="+mj-ea"/>
                  </a:rPr>
                  <a:t>国家电网</a:t>
                </a:r>
                <a:endParaRPr lang="en-US" altLang="zh-CN" sz="1400" b="1" kern="0" dirty="0">
                  <a:latin typeface="+mj-ea"/>
                  <a:ea typeface="+mj-ea"/>
                </a:endParaRPr>
              </a:p>
              <a:p>
                <a:pPr marL="342900" indent="-342900">
                  <a:buAutoNum type="alphaLcPeriod"/>
                </a:pPr>
                <a:r>
                  <a:rPr lang="zh-CN" altLang="en-US" sz="1400" b="1" kern="0" dirty="0">
                    <a:latin typeface="+mj-ea"/>
                    <a:ea typeface="+mj-ea"/>
                  </a:rPr>
                  <a:t>百度智能云</a:t>
                </a:r>
              </a:p>
            </p:txBody>
          </p:sp>
        </p:grpSp>
        <p:sp>
          <p:nvSpPr>
            <p:cNvPr id="27" name="矩形 26"/>
            <p:cNvSpPr/>
            <p:nvPr/>
          </p:nvSpPr>
          <p:spPr>
            <a:xfrm>
              <a:off x="8481850" y="4741496"/>
              <a:ext cx="484693"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04    </a:t>
              </a:r>
              <a:endParaRPr lang="zh-CN" altLang="en-US" sz="3200" b="1" kern="0" dirty="0">
                <a:solidFill>
                  <a:schemeClr val="accent1"/>
                </a:solidFill>
                <a:latin typeface="Arial" panose="020B0604020202090204"/>
                <a:ea typeface="思源黑体 CN Bold" panose="020B0800000000000000" pitchFamily="34" charset="-122"/>
              </a:endParaRPr>
            </a:p>
          </p:txBody>
        </p:sp>
        <p:grpSp>
          <p:nvGrpSpPr>
            <p:cNvPr id="22" name="组合 21"/>
            <p:cNvGrpSpPr/>
            <p:nvPr/>
          </p:nvGrpSpPr>
          <p:grpSpPr>
            <a:xfrm>
              <a:off x="8481850" y="4007187"/>
              <a:ext cx="4996781" cy="634985"/>
              <a:chOff x="7236246" y="4087794"/>
              <a:chExt cx="4996781" cy="634985"/>
            </a:xfrm>
          </p:grpSpPr>
          <p:sp>
            <p:nvSpPr>
              <p:cNvPr id="23" name="矩形 22"/>
              <p:cNvSpPr/>
              <p:nvPr/>
            </p:nvSpPr>
            <p:spPr>
              <a:xfrm>
                <a:off x="7236246" y="4087794"/>
                <a:ext cx="484351" cy="609600"/>
              </a:xfrm>
              <a:prstGeom prst="rect">
                <a:avLst/>
              </a:prstGeom>
              <a:noFill/>
              <a:ln w="12700" cap="flat" cmpd="sng" algn="ctr">
                <a:noFill/>
                <a:prstDash val="solid"/>
                <a:miter lim="800000"/>
              </a:ln>
              <a:effectLst/>
            </p:spPr>
            <p:txBody>
              <a:bodyPr lIns="0" rIns="0" rtlCol="0" anchor="ctr"/>
              <a:lstStyle/>
              <a:p>
                <a:r>
                  <a:rPr lang="en-US" altLang="zh-CN" sz="3200" b="1" kern="0" dirty="0">
                    <a:solidFill>
                      <a:schemeClr val="accent1"/>
                    </a:solidFill>
                    <a:latin typeface="Arial" panose="020B0604020202090204"/>
                    <a:ea typeface="思源黑体 CN Bold" panose="020B0800000000000000" pitchFamily="34" charset="-122"/>
                  </a:rPr>
                  <a:t>02    </a:t>
                </a:r>
                <a:endParaRPr lang="zh-CN" altLang="en-US" sz="3200" b="1" kern="0" dirty="0">
                  <a:solidFill>
                    <a:schemeClr val="accent1"/>
                  </a:solidFill>
                  <a:latin typeface="Arial" panose="020B0604020202090204"/>
                  <a:ea typeface="思源黑体 CN Bold" panose="020B0800000000000000" pitchFamily="34" charset="-122"/>
                </a:endParaRPr>
              </a:p>
            </p:txBody>
          </p:sp>
          <p:sp>
            <p:nvSpPr>
              <p:cNvPr id="24" name="矩形 23"/>
              <p:cNvSpPr/>
              <p:nvPr/>
            </p:nvSpPr>
            <p:spPr>
              <a:xfrm>
                <a:off x="7839710" y="4113179"/>
                <a:ext cx="4393317" cy="609600"/>
              </a:xfrm>
              <a:prstGeom prst="rect">
                <a:avLst/>
              </a:prstGeom>
              <a:noFill/>
              <a:ln w="12700" cap="flat" cmpd="sng" algn="ctr">
                <a:noFill/>
                <a:prstDash val="solid"/>
                <a:miter lim="800000"/>
              </a:ln>
              <a:effectLst/>
            </p:spPr>
            <p:txBody>
              <a:bodyPr lIns="0" rIns="0" rtlCol="0" anchor="ctr"/>
              <a:lstStyle/>
              <a:p>
                <a:r>
                  <a:rPr lang="zh-CN" altLang="en-US" sz="2800" b="1" kern="0" dirty="0">
                    <a:solidFill>
                      <a:schemeClr val="accent2"/>
                    </a:solidFill>
                    <a:latin typeface="+mj-ea"/>
                    <a:ea typeface="+mj-ea"/>
                  </a:rPr>
                  <a:t>论文</a:t>
                </a:r>
              </a:p>
            </p:txBody>
          </p:sp>
        </p:grpSp>
      </p:grpSp>
      <p:cxnSp>
        <p:nvCxnSpPr>
          <p:cNvPr id="30" name="直接连接符 29"/>
          <p:cNvCxnSpPr/>
          <p:nvPr/>
        </p:nvCxnSpPr>
        <p:spPr>
          <a:xfrm>
            <a:off x="1452559" y="0"/>
            <a:ext cx="0" cy="40912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458880" y="4091233"/>
            <a:ext cx="0" cy="88517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2251" y="4924888"/>
            <a:ext cx="3848446" cy="825515"/>
          </a:xfrm>
          <a:prstGeom prst="rect">
            <a:avLst/>
          </a:prstGeom>
          <a:noFill/>
          <a:ln w="12700" cap="flat" cmpd="sng" algn="ctr">
            <a:noFill/>
            <a:prstDash val="solid"/>
            <a:miter lim="800000"/>
          </a:ln>
          <a:effectLst/>
        </p:spPr>
        <p:txBody>
          <a:bodyPr lIns="0" rIns="0" rtlCol="0" anchor="ctr"/>
          <a:lstStyle/>
          <a:p>
            <a:r>
              <a:rPr lang="zh-CN" altLang="en-US" sz="2800" b="1" kern="0" dirty="0">
                <a:latin typeface="+mj-ea"/>
                <a:ea typeface="+mj-ea"/>
              </a:rPr>
              <a:t>学校</a:t>
            </a:r>
            <a:r>
              <a:rPr lang="en-US" altLang="zh-CN" sz="2800" b="1" kern="0" dirty="0">
                <a:latin typeface="+mj-ea"/>
                <a:ea typeface="+mj-ea"/>
              </a:rPr>
              <a:t>/</a:t>
            </a:r>
            <a:r>
              <a:rPr lang="zh-CN" altLang="en-US" sz="2800" b="1" kern="0" dirty="0">
                <a:latin typeface="+mj-ea"/>
                <a:ea typeface="+mj-ea"/>
              </a:rPr>
              <a:t>社会实践经历</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zh-CN" altLang="en-US" sz="2400" b="0" dirty="0">
                <a:latin typeface="Arial" panose="020B0604020202090204" pitchFamily="34" charset="0"/>
              </a:rPr>
              <a:t>论文</a:t>
            </a:r>
            <a:r>
              <a:rPr lang="en-US" altLang="zh-CN" sz="2400" b="0" dirty="0">
                <a:latin typeface="Arial" panose="020B0604020202090204" pitchFamily="34" charset="0"/>
              </a:rPr>
              <a:t>1</a:t>
            </a:r>
            <a:r>
              <a:rPr lang="zh-CN" altLang="en-US" sz="2400" b="0" dirty="0">
                <a:latin typeface="Arial" panose="020B0604020202090204" pitchFamily="34" charset="0"/>
              </a:rPr>
              <a:t>：</a:t>
            </a:r>
            <a:r>
              <a:rPr lang="en-US" altLang="zh-CN" sz="2400" b="0" i="0" dirty="0">
                <a:effectLst/>
                <a:latin typeface="Arial" panose="020B0604020202090204" pitchFamily="34" charset="0"/>
              </a:rPr>
              <a:t>Rethinking Urban Mobility Prediction: A Multivariate Time Series Forecasting Approach</a:t>
            </a:r>
            <a:r>
              <a:rPr lang="zh-CN" altLang="en-US" sz="2400" b="0" i="0" dirty="0">
                <a:effectLst/>
                <a:latin typeface="Arial" panose="020B0604020202090204" pitchFamily="34" charset="0"/>
              </a:rPr>
              <a:t>（</a:t>
            </a:r>
            <a:r>
              <a:rPr lang="en-US" altLang="zh-CN" sz="2400" i="0" dirty="0">
                <a:effectLst/>
                <a:latin typeface="Arial" panose="020B0604020202090204" pitchFamily="34" charset="0"/>
              </a:rPr>
              <a:t> TITS CCF-B SCI-1</a:t>
            </a:r>
            <a:r>
              <a:rPr lang="zh-CN" altLang="en-US" sz="2400" i="0" dirty="0">
                <a:effectLst/>
                <a:latin typeface="Arial" panose="020B0604020202090204" pitchFamily="34" charset="0"/>
              </a:rPr>
              <a:t>区</a:t>
            </a:r>
            <a:r>
              <a:rPr lang="zh-CN" altLang="en-US" sz="2400" b="0" i="0" dirty="0">
                <a:effectLst/>
                <a:latin typeface="Arial" panose="020B0604020202090204" pitchFamily="34" charset="0"/>
              </a:rPr>
              <a:t>）</a:t>
            </a:r>
            <a:endParaRPr lang="zh-CN" altLang="en-US" sz="2400" dirty="0"/>
          </a:p>
        </p:txBody>
      </p:sp>
      <p:sp>
        <p:nvSpPr>
          <p:cNvPr id="5" name="文本框 4"/>
          <p:cNvSpPr txBox="1"/>
          <p:nvPr/>
        </p:nvSpPr>
        <p:spPr>
          <a:xfrm>
            <a:off x="679704" y="2016788"/>
            <a:ext cx="5641001" cy="3416320"/>
          </a:xfrm>
          <a:prstGeom prst="rect">
            <a:avLst/>
          </a:prstGeom>
          <a:noFill/>
        </p:spPr>
        <p:txBody>
          <a:bodyPr wrap="square">
            <a:spAutoFit/>
          </a:bodyPr>
          <a:lstStyle/>
          <a:p>
            <a:r>
              <a:rPr lang="zh-CN" altLang="en-US" b="1" dirty="0"/>
              <a:t>论文动机分析</a:t>
            </a:r>
          </a:p>
          <a:p>
            <a:pPr>
              <a:buFont typeface="+mj-lt"/>
              <a:buAutoNum type="arabicPeriod"/>
            </a:pPr>
            <a:r>
              <a:rPr lang="zh-CN" altLang="en-US" b="1" dirty="0"/>
              <a:t>传统方法的局限性</a:t>
            </a:r>
            <a:r>
              <a:rPr lang="zh-CN" altLang="en-US" dirty="0"/>
              <a:t>：</a:t>
            </a:r>
          </a:p>
          <a:p>
            <a:pPr marL="742950" lvl="1" indent="-285750">
              <a:buFont typeface="+mj-lt"/>
              <a:buAutoNum type="arabicPeriod"/>
            </a:pPr>
            <a:r>
              <a:rPr lang="zh-CN" altLang="en-US" dirty="0"/>
              <a:t>城市交通预测通常将数据结构化为 </a:t>
            </a:r>
            <a:r>
              <a:rPr lang="zh-CN" altLang="en-US" b="1" dirty="0"/>
              <a:t>时空视频</a:t>
            </a:r>
            <a:r>
              <a:rPr lang="zh-CN" altLang="en-US" dirty="0"/>
              <a:t>，即将经纬度网格视为视频像素。</a:t>
            </a:r>
          </a:p>
          <a:p>
            <a:pPr marL="742950" lvl="1" indent="-285750">
              <a:buFont typeface="+mj-lt"/>
              <a:buAutoNum type="arabicPeriod"/>
            </a:pPr>
            <a:r>
              <a:rPr lang="zh-CN" altLang="en-US" dirty="0"/>
              <a:t>此类方法大多依赖于卷积神经网络（</a:t>
            </a:r>
            <a:r>
              <a:rPr lang="en-US" altLang="zh-CN" dirty="0"/>
              <a:t>CNNs</a:t>
            </a:r>
            <a:r>
              <a:rPr lang="zh-CN" altLang="en-US" dirty="0"/>
              <a:t>）和视觉变换器（</a:t>
            </a:r>
            <a:r>
              <a:rPr lang="en-US" altLang="zh-CN" dirty="0"/>
              <a:t>Vision Transformers, </a:t>
            </a:r>
            <a:r>
              <a:rPr lang="en-US" altLang="zh-CN" dirty="0" err="1"/>
              <a:t>ViTs</a:t>
            </a:r>
            <a:r>
              <a:rPr lang="zh-CN" altLang="en-US" dirty="0"/>
              <a:t>），但这些方法可能存在以下问题：</a:t>
            </a:r>
          </a:p>
          <a:p>
            <a:pPr marL="1143000" lvl="2" indent="-228600">
              <a:buFont typeface="+mj-lt"/>
              <a:buAutoNum type="arabicPeriod"/>
            </a:pPr>
            <a:r>
              <a:rPr lang="zh-CN" altLang="en-US" b="1" dirty="0"/>
              <a:t>数据简化</a:t>
            </a:r>
            <a:r>
              <a:rPr lang="zh-CN" altLang="en-US" dirty="0"/>
              <a:t>：将复杂的城市流动数据处理为视频，忽略了数据的多变量时序特性。</a:t>
            </a:r>
          </a:p>
          <a:p>
            <a:pPr marL="1143000" lvl="2" indent="-228600">
              <a:buFont typeface="+mj-lt"/>
              <a:buAutoNum type="arabicPeriod"/>
            </a:pPr>
            <a:r>
              <a:rPr lang="zh-CN" altLang="en-US" b="1" dirty="0"/>
              <a:t>计算复杂度高</a:t>
            </a:r>
            <a:r>
              <a:rPr lang="zh-CN" altLang="en-US" dirty="0"/>
              <a:t>：</a:t>
            </a:r>
            <a:r>
              <a:rPr lang="en-US" altLang="zh-CN" dirty="0"/>
              <a:t>CNN</a:t>
            </a:r>
            <a:r>
              <a:rPr lang="zh-CN" altLang="en-US" dirty="0"/>
              <a:t>和</a:t>
            </a:r>
            <a:r>
              <a:rPr lang="en-US" altLang="zh-CN" dirty="0" err="1"/>
              <a:t>ViTs</a:t>
            </a:r>
            <a:r>
              <a:rPr lang="zh-CN" altLang="en-US" dirty="0"/>
              <a:t>需要处理大量的高维数据，容易导致计算瓶颈。</a:t>
            </a:r>
            <a:endParaRPr lang="en-US" altLang="zh-CN" dirty="0"/>
          </a:p>
          <a:p>
            <a:pPr lvl="2"/>
            <a:endParaRPr lang="zh-CN" altLang="en-US" dirty="0"/>
          </a:p>
        </p:txBody>
      </p:sp>
      <p:pic>
        <p:nvPicPr>
          <p:cNvPr id="7" name="图片 6"/>
          <p:cNvPicPr>
            <a:picLocks noChangeAspect="1"/>
          </p:cNvPicPr>
          <p:nvPr/>
        </p:nvPicPr>
        <p:blipFill>
          <a:blip r:embed="rId3"/>
          <a:srcRect r="53112" b="12029"/>
          <a:stretch>
            <a:fillRect/>
          </a:stretch>
        </p:blipFill>
        <p:spPr>
          <a:xfrm>
            <a:off x="6988995" y="1488718"/>
            <a:ext cx="4551726" cy="39443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Rethinking Urban Mobility Prediction: A Multivariate Time Series Forecasting Approach</a:t>
            </a:r>
            <a:endParaRPr lang="zh-CN" altLang="en-US" sz="2400" dirty="0"/>
          </a:p>
        </p:txBody>
      </p:sp>
      <p:sp>
        <p:nvSpPr>
          <p:cNvPr id="5" name="文本框 4"/>
          <p:cNvSpPr txBox="1"/>
          <p:nvPr/>
        </p:nvSpPr>
        <p:spPr>
          <a:xfrm>
            <a:off x="1293277" y="1582340"/>
            <a:ext cx="4997796" cy="3693319"/>
          </a:xfrm>
          <a:prstGeom prst="rect">
            <a:avLst/>
          </a:prstGeom>
          <a:noFill/>
        </p:spPr>
        <p:txBody>
          <a:bodyPr wrap="square">
            <a:spAutoFit/>
          </a:bodyPr>
          <a:lstStyle/>
          <a:p>
            <a:pPr lvl="2"/>
            <a:endParaRPr lang="zh-CN" altLang="en-US" dirty="0"/>
          </a:p>
          <a:p>
            <a:pPr>
              <a:buFont typeface="+mj-lt"/>
              <a:buAutoNum type="arabicPeriod"/>
            </a:pPr>
            <a:r>
              <a:rPr lang="zh-CN" altLang="en-US" b="1" dirty="0"/>
              <a:t>研究新视角</a:t>
            </a:r>
            <a:r>
              <a:rPr lang="zh-CN" altLang="en-US" dirty="0"/>
              <a:t>：</a:t>
            </a:r>
          </a:p>
          <a:p>
            <a:pPr marL="742950" lvl="1" indent="-285750">
              <a:buFont typeface="+mj-lt"/>
              <a:buAutoNum type="arabicPeriod"/>
            </a:pPr>
            <a:r>
              <a:rPr lang="zh-CN" altLang="en-US" dirty="0"/>
              <a:t>论文提出将城市交通流动数据重新建模为 </a:t>
            </a:r>
            <a:r>
              <a:rPr lang="zh-CN" altLang="en-US" b="1" dirty="0"/>
              <a:t>复杂多变量时间序列</a:t>
            </a:r>
            <a:r>
              <a:rPr lang="zh-CN" altLang="en-US" dirty="0"/>
              <a:t>，即：</a:t>
            </a:r>
          </a:p>
          <a:p>
            <a:pPr marL="1143000" lvl="2" indent="-228600">
              <a:buFont typeface="+mj-lt"/>
              <a:buAutoNum type="arabicPeriod"/>
            </a:pPr>
            <a:r>
              <a:rPr lang="zh-CN" altLang="en-US" dirty="0"/>
              <a:t>每个网格在不同通道上的时变值作为独立的时间序列。</a:t>
            </a:r>
          </a:p>
          <a:p>
            <a:pPr marL="742950" lvl="1" indent="-285750">
              <a:buFont typeface="+mj-lt"/>
              <a:buAutoNum type="arabicPeriod"/>
            </a:pPr>
            <a:r>
              <a:rPr lang="zh-CN" altLang="en-US" dirty="0"/>
              <a:t>这种视角突破了将数据简单化为视频的限制，强调时间和变量间的关联性。</a:t>
            </a:r>
            <a:endParaRPr lang="en-US" altLang="zh-CN" dirty="0"/>
          </a:p>
          <a:p>
            <a:pPr lvl="1"/>
            <a:endParaRPr lang="zh-CN" altLang="en-US" dirty="0"/>
          </a:p>
          <a:p>
            <a:pPr>
              <a:buFont typeface="+mj-lt"/>
              <a:buAutoNum type="arabicPeriod"/>
            </a:pPr>
            <a:r>
              <a:rPr lang="zh-CN" altLang="en-US" b="1" dirty="0"/>
              <a:t>需求驱动</a:t>
            </a:r>
            <a:r>
              <a:rPr lang="zh-CN" altLang="en-US" dirty="0"/>
              <a:t>：</a:t>
            </a:r>
          </a:p>
          <a:p>
            <a:pPr marL="742950" lvl="1" indent="-285750">
              <a:buFont typeface="+mj-lt"/>
              <a:buAutoNum type="arabicPeriod"/>
            </a:pPr>
            <a:r>
              <a:rPr lang="zh-CN" altLang="en-US" dirty="0"/>
              <a:t>需要一个能够 </a:t>
            </a:r>
            <a:r>
              <a:rPr lang="zh-CN" altLang="en-US" b="1" dirty="0"/>
              <a:t>高效建模多变量时间序列</a:t>
            </a:r>
            <a:r>
              <a:rPr lang="zh-CN" altLang="en-US" dirty="0"/>
              <a:t> 和 </a:t>
            </a:r>
            <a:r>
              <a:rPr lang="zh-CN" altLang="en-US" b="1" dirty="0"/>
              <a:t>长时预测能力强</a:t>
            </a:r>
            <a:r>
              <a:rPr lang="zh-CN" altLang="en-US" dirty="0"/>
              <a:t> 的模型，以应对城市交通的复杂模式和动态变化。</a:t>
            </a:r>
          </a:p>
        </p:txBody>
      </p:sp>
      <p:pic>
        <p:nvPicPr>
          <p:cNvPr id="3" name="图片 2"/>
          <p:cNvPicPr>
            <a:picLocks noChangeAspect="1"/>
          </p:cNvPicPr>
          <p:nvPr/>
        </p:nvPicPr>
        <p:blipFill>
          <a:blip r:embed="rId3"/>
          <a:srcRect l="46766" b="14135"/>
          <a:stretch>
            <a:fillRect/>
          </a:stretch>
        </p:blipFill>
        <p:spPr>
          <a:xfrm>
            <a:off x="6931152" y="1853417"/>
            <a:ext cx="4957508" cy="369331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Rethinking Urban Mobility Prediction: A Multivariate Time Series Forecasting Approach</a:t>
            </a:r>
            <a:endParaRPr lang="zh-CN" altLang="en-US" sz="2400" dirty="0"/>
          </a:p>
        </p:txBody>
      </p:sp>
      <p:sp>
        <p:nvSpPr>
          <p:cNvPr id="5" name="文本框 4"/>
          <p:cNvSpPr txBox="1"/>
          <p:nvPr/>
        </p:nvSpPr>
        <p:spPr>
          <a:xfrm>
            <a:off x="2168652" y="3332459"/>
            <a:ext cx="7854696" cy="3785652"/>
          </a:xfrm>
          <a:prstGeom prst="rect">
            <a:avLst/>
          </a:prstGeom>
          <a:noFill/>
        </p:spPr>
        <p:txBody>
          <a:bodyPr wrap="square">
            <a:spAutoFit/>
          </a:bodyPr>
          <a:lstStyle/>
          <a:p>
            <a:r>
              <a:rPr lang="zh-CN" altLang="en-US" sz="1600" b="1" dirty="0"/>
              <a:t>论文解决方案：</a:t>
            </a:r>
            <a:r>
              <a:rPr lang="en-US" altLang="zh-CN" sz="1600" b="1" dirty="0" err="1"/>
              <a:t>SUMformer</a:t>
            </a:r>
            <a:endParaRPr lang="en-US" altLang="zh-CN" sz="1600" b="1" dirty="0"/>
          </a:p>
          <a:p>
            <a:pPr>
              <a:buFont typeface="+mj-lt"/>
              <a:buAutoNum type="arabicPeriod"/>
            </a:pPr>
            <a:r>
              <a:rPr lang="zh-CN" altLang="en-US" sz="1600" b="1" dirty="0"/>
              <a:t>模型核心机制</a:t>
            </a:r>
            <a:r>
              <a:rPr lang="zh-CN" altLang="en-US" sz="1600" dirty="0"/>
              <a:t>：</a:t>
            </a:r>
          </a:p>
          <a:p>
            <a:pPr marL="742950" lvl="1" indent="-285750">
              <a:buFont typeface="+mj-lt"/>
              <a:buAutoNum type="arabicPeriod"/>
            </a:pPr>
            <a:r>
              <a:rPr lang="zh-CN" altLang="en-US" sz="1600" b="1" dirty="0"/>
              <a:t>专门设计的注意力机制</a:t>
            </a:r>
            <a:r>
              <a:rPr lang="zh-CN" altLang="en-US" sz="1600" dirty="0"/>
              <a:t>：</a:t>
            </a:r>
          </a:p>
          <a:p>
            <a:pPr marL="1143000" lvl="2" indent="-228600">
              <a:buFont typeface="+mj-lt"/>
              <a:buAutoNum type="arabicPeriod"/>
            </a:pPr>
            <a:r>
              <a:rPr lang="zh-CN" altLang="en-US" sz="1600" dirty="0"/>
              <a:t>同时计算时间和跨变量之间的相关性，提升对复杂模式的建模能力。</a:t>
            </a:r>
          </a:p>
          <a:p>
            <a:pPr marL="1143000" lvl="2" indent="-228600">
              <a:buFont typeface="+mj-lt"/>
              <a:buAutoNum type="arabicPeriod"/>
            </a:pPr>
            <a:r>
              <a:rPr lang="zh-CN" altLang="en-US" sz="1600" dirty="0"/>
              <a:t>降低因大量时间序列带来的计算成本。</a:t>
            </a:r>
          </a:p>
          <a:p>
            <a:pPr marL="742950" lvl="1" indent="-285750">
              <a:buFont typeface="+mj-lt"/>
              <a:buAutoNum type="arabicPeriod"/>
            </a:pPr>
            <a:r>
              <a:rPr lang="zh-CN" altLang="en-US" sz="1600" b="1" dirty="0"/>
              <a:t>低频滤波器</a:t>
            </a:r>
            <a:r>
              <a:rPr lang="zh-CN" altLang="en-US" sz="1600" dirty="0"/>
              <a:t>：</a:t>
            </a:r>
          </a:p>
          <a:p>
            <a:pPr marL="1143000" lvl="2" indent="-228600">
              <a:buFont typeface="+mj-lt"/>
              <a:buAutoNum type="arabicPeriod"/>
            </a:pPr>
            <a:r>
              <a:rPr lang="zh-CN" altLang="en-US" sz="1600" dirty="0"/>
              <a:t>从时序信号中提取低频信息，专注于关键的长期预测趋势。</a:t>
            </a:r>
          </a:p>
          <a:p>
            <a:pPr>
              <a:buFont typeface="+mj-lt"/>
              <a:buAutoNum type="arabicPeriod"/>
            </a:pPr>
            <a:r>
              <a:rPr lang="zh-CN" altLang="en-US" sz="1600" b="1" dirty="0"/>
              <a:t>模型结构设计</a:t>
            </a:r>
            <a:r>
              <a:rPr lang="zh-CN" altLang="en-US" sz="1600" dirty="0"/>
              <a:t>：</a:t>
            </a:r>
          </a:p>
          <a:p>
            <a:pPr marL="742950" lvl="1" indent="-285750">
              <a:buFont typeface="+mj-lt"/>
              <a:buAutoNum type="arabicPeriod"/>
            </a:pPr>
            <a:r>
              <a:rPr lang="zh-CN" altLang="en-US" sz="1600" b="1" dirty="0"/>
              <a:t>时间片段合并机制</a:t>
            </a:r>
            <a:r>
              <a:rPr lang="zh-CN" altLang="en-US" sz="1600" dirty="0"/>
              <a:t>：</a:t>
            </a:r>
          </a:p>
          <a:p>
            <a:pPr marL="1143000" lvl="2" indent="-228600">
              <a:buFont typeface="+mj-lt"/>
              <a:buAutoNum type="arabicPeriod"/>
            </a:pPr>
            <a:r>
              <a:rPr lang="zh-CN" altLang="en-US" sz="1600" dirty="0"/>
              <a:t>通过对时间片段进行分层合并，构建一个层次化的模型架构。</a:t>
            </a:r>
          </a:p>
          <a:p>
            <a:pPr marL="1143000" lvl="2" indent="-228600">
              <a:buFont typeface="+mj-lt"/>
              <a:buAutoNum type="arabicPeriod"/>
            </a:pPr>
            <a:r>
              <a:rPr lang="zh-CN" altLang="en-US" sz="1600" dirty="0"/>
              <a:t>捕捉多尺度的时序和空间相关性。</a:t>
            </a:r>
          </a:p>
          <a:p>
            <a:pPr marL="742950" lvl="1" indent="-285750">
              <a:buFont typeface="+mj-lt"/>
              <a:buAutoNum type="arabicPeriod"/>
            </a:pPr>
            <a:r>
              <a:rPr lang="zh-CN" altLang="en-US" sz="1600" b="1" dirty="0"/>
              <a:t>分层框架</a:t>
            </a:r>
            <a:r>
              <a:rPr lang="zh-CN" altLang="en-US" sz="1600" dirty="0"/>
              <a:t>：</a:t>
            </a:r>
          </a:p>
          <a:p>
            <a:pPr marL="1143000" lvl="2" indent="-228600">
              <a:buFont typeface="+mj-lt"/>
              <a:buAutoNum type="arabicPeriod"/>
            </a:pPr>
            <a:r>
              <a:rPr lang="zh-CN" altLang="en-US" sz="1600" dirty="0"/>
              <a:t>模型能够有效处理多变量数据的复杂性，避免简单平铺时间序列引起的冗余计算。</a:t>
            </a:r>
          </a:p>
          <a:p>
            <a:endParaRPr lang="zh-CN" altLang="en-US" sz="1600" dirty="0"/>
          </a:p>
        </p:txBody>
      </p:sp>
      <p:pic>
        <p:nvPicPr>
          <p:cNvPr id="8" name="图片 7"/>
          <p:cNvPicPr>
            <a:picLocks noChangeAspect="1"/>
          </p:cNvPicPr>
          <p:nvPr/>
        </p:nvPicPr>
        <p:blipFill>
          <a:blip r:embed="rId3"/>
          <a:srcRect t="8132"/>
          <a:stretch>
            <a:fillRect/>
          </a:stretch>
        </p:blipFill>
        <p:spPr>
          <a:xfrm>
            <a:off x="2677607" y="1188720"/>
            <a:ext cx="7011394" cy="19946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94132" y="3674661"/>
            <a:ext cx="7854696" cy="3139321"/>
          </a:xfrm>
          <a:prstGeom prst="rect">
            <a:avLst/>
          </a:prstGeom>
          <a:noFill/>
        </p:spPr>
        <p:txBody>
          <a:bodyPr wrap="square">
            <a:spAutoFit/>
          </a:bodyPr>
          <a:lstStyle/>
          <a:p>
            <a:pPr>
              <a:buFont typeface="+mj-lt"/>
              <a:buAutoNum type="arabicPeriod"/>
            </a:pPr>
            <a:r>
              <a:rPr lang="zh-CN" altLang="en-US" b="1" dirty="0"/>
              <a:t>模型性能</a:t>
            </a:r>
            <a:r>
              <a:rPr lang="zh-CN" altLang="en-US" dirty="0"/>
              <a:t>：</a:t>
            </a:r>
          </a:p>
          <a:p>
            <a:pPr marL="742950" lvl="1" indent="-285750">
              <a:buFont typeface="+mj-lt"/>
              <a:buAutoNum type="arabicPeriod"/>
            </a:pPr>
            <a:r>
              <a:rPr lang="zh-CN" altLang="en-US" dirty="0"/>
              <a:t>在五个真实世界的数据集上进行实验验证，结果表明：</a:t>
            </a:r>
          </a:p>
          <a:p>
            <a:pPr marL="1143000" lvl="2" indent="-228600">
              <a:buFont typeface="+mj-lt"/>
              <a:buAutoNum type="arabicPeriod"/>
            </a:pPr>
            <a:r>
              <a:rPr lang="en-US" altLang="zh-CN" dirty="0" err="1"/>
              <a:t>SUMformer</a:t>
            </a:r>
            <a:r>
              <a:rPr lang="en-US" altLang="zh-CN" dirty="0"/>
              <a:t> </a:t>
            </a:r>
            <a:r>
              <a:rPr lang="zh-CN" altLang="en-US" dirty="0"/>
              <a:t>在城市流动模式建模和长期预测任务中优于现有的 </a:t>
            </a:r>
            <a:r>
              <a:rPr lang="zh-CN" altLang="en-US" b="1" dirty="0"/>
              <a:t>最先进方法</a:t>
            </a:r>
            <a:r>
              <a:rPr lang="zh-CN" altLang="en-US" dirty="0"/>
              <a:t>。如图一所示。</a:t>
            </a:r>
          </a:p>
          <a:p>
            <a:pPr marL="742950" lvl="1" indent="-285750">
              <a:buFont typeface="+mj-lt"/>
              <a:buAutoNum type="arabicPeriod"/>
            </a:pPr>
            <a:r>
              <a:rPr lang="zh-CN" altLang="en-US" dirty="0"/>
              <a:t>在复杂性与预测准确性之间达到了有效平衡。</a:t>
            </a:r>
          </a:p>
          <a:p>
            <a:pPr>
              <a:buFont typeface="+mj-lt"/>
              <a:buAutoNum type="arabicPeriod"/>
            </a:pPr>
            <a:r>
              <a:rPr lang="zh-CN" altLang="en-US" b="1" dirty="0"/>
              <a:t>可视化</a:t>
            </a:r>
            <a:r>
              <a:rPr lang="zh-CN" altLang="en-US" dirty="0"/>
              <a:t>：</a:t>
            </a:r>
          </a:p>
          <a:p>
            <a:pPr marL="742950" lvl="1" indent="-285750">
              <a:buFont typeface="+mj-lt"/>
              <a:buAutoNum type="arabicPeriod"/>
            </a:pPr>
            <a:r>
              <a:rPr lang="zh-CN" altLang="en-US" dirty="0"/>
              <a:t>低频滤波器的设计有效帮助了模型捕捉高峰交通流量：如图二所示。</a:t>
            </a:r>
          </a:p>
          <a:p>
            <a:pPr marL="742950" lvl="1" indent="-285750">
              <a:buFont typeface="+mj-lt"/>
              <a:buAutoNum type="arabicPeriod"/>
            </a:pPr>
            <a:r>
              <a:rPr lang="zh-CN" altLang="en-US" dirty="0"/>
              <a:t>时空流量的空间关联影响：如图三所示。</a:t>
            </a:r>
            <a:endParaRPr lang="en-US" altLang="zh-CN" dirty="0"/>
          </a:p>
          <a:p>
            <a:pPr>
              <a:buFont typeface="+mj-lt"/>
              <a:buAutoNum type="arabicPeriod"/>
            </a:pPr>
            <a:r>
              <a:rPr lang="zh-CN" altLang="en-US" b="1" dirty="0"/>
              <a:t>开源代码</a:t>
            </a:r>
            <a:r>
              <a:rPr lang="zh-CN" altLang="en-US" dirty="0"/>
              <a:t>：</a:t>
            </a:r>
          </a:p>
          <a:p>
            <a:pPr marL="742950" lvl="1" indent="-285750">
              <a:buFont typeface="+mj-lt"/>
              <a:buAutoNum type="arabicPeriod"/>
            </a:pPr>
            <a:r>
              <a:rPr lang="zh-CN" altLang="en-US" dirty="0"/>
              <a:t>提供了代码仓库（</a:t>
            </a:r>
            <a:r>
              <a:rPr lang="en-US" altLang="zh-CN" dirty="0">
                <a:hlinkClick r:id="rId3"/>
              </a:rPr>
              <a:t>GitHub</a:t>
            </a:r>
            <a:r>
              <a:rPr lang="zh-CN" altLang="en-US" dirty="0">
                <a:hlinkClick r:id="rId3"/>
              </a:rPr>
              <a:t>链接</a:t>
            </a:r>
            <a:r>
              <a:rPr lang="zh-CN" altLang="en-US" dirty="0"/>
              <a:t>），便于研究人员复现和改进。</a:t>
            </a:r>
          </a:p>
          <a:p>
            <a:pPr marL="742950" lvl="1" indent="-285750">
              <a:buFont typeface="+mj-lt"/>
              <a:buAutoNum type="arabicPeriod"/>
            </a:pPr>
            <a:endParaRPr lang="zh-CN" altLang="en-US" dirty="0"/>
          </a:p>
        </p:txBody>
      </p:sp>
      <p:pic>
        <p:nvPicPr>
          <p:cNvPr id="7" name="图片 6"/>
          <p:cNvPicPr>
            <a:picLocks noChangeAspect="1"/>
          </p:cNvPicPr>
          <p:nvPr/>
        </p:nvPicPr>
        <p:blipFill>
          <a:blip r:embed="rId4"/>
          <a:stretch>
            <a:fillRect/>
          </a:stretch>
        </p:blipFill>
        <p:spPr>
          <a:xfrm>
            <a:off x="7637250" y="44018"/>
            <a:ext cx="3927899" cy="3207976"/>
          </a:xfrm>
          <a:prstGeom prst="rect">
            <a:avLst/>
          </a:prstGeom>
        </p:spPr>
      </p:pic>
      <p:pic>
        <p:nvPicPr>
          <p:cNvPr id="10" name="图片 9"/>
          <p:cNvPicPr>
            <a:picLocks noChangeAspect="1"/>
          </p:cNvPicPr>
          <p:nvPr/>
        </p:nvPicPr>
        <p:blipFill>
          <a:blip r:embed="rId5"/>
          <a:stretch>
            <a:fillRect/>
          </a:stretch>
        </p:blipFill>
        <p:spPr>
          <a:xfrm>
            <a:off x="7891756" y="3600489"/>
            <a:ext cx="4006112" cy="2946391"/>
          </a:xfrm>
          <a:prstGeom prst="rect">
            <a:avLst/>
          </a:prstGeom>
        </p:spPr>
      </p:pic>
      <p:sp>
        <p:nvSpPr>
          <p:cNvPr id="12" name="文本占位符 11"/>
          <p:cNvSpPr>
            <a:spLocks noGrp="1"/>
          </p:cNvSpPr>
          <p:nvPr>
            <p:ph type="body" sz="quarter" idx="10"/>
          </p:nvPr>
        </p:nvSpPr>
        <p:spPr/>
        <p:txBody>
          <a:bodyPr/>
          <a:lstStyle/>
          <a:p>
            <a:endParaRPr lang="zh-CN" altLang="en-US" dirty="0"/>
          </a:p>
        </p:txBody>
      </p:sp>
      <p:pic>
        <p:nvPicPr>
          <p:cNvPr id="4" name="图片 3"/>
          <p:cNvPicPr>
            <a:picLocks noChangeAspect="1"/>
          </p:cNvPicPr>
          <p:nvPr/>
        </p:nvPicPr>
        <p:blipFill>
          <a:blip r:embed="rId6"/>
          <a:stretch>
            <a:fillRect/>
          </a:stretch>
        </p:blipFill>
        <p:spPr>
          <a:xfrm>
            <a:off x="758952" y="44018"/>
            <a:ext cx="6793065" cy="3207976"/>
          </a:xfrm>
          <a:prstGeom prst="rect">
            <a:avLst/>
          </a:prstGeom>
        </p:spPr>
      </p:pic>
      <p:sp>
        <p:nvSpPr>
          <p:cNvPr id="13" name="文本框 12"/>
          <p:cNvSpPr txBox="1"/>
          <p:nvPr/>
        </p:nvSpPr>
        <p:spPr>
          <a:xfrm>
            <a:off x="3977079" y="3244334"/>
            <a:ext cx="646331" cy="369332"/>
          </a:xfrm>
          <a:prstGeom prst="rect">
            <a:avLst/>
          </a:prstGeom>
          <a:noFill/>
        </p:spPr>
        <p:txBody>
          <a:bodyPr wrap="none" rtlCol="0">
            <a:spAutoFit/>
          </a:bodyPr>
          <a:lstStyle/>
          <a:p>
            <a:r>
              <a:rPr lang="zh-CN" altLang="en-US" dirty="0"/>
              <a:t>图一</a:t>
            </a:r>
          </a:p>
        </p:txBody>
      </p:sp>
      <p:sp>
        <p:nvSpPr>
          <p:cNvPr id="14" name="文本框 13"/>
          <p:cNvSpPr txBox="1"/>
          <p:nvPr/>
        </p:nvSpPr>
        <p:spPr>
          <a:xfrm>
            <a:off x="9295240" y="3244334"/>
            <a:ext cx="646331" cy="369332"/>
          </a:xfrm>
          <a:prstGeom prst="rect">
            <a:avLst/>
          </a:prstGeom>
          <a:noFill/>
        </p:spPr>
        <p:txBody>
          <a:bodyPr wrap="none" rtlCol="0">
            <a:spAutoFit/>
          </a:bodyPr>
          <a:lstStyle/>
          <a:p>
            <a:r>
              <a:rPr lang="zh-CN" altLang="en-US" dirty="0"/>
              <a:t>图二</a:t>
            </a:r>
          </a:p>
        </p:txBody>
      </p:sp>
      <p:sp>
        <p:nvSpPr>
          <p:cNvPr id="15" name="文本框 14"/>
          <p:cNvSpPr txBox="1"/>
          <p:nvPr/>
        </p:nvSpPr>
        <p:spPr>
          <a:xfrm>
            <a:off x="9295240" y="6488668"/>
            <a:ext cx="646331" cy="369332"/>
          </a:xfrm>
          <a:prstGeom prst="rect">
            <a:avLst/>
          </a:prstGeom>
          <a:noFill/>
        </p:spPr>
        <p:txBody>
          <a:bodyPr wrap="none" rtlCol="0">
            <a:spAutoFit/>
          </a:bodyPr>
          <a:lstStyle/>
          <a:p>
            <a:r>
              <a:rPr lang="zh-CN" altLang="en-US" dirty="0"/>
              <a:t>图三</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192692" y="368088"/>
            <a:ext cx="8408508" cy="671513"/>
          </a:xfrm>
        </p:spPr>
        <p:txBody>
          <a:bodyPr>
            <a:normAutofit fontScale="92500" lnSpcReduction="10000"/>
          </a:bodyPr>
          <a:lstStyle/>
          <a:p>
            <a:r>
              <a:rPr lang="en-US" altLang="zh-CN" sz="2400" b="0" i="0" dirty="0">
                <a:effectLst/>
                <a:latin typeface="Arial" panose="020B0604020202090204" pitchFamily="34" charset="0"/>
              </a:rPr>
              <a:t>NuwaTS: a Foundation Model Mending </a:t>
            </a:r>
            <a:r>
              <a:rPr lang="en-US" altLang="zh-CN" sz="2400" b="0" i="0" dirty="0" err="1">
                <a:effectLst/>
                <a:latin typeface="Arial" panose="020B0604020202090204" pitchFamily="34" charset="0"/>
              </a:rPr>
              <a:t>EveryIncomplete</a:t>
            </a:r>
            <a:r>
              <a:rPr lang="en-US" altLang="zh-CN" sz="2400" b="0" i="0" dirty="0">
                <a:effectLst/>
                <a:latin typeface="Arial" panose="020B0604020202090204" pitchFamily="34" charset="0"/>
              </a:rPr>
              <a:t> Time Series </a:t>
            </a:r>
            <a:r>
              <a:rPr lang="zh-CN" altLang="en-US" sz="2400" i="0" dirty="0">
                <a:effectLst/>
                <a:latin typeface="Arial" panose="020B0604020202090204" pitchFamily="34" charset="0"/>
              </a:rPr>
              <a:t>（</a:t>
            </a:r>
            <a:r>
              <a:rPr lang="en-US" altLang="zh-CN" sz="2400" i="0" dirty="0">
                <a:effectLst/>
                <a:latin typeface="Arial" panose="020B0604020202090204" pitchFamily="34" charset="0"/>
              </a:rPr>
              <a:t>TNNLS</a:t>
            </a:r>
            <a:r>
              <a:rPr lang="zh-CN" altLang="en-US" sz="2400" i="0" dirty="0">
                <a:effectLst/>
                <a:latin typeface="Arial" panose="020B0604020202090204" pitchFamily="34" charset="0"/>
              </a:rPr>
              <a:t>在投</a:t>
            </a:r>
            <a:r>
              <a:rPr lang="zh-CN" altLang="en-US" sz="2400" dirty="0">
                <a:latin typeface="Arial" panose="020B0604020202090204" pitchFamily="34" charset="0"/>
              </a:rPr>
              <a:t>）</a:t>
            </a:r>
            <a:endParaRPr lang="zh-CN" altLang="en-US" sz="2400" dirty="0"/>
          </a:p>
        </p:txBody>
      </p:sp>
      <p:sp>
        <p:nvSpPr>
          <p:cNvPr id="5" name="文本框 4"/>
          <p:cNvSpPr txBox="1"/>
          <p:nvPr/>
        </p:nvSpPr>
        <p:spPr>
          <a:xfrm>
            <a:off x="213891" y="1471068"/>
            <a:ext cx="4472741" cy="4616648"/>
          </a:xfrm>
          <a:prstGeom prst="rect">
            <a:avLst/>
          </a:prstGeom>
          <a:noFill/>
        </p:spPr>
        <p:txBody>
          <a:bodyPr wrap="square">
            <a:spAutoFit/>
          </a:bodyPr>
          <a:lstStyle/>
          <a:p>
            <a:r>
              <a:rPr lang="zh-CN" altLang="en-US" sz="1400" b="1" dirty="0"/>
              <a:t>论文动机分析</a:t>
            </a:r>
          </a:p>
          <a:p>
            <a:pPr>
              <a:buFont typeface="+mj-lt"/>
              <a:buAutoNum type="arabicPeriod"/>
            </a:pPr>
            <a:r>
              <a:rPr lang="zh-CN" altLang="en-US" sz="1400" b="1" dirty="0"/>
              <a:t>现有方法的局限性</a:t>
            </a:r>
            <a:r>
              <a:rPr lang="zh-CN" altLang="en-US" sz="1400" dirty="0"/>
              <a:t>：</a:t>
            </a:r>
          </a:p>
          <a:p>
            <a:pPr marL="742950" lvl="1" indent="-285750">
              <a:buFont typeface="+mj-lt"/>
              <a:buAutoNum type="arabicPeriod"/>
            </a:pPr>
            <a:r>
              <a:rPr lang="zh-CN" altLang="en-US" sz="1400" b="1" dirty="0"/>
              <a:t>专门设计</a:t>
            </a:r>
            <a:r>
              <a:rPr lang="zh-CN" altLang="en-US" sz="1400" dirty="0"/>
              <a:t>：现有的时间序列数据补全模型往往针对特定的缺失模式、变量或领域进行设计，因此其 </a:t>
            </a:r>
            <a:r>
              <a:rPr lang="zh-CN" altLang="en-US" sz="1400" b="1" dirty="0"/>
              <a:t>通用性较差</a:t>
            </a:r>
            <a:r>
              <a:rPr lang="zh-CN" altLang="en-US" sz="1400" dirty="0"/>
              <a:t>。</a:t>
            </a:r>
          </a:p>
          <a:p>
            <a:pPr marL="1143000" lvl="2" indent="-228600">
              <a:buFont typeface="+mj-lt"/>
              <a:buAutoNum type="arabicPeriod"/>
            </a:pPr>
            <a:r>
              <a:rPr lang="zh-CN" altLang="en-US" sz="1400" dirty="0"/>
              <a:t>模型的设计通常局限于某一类型的数据或特定应用，无法灵活适应不同领域或任务。</a:t>
            </a:r>
          </a:p>
          <a:p>
            <a:pPr marL="742950" lvl="1" indent="-285750">
              <a:buFont typeface="+mj-lt"/>
              <a:buAutoNum type="arabicPeriod"/>
            </a:pPr>
            <a:r>
              <a:rPr lang="zh-CN" altLang="en-US" sz="1400" b="1" dirty="0"/>
              <a:t>评估框架问题</a:t>
            </a:r>
            <a:r>
              <a:rPr lang="zh-CN" altLang="en-US" sz="1400" dirty="0"/>
              <a:t>：当前的评估框架主要集中在领域特定的任务上，且通常依赖于 </a:t>
            </a:r>
            <a:r>
              <a:rPr lang="zh-CN" altLang="en-US" sz="1400" b="1" dirty="0"/>
              <a:t>时间划分</a:t>
            </a:r>
            <a:r>
              <a:rPr lang="zh-CN" altLang="en-US" sz="1400" dirty="0"/>
              <a:t>（训练</a:t>
            </a:r>
            <a:r>
              <a:rPr lang="en-US" altLang="zh-CN" sz="1400" dirty="0"/>
              <a:t>/</a:t>
            </a:r>
            <a:r>
              <a:rPr lang="zh-CN" altLang="en-US" sz="1400" dirty="0"/>
              <a:t>验证</a:t>
            </a:r>
            <a:r>
              <a:rPr lang="en-US" altLang="zh-CN" sz="1400" dirty="0"/>
              <a:t>/</a:t>
            </a:r>
            <a:r>
              <a:rPr lang="zh-CN" altLang="en-US" sz="1400" dirty="0"/>
              <a:t>测试），这种方法并不能有效评估模型在 </a:t>
            </a:r>
            <a:r>
              <a:rPr lang="zh-CN" altLang="en-US" sz="1400" b="1" dirty="0"/>
              <a:t>跨变量</a:t>
            </a:r>
            <a:r>
              <a:rPr lang="zh-CN" altLang="en-US" sz="1400" dirty="0"/>
              <a:t> 或 </a:t>
            </a:r>
            <a:r>
              <a:rPr lang="zh-CN" altLang="en-US" sz="1400" b="1" dirty="0"/>
              <a:t>跨领域</a:t>
            </a:r>
            <a:r>
              <a:rPr lang="zh-CN" altLang="en-US" sz="1400" dirty="0"/>
              <a:t> 泛化能力。</a:t>
            </a:r>
          </a:p>
          <a:p>
            <a:pPr marL="1143000" lvl="2" indent="-228600">
              <a:buFont typeface="+mj-lt"/>
              <a:buAutoNum type="arabicPeriod"/>
            </a:pPr>
            <a:r>
              <a:rPr lang="zh-CN" altLang="en-US" sz="1400" dirty="0"/>
              <a:t>这种方法容易造成模型在训练数据和测试数据之间存在偏差，不能反映真实世界场景下的通用性。</a:t>
            </a:r>
          </a:p>
          <a:p>
            <a:pPr>
              <a:buFont typeface="+mj-lt"/>
              <a:buAutoNum type="arabicPeriod"/>
            </a:pPr>
            <a:r>
              <a:rPr lang="zh-CN" altLang="en-US" sz="1400" b="1" dirty="0"/>
              <a:t>需求驱动</a:t>
            </a:r>
            <a:r>
              <a:rPr lang="zh-CN" altLang="en-US" sz="1400" dirty="0"/>
              <a:t>：</a:t>
            </a:r>
          </a:p>
          <a:p>
            <a:pPr marL="742950" lvl="1" indent="-285750">
              <a:buFont typeface="+mj-lt"/>
              <a:buAutoNum type="arabicPeriod"/>
            </a:pPr>
            <a:r>
              <a:rPr lang="zh-CN" altLang="en-US" sz="1400" dirty="0"/>
              <a:t>需要一种 </a:t>
            </a:r>
            <a:r>
              <a:rPr lang="zh-CN" altLang="en-US" sz="1400" b="1" dirty="0"/>
              <a:t>通用的时间序列补全模型</a:t>
            </a:r>
            <a:r>
              <a:rPr lang="zh-CN" altLang="en-US" sz="1400" dirty="0"/>
              <a:t>，能够跨不同变量和领域进行有效的补全。</a:t>
            </a:r>
          </a:p>
          <a:p>
            <a:pPr marL="742950" lvl="1" indent="-285750">
              <a:buFont typeface="+mj-lt"/>
              <a:buAutoNum type="arabicPeriod"/>
            </a:pPr>
            <a:r>
              <a:rPr lang="zh-CN" altLang="en-US" sz="1400" dirty="0"/>
              <a:t>需要一种新的 </a:t>
            </a:r>
            <a:r>
              <a:rPr lang="zh-CN" altLang="en-US" sz="1400" b="1" dirty="0"/>
              <a:t>评估框架</a:t>
            </a:r>
            <a:r>
              <a:rPr lang="zh-CN" altLang="en-US" sz="1400" dirty="0"/>
              <a:t>，能够严谨地测试模型在未知变量和领域上的表现，以确保其具有良好的泛化能力。</a:t>
            </a:r>
          </a:p>
        </p:txBody>
      </p:sp>
      <p:pic>
        <p:nvPicPr>
          <p:cNvPr id="4" name="图片 3"/>
          <p:cNvPicPr>
            <a:picLocks noChangeAspect="1"/>
          </p:cNvPicPr>
          <p:nvPr/>
        </p:nvPicPr>
        <p:blipFill>
          <a:blip r:embed="rId3"/>
          <a:srcRect b="20148"/>
          <a:stretch>
            <a:fillRect/>
          </a:stretch>
        </p:blipFill>
        <p:spPr>
          <a:xfrm>
            <a:off x="4554885" y="1676614"/>
            <a:ext cx="7637115" cy="3504771"/>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i*1_1"/>
  <p:tag name="KSO_WM_TEMPLATE_CATEGORY" val="diagram"/>
  <p:tag name="KSO_WM_TEMPLATE_INDEX" val="20236928"/>
  <p:tag name="KSO_WM_UNIT_LAYERLEVEL" val="1_1"/>
  <p:tag name="KSO_WM_TAG_VERSION" val="3.0"/>
  <p:tag name="KSO_WM_BEAUTIFY_FLAG" val=""/>
  <p:tag name="KSO_WM_DIAGRAM_GROUP_CODE" val="m1-1"/>
  <p:tag name="KSO_WM_UNIT_TYPE" val="m_i"/>
  <p:tag name="KSO_WM_UNIT_INDEX" val="1_1"/>
  <p:tag name="KSO_WM_DIAGRAM_VERSION" val="3"/>
  <p:tag name="KSO_WM_DIAGRAM_COLOR_TRICK" val="1"/>
  <p:tag name="KSO_WM_DIAGRAM_COLOR_TEXT_CAN_REMOVE" val="n"/>
  <p:tag name="KSO_WM_UNIT_LINE_FORE_SCHEMECOLOR_INDEX" val="5"/>
  <p:tag name="KSO_WM_DIAGRAM_MAX_ITEMCNT" val="8"/>
  <p:tag name="KSO_WM_DIAGRAM_MIN_ITEMCNT" val="4"/>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Lst>
</file>

<file path=ppt/tags/tag136.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i*1_1"/>
  <p:tag name="KSO_WM_TEMPLATE_CATEGORY" val="diagram"/>
  <p:tag name="KSO_WM_TEMPLATE_INDEX" val="20236928"/>
  <p:tag name="KSO_WM_UNIT_LAYERLEVEL" val="1_1"/>
  <p:tag name="KSO_WM_TAG_VERSION" val="3.0"/>
  <p:tag name="KSO_WM_BEAUTIFY_FLAG" val=""/>
  <p:tag name="KSO_WM_DIAGRAM_GROUP_CODE" val="m1-1"/>
  <p:tag name="KSO_WM_UNIT_TYPE" val="m_i"/>
  <p:tag name="KSO_WM_UNIT_INDEX" val="1_1"/>
  <p:tag name="KSO_WM_DIAGRAM_VERSION" val="3"/>
  <p:tag name="KSO_WM_DIAGRAM_COLOR_TRICK" val="1"/>
  <p:tag name="KSO_WM_DIAGRAM_COLOR_TEXT_CAN_REMOVE" val="n"/>
  <p:tag name="KSO_WM_UNIT_LINE_FORE_SCHEMECOLOR_INDEX" val="5"/>
  <p:tag name="KSO_WM_DIAGRAM_MAX_ITEMCNT" val="8"/>
  <p:tag name="KSO_WM_DIAGRAM_MIN_ITEMCNT" val="4"/>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Lst>
</file>

<file path=ppt/tags/tag137.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i*1_2"/>
  <p:tag name="KSO_WM_TEMPLATE_CATEGORY" val="diagram"/>
  <p:tag name="KSO_WM_TEMPLATE_INDEX" val="20236928"/>
  <p:tag name="KSO_WM_UNIT_LAYERLEVEL" val="1_1"/>
  <p:tag name="KSO_WM_TAG_VERSION" val="3.0"/>
  <p:tag name="KSO_WM_BEAUTIFY_FLAG" val=""/>
  <p:tag name="KSO_WM_DIAGRAM_GROUP_CODE" val="m1-1"/>
  <p:tag name="KSO_WM_UNIT_TYPE" val="m_i"/>
  <p:tag name="KSO_WM_UNIT_INDEX" val="1_2"/>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4"/>
  <p:tag name="KSO_WM_DIAGRAM_MAX_ITEMCNT" val="8"/>
  <p:tag name="KSO_WM_DIAGRAM_MIN_ITEMCNT" val="4"/>
  <p:tag name="KSO_WM_DIAGRAM_COLOR_MATCH_VALUE" val="{&quot;shape&quot;:{&quot;fill&quot;:{&quot;solid&quot;:{&quot;brightness&quot;:0.400000005960464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38.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1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1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39.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1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1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0.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1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1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1.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3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3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42.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3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3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3.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5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5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4.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f*1_1_1"/>
  <p:tag name="KSO_WM_TEMPLATE_CATEGORY" val="diagram"/>
  <p:tag name="KSO_WM_TEMPLATE_INDEX" val="20236928"/>
  <p:tag name="KSO_WM_UNIT_LAYERLEVEL" val="1_1_1"/>
  <p:tag name="KSO_WM_TAG_VERSION" val="3.0"/>
  <p:tag name="KSO_WM_BEAUTIFY_FLAG" val=""/>
  <p:tag name="KSO_WM_UNIT_SUBTYPE" val="a"/>
  <p:tag name="KSO_WM_UNIT_NOCLEAR" val="0"/>
  <p:tag name="KSO_WM_DIAGRAM_GROUP_CODE" val="m1-1"/>
  <p:tag name="KSO_WM_UNIT_TYPE" val="m_h_f"/>
  <p:tag name="KSO_WM_UNIT_INDEX" val="1_1_1"/>
  <p:tag name="KSO_WM_DIAGRAM_VERSION" val="3"/>
  <p:tag name="KSO_WM_DIAGRAM_COLOR_TRICK" val="1"/>
  <p:tag name="KSO_WM_DIAGRAM_COLOR_TEXT_CAN_REMOVE" val="n"/>
  <p:tag name="KSO_WM_UNIT_PRESET_TEXT" val="单击输入项正文，文字是您思想的提炼，请言简意赅的阐述观点。&#10;"/>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Lst>
</file>

<file path=ppt/tags/tag145.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f*1_5_1"/>
  <p:tag name="KSO_WM_TEMPLATE_CATEGORY" val="diagram"/>
  <p:tag name="KSO_WM_TEMPLATE_INDEX" val="20236928"/>
  <p:tag name="KSO_WM_UNIT_LAYERLEVEL" val="1_1_1"/>
  <p:tag name="KSO_WM_TAG_VERSION" val="3.0"/>
  <p:tag name="KSO_WM_BEAUTIFY_FLAG" val=""/>
  <p:tag name="KSO_WM_UNIT_SUBTYPE" val="a"/>
  <p:tag name="KSO_WM_UNIT_NOCLEAR" val="0"/>
  <p:tag name="KSO_WM_DIAGRAM_GROUP_CODE" val="m1-1"/>
  <p:tag name="KSO_WM_UNIT_TYPE" val="m_h_f"/>
  <p:tag name="KSO_WM_UNIT_INDEX" val="1_5_1"/>
  <p:tag name="KSO_WM_DIAGRAM_VERSION" val="3"/>
  <p:tag name="KSO_WM_DIAGRAM_COLOR_TRICK" val="1"/>
  <p:tag name="KSO_WM_DIAGRAM_COLOR_TEXT_CAN_REMOVE" val="n"/>
  <p:tag name="KSO_WM_UNIT_PRESET_TEXT" val="单击输入项正文，文字是您思想的提炼，请言简意赅的阐述观点。&#10;"/>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Lst>
</file>

<file path=ppt/tags/tag146.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5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5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7.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2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2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48.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2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2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49.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2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2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0.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4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4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51.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4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4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2.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4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4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3.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6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6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4.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6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6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5.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6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6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56.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7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7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57.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7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7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58.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f*1_7_1"/>
  <p:tag name="KSO_WM_TEMPLATE_CATEGORY" val="diagram"/>
  <p:tag name="KSO_WM_TEMPLATE_INDEX" val="20236928"/>
  <p:tag name="KSO_WM_UNIT_LAYERLEVEL" val="1_1_1"/>
  <p:tag name="KSO_WM_TAG_VERSION" val="3.0"/>
  <p:tag name="KSO_WM_BEAUTIFY_FLAG" val=""/>
  <p:tag name="KSO_WM_UNIT_SUBTYPE" val="a"/>
  <p:tag name="KSO_WM_UNIT_NOCLEAR" val="0"/>
  <p:tag name="KSO_WM_DIAGRAM_GROUP_CODE" val="m1-1"/>
  <p:tag name="KSO_WM_UNIT_TYPE" val="m_h_f"/>
  <p:tag name="KSO_WM_UNIT_INDEX" val="1_7_1"/>
  <p:tag name="KSO_WM_DIAGRAM_VERSION" val="3"/>
  <p:tag name="KSO_WM_DIAGRAM_COLOR_TRICK" val="1"/>
  <p:tag name="KSO_WM_DIAGRAM_COLOR_TEXT_CAN_REMOVE" val="n"/>
  <p:tag name="KSO_WM_UNIT_PRESET_TEXT" val="单击输入项正文，文字是您思想的提炼，请言简意赅的阐述观点。&#10;"/>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Lst>
</file>

<file path=ppt/tags/tag159.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7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7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6.xml><?xml version="1.0" encoding="utf-8"?>
<p:tagLst xmlns:a="http://schemas.openxmlformats.org/drawingml/2006/main" xmlns:r="http://schemas.openxmlformats.org/officeDocument/2006/relationships" xmlns:p="http://schemas.openxmlformats.org/presentationml/2006/main">
  <p:tag name="TABLE_ENDDRAG_ORIGIN_RECT" val="182*19"/>
  <p:tag name="TABLE_ENDDRAG_RECT" val="456*194*182*19"/>
  <p:tag name="KSO_WM_BEAUTIFY_FLAG" val=""/>
</p:tagLst>
</file>

<file path=ppt/tags/tag160.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8_3"/>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8_3"/>
  <p:tag name="KSO_WM_DIAGRAM_VERSION" val="3"/>
  <p:tag name="KSO_WM_DIAGRAM_COLOR_TRICK" val="1"/>
  <p:tag name="KSO_WM_DIAGRAM_COLOR_TEXT_CAN_REMOVE" val="n"/>
  <p:tag name="KSO_WM_UNIT_FILL_TYPE" val="1"/>
  <p:tag name="KSO_WM_UNIT_FILL_FORE_SCHEMECOLOR_INDEX" val="5"/>
  <p:tag name="KSO_WM_UNIT_FILL_FORE_SCHEMECOLOR_INDEX_BRIGHTNESS" val="0"/>
  <p:tag name="KSO_WM_DIAGRAM_MAX_ITEMCNT" val="8"/>
  <p:tag name="KSO_WM_DIAGRAM_MIN_ITEMCNT" val="4"/>
  <p:tag name="KSO_WM_DIAGRAM_COLOR_MATCH_VALUE" val="{&quot;shape&quot;:{&quot;fill&quot;:{&quot;solid&quot;:{&quot;brightness&quot;:0,&quot;colorType&quot;:1,&quot;foreColorIndex&quot;:5,&quot;transparency&quot;:0},&quot;type&quot;:1},&quot;glow&quot;:{&quot;colorType&quot;:0},&quot;line&quot;:{&quot;solidLine&quot;:{&quot;brightness&quot;:0,&quot;colorType&quot;:2,&quot;rgb&quot;:&quot;#ffffff&quot;,&quot;transparency&quot;:0},&quot;type&quot;:1},&quot;shadow&quot;:{&quot;brightness&quot;:0,&quot;colorType&quot;:1,&quot;foreColorIndex&quot;:5,&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61.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8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8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62.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7_2"/>
  <p:tag name="KSO_WM_TEMPLATE_CATEGORY" val="diagram"/>
  <p:tag name="KSO_WM_TEMPLATE_INDEX" val="20236928"/>
  <p:tag name="KSO_WM_UNIT_LAYERLEVEL" val="1_1_1"/>
  <p:tag name="KSO_WM_TAG_VERSION" val="3.0"/>
  <p:tag name="KSO_WM_BEAUTIFY_FLAG" val=""/>
  <p:tag name="KSO_WM_DIAGRAM_GROUP_CODE" val="m1-1"/>
  <p:tag name="KSO_WM_UNIT_TYPE" val="m_h_i"/>
  <p:tag name="KSO_WM_UNIT_INDEX" val="1_7_2"/>
  <p:tag name="KSO_WM_DIAGRAM_VERSION" val="3"/>
  <p:tag name="KSO_WM_DIAGRAM_COLOR_TRICK" val="1"/>
  <p:tag name="KSO_WM_DIAGRAM_COLOR_TEXT_CAN_REMOVE" val="n"/>
  <p:tag name="KSO_WM_DIAGRAM_MAX_ITEMCNT" val="8"/>
  <p:tag name="KSO_WM_DIAGRAM_MIN_ITEMCNT" val="4"/>
  <p:tag name="KSO_WM_DIAGRAM_COLOR_MATCH_VALUE" val="{&quot;shape&quot;:{&quot;fill&quot;:{&quot;type&quot;:0},&quot;glow&quot;:{&quot;colorType&quot;:0},&quot;line&quot;:{&quot;gradient&quot;:[{&quot;brightness&quot;:0.4000000059604645,&quot;colorType&quot;:1,&quot;foreColorIndex&quot;:5,&quot;pos&quot;:0.09000000357627869,&quot;transparency&quot;:1},{&quot;brightness&quot;:0.4000000059604645,&quot;colorType&quot;:1,&quot;foreColorIndex&quot;:5,&quot;pos&quot;:1,&quot;transparency&quot;:0.4000000059604645}],&quot;type&quot;:2},&quot;shadow&quot;:{&quot;colorType&quot;:0},&quot;threeD&quot;:{&quot;curvedSurface&quot;:{&quot;brightness&quot;:0,&quot;colorType&quot;:2,&quot;rgb&quot;:&quot;#000000&quot;},&quot;depth&quot;:{&quot;colorType&quot;:0}}},&quot;text&quot;:{&quot;fill&quot;:{},&quot;glow&quot;:{},&quot;line&quot;:{},&quot;shadow&quot;:{},&quot;threeD&quot;:{}}}"/>
</p:tagLst>
</file>

<file path=ppt/tags/tag163.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f*1_7_1"/>
  <p:tag name="KSO_WM_TEMPLATE_CATEGORY" val="diagram"/>
  <p:tag name="KSO_WM_TEMPLATE_INDEX" val="20236928"/>
  <p:tag name="KSO_WM_UNIT_LAYERLEVEL" val="1_1_1"/>
  <p:tag name="KSO_WM_TAG_VERSION" val="3.0"/>
  <p:tag name="KSO_WM_BEAUTIFY_FLAG" val=""/>
  <p:tag name="KSO_WM_UNIT_SUBTYPE" val="a"/>
  <p:tag name="KSO_WM_UNIT_NOCLEAR" val="0"/>
  <p:tag name="KSO_WM_DIAGRAM_GROUP_CODE" val="m1-1"/>
  <p:tag name="KSO_WM_UNIT_TYPE" val="m_h_f"/>
  <p:tag name="KSO_WM_UNIT_INDEX" val="1_7_1"/>
  <p:tag name="KSO_WM_DIAGRAM_VERSION" val="3"/>
  <p:tag name="KSO_WM_DIAGRAM_COLOR_TRICK" val="1"/>
  <p:tag name="KSO_WM_DIAGRAM_COLOR_TEXT_CAN_REMOVE" val="n"/>
  <p:tag name="KSO_WM_UNIT_PRESET_TEXT" val="单击输入项正文，文字是您思想的提炼，请言简意赅的阐述观点。&#10;"/>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Lst>
</file>

<file path=ppt/tags/tag164.xml><?xml version="1.0" encoding="utf-8"?>
<p:tagLst xmlns:a="http://schemas.openxmlformats.org/drawingml/2006/main" xmlns:r="http://schemas.openxmlformats.org/officeDocument/2006/relationships" xmlns:p="http://schemas.openxmlformats.org/presentationml/2006/main">
  <p:tag name="KSO_WM_DIAGRAM_VIRTUALLY_FRAME" val="{&quot;height&quot;:263.7856750488281,&quot;width&quot;:886.2268676757812}"/>
  <p:tag name="KSO_WM_UNIT_HIGHLIGHT" val="0"/>
  <p:tag name="KSO_WM_UNIT_COMPATIBLE" val="0"/>
  <p:tag name="KSO_WM_UNIT_DIAGRAM_ISNUMVISUAL" val="0"/>
  <p:tag name="KSO_WM_UNIT_DIAGRAM_ISREFERUNIT" val="0"/>
  <p:tag name="KSO_WM_UNIT_ID" val="diagram20236928_5*m_h_i*1_7_1"/>
  <p:tag name="KSO_WM_TEMPLATE_CATEGORY" val="diagram"/>
  <p:tag name="KSO_WM_TEMPLATE_INDEX" val="20236928"/>
  <p:tag name="KSO_WM_UNIT_LAYERLEVEL" val="1_1_1"/>
  <p:tag name="KSO_WM_TAG_VERSION" val="3.0"/>
  <p:tag name="KSO_WM_BEAUTIFY_FLAG" val=""/>
  <p:tag name="KSO_WM_DIAGRAM_GROUP_CODE" val="m1-1"/>
  <p:tag name="KSO_WM_UNIT_SUBTYPE" val="nb"/>
  <p:tag name="KSO_WM_UNIT_TYPE" val="m_h_i"/>
  <p:tag name="KSO_WM_UNIT_INDEX" val="1_7_1"/>
  <p:tag name="KSO_WM_DIAGRAM_VERSION" val="3"/>
  <p:tag name="KSO_WM_DIAGRAM_COLOR_TRICK" val="1"/>
  <p:tag name="KSO_WM_DIAGRAM_COLOR_TEXT_CAN_REMOVE" val="n"/>
  <p:tag name="KSO_WM_UNIT_TEXT_FILL_FORE_SCHEMECOLOR_INDEX" val="1"/>
  <p:tag name="KSO_WM_UNIT_TEXT_FILL_TYPE" val="1"/>
  <p:tag name="KSO_WM_DIAGRAM_MAX_ITEMCNT" val="8"/>
  <p:tag name="KSO_WM_DIAGRAM_MIN_ITEMCNT" val="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m_h_f"/>
  <p:tag name="KSO_WM_UNIT_INDEX" val="1_3_1"/>
  <p:tag name="KSO_WM_UNIT_ID" val="diagram20231065_2*m_h_f*1_3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34"/>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智能图形项正文"/>
  <p:tag name="KSO_WM_UNIT_TEXT_FILL_FORE_SCHEMECOLOR_INDEX" val="1"/>
  <p:tag name="KSO_WM_UNIT_TEXT_FILL_TYPE" val="1"/>
</p:tagLst>
</file>

<file path=ppt/tags/tag1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m_h_a"/>
  <p:tag name="KSO_WM_UNIT_INDEX" val="1_3_1"/>
  <p:tag name="KSO_WM_UNIT_ID" val="diagram20231065_2*m_h_a*1_3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11"/>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Lst>
</file>

<file path=ppt/tags/tag168.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m_h_f"/>
  <p:tag name="KSO_WM_UNIT_INDEX" val="1_1_1"/>
  <p:tag name="KSO_WM_UNIT_ID" val="diagram20231065_2*m_h_f*1_1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34"/>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智能图形项正文"/>
  <p:tag name="KSO_WM_UNIT_TEXT_FILL_FORE_SCHEMECOLOR_INDEX" val="1"/>
  <p:tag name="KSO_WM_UNIT_TEXT_FILL_TYPE" val="1"/>
</p:tagLst>
</file>

<file path=ppt/tags/tag16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m_h_a"/>
  <p:tag name="KSO_WM_UNIT_INDEX" val="1_1_1"/>
  <p:tag name="KSO_WM_UNIT_ID" val="diagram20231065_2*m_h_a*1_1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33"/>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0.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m_h_f"/>
  <p:tag name="KSO_WM_UNIT_INDEX" val="1_2_1"/>
  <p:tag name="KSO_WM_UNIT_ID" val="diagram20231065_2*m_h_f*1_2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22"/>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智能图形项正文"/>
  <p:tag name="KSO_WM_UNIT_TEXT_FILL_FORE_SCHEMECOLOR_INDEX" val="1"/>
  <p:tag name="KSO_WM_UNIT_TEXT_FILL_TYPE" val="1"/>
</p:tagLst>
</file>

<file path=ppt/tags/tag17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m_h_a"/>
  <p:tag name="KSO_WM_UNIT_INDEX" val="1_2_1"/>
  <p:tag name="KSO_WM_UNIT_ID" val="diagram20231065_2*m_h_a*1_2_1"/>
  <p:tag name="KSO_WM_TEMPLATE_CATEGORY" val="diagram"/>
  <p:tag name="KSO_WM_TEMPLATE_INDEX" val="20231065"/>
  <p:tag name="KSO_WM_UNIT_LAYERLEVEL" val="1_1_1"/>
  <p:tag name="KSO_WM_TAG_VERSION" val="3.0"/>
  <p:tag name="KSO_WM_BEAUTIFY_FLAG" val=""/>
  <p:tag name="KSO_WM_DIAGRAM_VERSION" val="3"/>
  <p:tag name="KSO_WM_DIAGRAM_COLOR_TRICK" val="4"/>
  <p:tag name="KSO_WM_DIAGRAM_COLOR_TEXT_CAN_REMOVE" val="n"/>
  <p:tag name="KSO_WM_DIAGRAM_GROUP_CODE" val="m1-1"/>
  <p:tag name="KSO_WM_UNIT_VALUE" val="14"/>
  <p:tag name="KSO_WM_DIAGRAM_MAX_ITEMCNT" val="6"/>
  <p:tag name="KSO_WM_DIAGRAM_MIN_ITEMCNT" val="2"/>
  <p:tag name="KSO_WM_DIAGRAM_VIRTUALLY_FRAME" val="{&quot;height&quot;:356.1302490234375,&quot;left&quot;:0,&quot;top&quot;:135.18483611820247,&quot;width&quot;:937.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67.8,&quot;left&quot;:21.2,&quot;top&quot;:71.5,&quot;width&quot;:924.35}"/>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67.8,&quot;left&quot;:21.2,&quot;top&quot;:71.5,&quot;width&quot;:924.35}"/>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67.8,&quot;left&quot;:21.2,&quot;top&quot;:71.5,&quot;width&quot;:924.35}"/>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67.8,&quot;left&quot;:21.2,&quot;top&quot;:71.5,&quot;width&quot;:924.35}"/>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 name="KSO_WM_UNIT_VALUE" val="1254*856"/>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1729_1*d*1"/>
  <p:tag name="KSO_WM_TEMPLATE_CATEGORY" val="custom"/>
  <p:tag name="KSO_WM_TEMPLATE_INDEX" val="20231729"/>
  <p:tag name="KSO_WM_UNIT_LAYERLEVEL" val="1"/>
  <p:tag name="KSO_WM_TAG_VERSION" val="3.0"/>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母校模板-终稿">
      <a:dk1>
        <a:srgbClr val="000000"/>
      </a:dk1>
      <a:lt1>
        <a:srgbClr val="FFFFFF"/>
      </a:lt1>
      <a:dk2>
        <a:srgbClr val="768395"/>
      </a:dk2>
      <a:lt2>
        <a:srgbClr val="F0F0F0"/>
      </a:lt2>
      <a:accent1>
        <a:srgbClr val="B92917"/>
      </a:accent1>
      <a:accent2>
        <a:srgbClr val="DA1D1C"/>
      </a:accent2>
      <a:accent3>
        <a:srgbClr val="FF2800"/>
      </a:accent3>
      <a:accent4>
        <a:srgbClr val="FF4F1E"/>
      </a:accent4>
      <a:accent5>
        <a:srgbClr val="979997"/>
      </a:accent5>
      <a:accent6>
        <a:srgbClr val="AD0000"/>
      </a:accent6>
      <a:hlink>
        <a:srgbClr val="4472C4"/>
      </a:hlink>
      <a:folHlink>
        <a:srgbClr val="BFBFBF"/>
      </a:folHlink>
    </a:clrScheme>
    <a:fontScheme name="母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TotalTime>
  <Words>4226</Words>
  <Application>Microsoft Office PowerPoint</Application>
  <PresentationFormat>宽屏</PresentationFormat>
  <Paragraphs>531</Paragraphs>
  <Slides>36</Slides>
  <Notes>19</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36</vt:i4>
      </vt:variant>
    </vt:vector>
  </HeadingPairs>
  <TitlesOfParts>
    <vt:vector size="48" baseType="lpstr">
      <vt:lpstr>等线</vt:lpstr>
      <vt:lpstr>思源黑体 CN Normal</vt:lpstr>
      <vt:lpstr>微软雅黑</vt:lpstr>
      <vt:lpstr>Arial</vt:lpstr>
      <vt:lpstr>Calibri</vt:lpstr>
      <vt:lpstr>Segoe UI</vt:lpstr>
      <vt:lpstr>Segoe UI Light</vt:lpstr>
      <vt:lpstr>Times New Roman</vt:lpstr>
      <vt:lpstr>Wingdings</vt:lpstr>
      <vt:lpstr>Office 主题​​</vt:lpstr>
      <vt:lpstr>1_OfficePLUS</vt:lpstr>
      <vt:lpstr>2_OfficePLUS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AA</dc:creator>
  <cp:lastModifiedBy>锦国 程</cp:lastModifiedBy>
  <cp:revision>550</cp:revision>
  <cp:lastPrinted>2025-04-02T09:29:51Z</cp:lastPrinted>
  <dcterms:created xsi:type="dcterms:W3CDTF">2025-04-02T09:29:51Z</dcterms:created>
  <dcterms:modified xsi:type="dcterms:W3CDTF">2025-05-06T09:03:01Z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2019-04-12T02:49:58.4174780Z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1ece3977-31ea-4462-b86e-c82828c1a194</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8E46699CCDEF92D9A25BE967B7B29100_42</vt:lpwstr>
  </property>
  <property fmtid="{D5CDD505-2E9C-101B-9397-08002B2CF9AE}" pid="12" name="KSOProductBuildVer">
    <vt:lpwstr>2052-6.14.0.8924</vt:lpwstr>
  </property>
</Properties>
</file>

<file path=docProps/thumbnail.jpeg>
</file>